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5" r:id="rId6"/>
    <p:sldId id="266" r:id="rId7"/>
    <p:sldId id="268" r:id="rId8"/>
    <p:sldId id="273" r:id="rId9"/>
    <p:sldId id="274" r:id="rId10"/>
    <p:sldId id="269" r:id="rId11"/>
    <p:sldId id="270" r:id="rId12"/>
    <p:sldId id="272" r:id="rId13"/>
    <p:sldId id="275" r:id="rId14"/>
    <p:sldId id="279" r:id="rId15"/>
    <p:sldId id="280" r:id="rId16"/>
    <p:sldId id="283" r:id="rId17"/>
    <p:sldId id="284" r:id="rId18"/>
    <p:sldId id="285" r:id="rId19"/>
    <p:sldId id="271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6C8"/>
    <a:srgbClr val="D7E4BD"/>
    <a:srgbClr val="32DA7E"/>
    <a:srgbClr val="E824C3"/>
    <a:srgbClr val="660066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3" autoAdjust="0"/>
    <p:restoredTop sz="94660"/>
  </p:normalViewPr>
  <p:slideViewPr>
    <p:cSldViewPr>
      <p:cViewPr varScale="1">
        <p:scale>
          <a:sx n="76" d="100"/>
          <a:sy n="76" d="100"/>
        </p:scale>
        <p:origin x="145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FDD6C-7448-4F88-B1A1-2F8802C64DE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9DA6848-5E4C-46D0-AD44-10BE0F8EBB94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anose="03010101010201010101" pitchFamily="66" charset="0"/>
            </a:rPr>
            <a:t>Розвивальні</a:t>
          </a:r>
        </a:p>
      </dgm:t>
    </dgm:pt>
    <dgm:pt modelId="{9ACA28D8-0440-42CD-9E20-0219115EB70B}" type="parTrans" cxnId="{4E2CDF85-2EBF-45C8-A8F4-22AD461E047B}">
      <dgm:prSet/>
      <dgm:spPr/>
      <dgm:t>
        <a:bodyPr/>
        <a:lstStyle/>
        <a:p>
          <a:endParaRPr lang="uk-UA"/>
        </a:p>
      </dgm:t>
    </dgm:pt>
    <dgm:pt modelId="{B2FB9E8D-9503-4A8C-A49B-D6C69FF9666A}" type="sibTrans" cxnId="{4E2CDF85-2EBF-45C8-A8F4-22AD461E047B}">
      <dgm:prSet/>
      <dgm:spPr/>
      <dgm:t>
        <a:bodyPr/>
        <a:lstStyle/>
        <a:p>
          <a:endParaRPr lang="uk-UA"/>
        </a:p>
      </dgm:t>
    </dgm:pt>
    <dgm:pt modelId="{AAD62712-7275-4BAA-88BB-88961D9CDB8D}">
      <dgm:prSet phldrT="[Текст]"/>
      <dgm:spPr/>
      <dgm:t>
        <a:bodyPr/>
        <a:lstStyle/>
        <a:p>
          <a:r>
            <a:rPr lang="uk-UA" b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Дидактичні</a:t>
          </a:r>
        </a:p>
      </dgm:t>
    </dgm:pt>
    <dgm:pt modelId="{01210CE9-3D29-46C2-9F9D-683C72037A44}" type="parTrans" cxnId="{1702EA4C-AB10-4A93-AD01-D22D55A5951D}">
      <dgm:prSet/>
      <dgm:spPr/>
      <dgm:t>
        <a:bodyPr/>
        <a:lstStyle/>
        <a:p>
          <a:endParaRPr lang="uk-UA"/>
        </a:p>
      </dgm:t>
    </dgm:pt>
    <dgm:pt modelId="{48CB118E-359B-41AE-A5CF-39C886366DF2}" type="sibTrans" cxnId="{1702EA4C-AB10-4A93-AD01-D22D55A5951D}">
      <dgm:prSet/>
      <dgm:spPr/>
      <dgm:t>
        <a:bodyPr/>
        <a:lstStyle/>
        <a:p>
          <a:endParaRPr lang="uk-UA"/>
        </a:p>
      </dgm:t>
    </dgm:pt>
    <dgm:pt modelId="{D6094608-5BD3-4FA4-BB08-F490E22264AA}">
      <dgm:prSet phldrT="[Текст]" custT="1"/>
      <dgm:spPr/>
      <dgm:t>
        <a:bodyPr/>
        <a:lstStyle/>
        <a:p>
          <a:r>
            <a:rPr lang="uk-UA" sz="4800" b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rPr>
            <a:t>Виховні</a:t>
          </a:r>
        </a:p>
      </dgm:t>
    </dgm:pt>
    <dgm:pt modelId="{7FDB4710-614C-418B-BF16-13A529D414EA}" type="parTrans" cxnId="{8B195E08-E9CC-44AB-9B74-343BB12E8AB4}">
      <dgm:prSet/>
      <dgm:spPr/>
      <dgm:t>
        <a:bodyPr/>
        <a:lstStyle/>
        <a:p>
          <a:endParaRPr lang="uk-UA"/>
        </a:p>
      </dgm:t>
    </dgm:pt>
    <dgm:pt modelId="{88669F11-FBC4-42D2-8AA4-3BCE0FA998D8}" type="sibTrans" cxnId="{8B195E08-E9CC-44AB-9B74-343BB12E8AB4}">
      <dgm:prSet/>
      <dgm:spPr/>
      <dgm:t>
        <a:bodyPr/>
        <a:lstStyle/>
        <a:p>
          <a:endParaRPr lang="uk-UA"/>
        </a:p>
      </dgm:t>
    </dgm:pt>
    <dgm:pt modelId="{02AAD339-1378-4F7C-B9F8-46CEC77A5CD9}">
      <dgm:prSet phldrT="[Текст]" custT="1"/>
      <dgm:spPr/>
      <dgm:t>
        <a:bodyPr/>
        <a:lstStyle/>
        <a:p>
          <a:r>
            <a:rPr lang="uk-UA" sz="4400" b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rPr>
            <a:t>Дозвільні</a:t>
          </a:r>
        </a:p>
      </dgm:t>
    </dgm:pt>
    <dgm:pt modelId="{9D7AF349-A57C-4CEB-AC9B-79D23F8B1205}" type="parTrans" cxnId="{609DE719-DAE3-49DC-8365-7BB368781016}">
      <dgm:prSet/>
      <dgm:spPr/>
      <dgm:t>
        <a:bodyPr/>
        <a:lstStyle/>
        <a:p>
          <a:endParaRPr lang="uk-UA"/>
        </a:p>
      </dgm:t>
    </dgm:pt>
    <dgm:pt modelId="{13D03596-FE9C-41FA-BB6F-634DDC56BBCC}" type="sibTrans" cxnId="{609DE719-DAE3-49DC-8365-7BB368781016}">
      <dgm:prSet/>
      <dgm:spPr/>
      <dgm:t>
        <a:bodyPr/>
        <a:lstStyle/>
        <a:p>
          <a:endParaRPr lang="uk-UA"/>
        </a:p>
      </dgm:t>
    </dgm:pt>
    <dgm:pt modelId="{A515B0AF-4080-4DAF-9EAE-15094187A3DE}" type="pres">
      <dgm:prSet presAssocID="{E15FDD6C-7448-4F88-B1A1-2F8802C64DEA}" presName="matrix" presStyleCnt="0">
        <dgm:presLayoutVars>
          <dgm:chMax val="1"/>
          <dgm:dir/>
          <dgm:resizeHandles val="exact"/>
        </dgm:presLayoutVars>
      </dgm:prSet>
      <dgm:spPr/>
    </dgm:pt>
    <dgm:pt modelId="{14756837-FA15-4627-9F15-3B9431228BB4}" type="pres">
      <dgm:prSet presAssocID="{E15FDD6C-7448-4F88-B1A1-2F8802C64DEA}" presName="diamond" presStyleLbl="bgShp" presStyleIdx="0" presStyleCnt="1"/>
      <dgm:spPr/>
    </dgm:pt>
    <dgm:pt modelId="{DC296679-6CF6-4119-B548-6EFA36B573AB}" type="pres">
      <dgm:prSet presAssocID="{E15FDD6C-7448-4F88-B1A1-2F8802C64DEA}" presName="quad1" presStyleLbl="node1" presStyleIdx="0" presStyleCnt="4" custScaleX="165508" custLinFactNeighborX="-40795" custLinFactNeighborY="1738">
        <dgm:presLayoutVars>
          <dgm:chMax val="0"/>
          <dgm:chPref val="0"/>
          <dgm:bulletEnabled val="1"/>
        </dgm:presLayoutVars>
      </dgm:prSet>
      <dgm:spPr/>
    </dgm:pt>
    <dgm:pt modelId="{76AD204E-F85B-4AA3-92D2-BD5C4833B685}" type="pres">
      <dgm:prSet presAssocID="{E15FDD6C-7448-4F88-B1A1-2F8802C64DEA}" presName="quad2" presStyleLbl="node1" presStyleIdx="1" presStyleCnt="4" custScaleX="161199" custLinFactNeighborX="42112" custLinFactNeighborY="1738">
        <dgm:presLayoutVars>
          <dgm:chMax val="0"/>
          <dgm:chPref val="0"/>
          <dgm:bulletEnabled val="1"/>
        </dgm:presLayoutVars>
      </dgm:prSet>
      <dgm:spPr/>
    </dgm:pt>
    <dgm:pt modelId="{274F465A-B85E-491E-92EF-C37674273D14}" type="pres">
      <dgm:prSet presAssocID="{E15FDD6C-7448-4F88-B1A1-2F8802C64DEA}" presName="quad3" presStyleLbl="node1" presStyleIdx="2" presStyleCnt="4" custScaleX="187128" custScaleY="87655" custLinFactNeighborX="-40954" custLinFactNeighborY="8271">
        <dgm:presLayoutVars>
          <dgm:chMax val="0"/>
          <dgm:chPref val="0"/>
          <dgm:bulletEnabled val="1"/>
        </dgm:presLayoutVars>
      </dgm:prSet>
      <dgm:spPr/>
    </dgm:pt>
    <dgm:pt modelId="{076CF25E-C66C-4D77-9541-9425C732EFBB}" type="pres">
      <dgm:prSet presAssocID="{E15FDD6C-7448-4F88-B1A1-2F8802C64DEA}" presName="quad4" presStyleLbl="node1" presStyleIdx="3" presStyleCnt="4" custScaleX="167979" custScaleY="90908" custLinFactNeighborX="49833" custLinFactNeighborY="8271">
        <dgm:presLayoutVars>
          <dgm:chMax val="0"/>
          <dgm:chPref val="0"/>
          <dgm:bulletEnabled val="1"/>
        </dgm:presLayoutVars>
      </dgm:prSet>
      <dgm:spPr/>
    </dgm:pt>
  </dgm:ptLst>
  <dgm:cxnLst>
    <dgm:cxn modelId="{8B195E08-E9CC-44AB-9B74-343BB12E8AB4}" srcId="{E15FDD6C-7448-4F88-B1A1-2F8802C64DEA}" destId="{D6094608-5BD3-4FA4-BB08-F490E22264AA}" srcOrd="2" destOrd="0" parTransId="{7FDB4710-614C-418B-BF16-13A529D414EA}" sibTransId="{88669F11-FBC4-42D2-8AA4-3BCE0FA998D8}"/>
    <dgm:cxn modelId="{609DE719-DAE3-49DC-8365-7BB368781016}" srcId="{E15FDD6C-7448-4F88-B1A1-2F8802C64DEA}" destId="{02AAD339-1378-4F7C-B9F8-46CEC77A5CD9}" srcOrd="3" destOrd="0" parTransId="{9D7AF349-A57C-4CEB-AC9B-79D23F8B1205}" sibTransId="{13D03596-FE9C-41FA-BB6F-634DDC56BBCC}"/>
    <dgm:cxn modelId="{5F220320-88C2-46CF-AE7C-FB4040EE1C1E}" type="presOf" srcId="{AAD62712-7275-4BAA-88BB-88961D9CDB8D}" destId="{76AD204E-F85B-4AA3-92D2-BD5C4833B685}" srcOrd="0" destOrd="0" presId="urn:microsoft.com/office/officeart/2005/8/layout/matrix3"/>
    <dgm:cxn modelId="{1702EA4C-AB10-4A93-AD01-D22D55A5951D}" srcId="{E15FDD6C-7448-4F88-B1A1-2F8802C64DEA}" destId="{AAD62712-7275-4BAA-88BB-88961D9CDB8D}" srcOrd="1" destOrd="0" parTransId="{01210CE9-3D29-46C2-9F9D-683C72037A44}" sibTransId="{48CB118E-359B-41AE-A5CF-39C886366DF2}"/>
    <dgm:cxn modelId="{8A01BE57-E56E-43C8-A210-EB472C8EC3A5}" type="presOf" srcId="{D6094608-5BD3-4FA4-BB08-F490E22264AA}" destId="{274F465A-B85E-491E-92EF-C37674273D14}" srcOrd="0" destOrd="0" presId="urn:microsoft.com/office/officeart/2005/8/layout/matrix3"/>
    <dgm:cxn modelId="{4E2CDF85-2EBF-45C8-A8F4-22AD461E047B}" srcId="{E15FDD6C-7448-4F88-B1A1-2F8802C64DEA}" destId="{29DA6848-5E4C-46D0-AD44-10BE0F8EBB94}" srcOrd="0" destOrd="0" parTransId="{9ACA28D8-0440-42CD-9E20-0219115EB70B}" sibTransId="{B2FB9E8D-9503-4A8C-A49B-D6C69FF9666A}"/>
    <dgm:cxn modelId="{7B570D92-46F8-4824-964F-8824431DD32F}" type="presOf" srcId="{E15FDD6C-7448-4F88-B1A1-2F8802C64DEA}" destId="{A515B0AF-4080-4DAF-9EAE-15094187A3DE}" srcOrd="0" destOrd="0" presId="urn:microsoft.com/office/officeart/2005/8/layout/matrix3"/>
    <dgm:cxn modelId="{41419DA9-97A7-4B0B-A838-E09F07682EC5}" type="presOf" srcId="{02AAD339-1378-4F7C-B9F8-46CEC77A5CD9}" destId="{076CF25E-C66C-4D77-9541-9425C732EFBB}" srcOrd="0" destOrd="0" presId="urn:microsoft.com/office/officeart/2005/8/layout/matrix3"/>
    <dgm:cxn modelId="{FE9ECBEA-1D0E-43C1-A6CC-F5441F81843C}" type="presOf" srcId="{29DA6848-5E4C-46D0-AD44-10BE0F8EBB94}" destId="{DC296679-6CF6-4119-B548-6EFA36B573AB}" srcOrd="0" destOrd="0" presId="urn:microsoft.com/office/officeart/2005/8/layout/matrix3"/>
    <dgm:cxn modelId="{46225131-DFF2-4E9E-9333-7A34380B2489}" type="presParOf" srcId="{A515B0AF-4080-4DAF-9EAE-15094187A3DE}" destId="{14756837-FA15-4627-9F15-3B9431228BB4}" srcOrd="0" destOrd="0" presId="urn:microsoft.com/office/officeart/2005/8/layout/matrix3"/>
    <dgm:cxn modelId="{5D1D2D2C-4CA1-4F96-9CD1-1A8C7279CDAD}" type="presParOf" srcId="{A515B0AF-4080-4DAF-9EAE-15094187A3DE}" destId="{DC296679-6CF6-4119-B548-6EFA36B573AB}" srcOrd="1" destOrd="0" presId="urn:microsoft.com/office/officeart/2005/8/layout/matrix3"/>
    <dgm:cxn modelId="{08562FA6-3641-4092-BECC-216B43E2271E}" type="presParOf" srcId="{A515B0AF-4080-4DAF-9EAE-15094187A3DE}" destId="{76AD204E-F85B-4AA3-92D2-BD5C4833B685}" srcOrd="2" destOrd="0" presId="urn:microsoft.com/office/officeart/2005/8/layout/matrix3"/>
    <dgm:cxn modelId="{0394D869-A78C-4F26-B8CB-B82436DFA783}" type="presParOf" srcId="{A515B0AF-4080-4DAF-9EAE-15094187A3DE}" destId="{274F465A-B85E-491E-92EF-C37674273D14}" srcOrd="3" destOrd="0" presId="urn:microsoft.com/office/officeart/2005/8/layout/matrix3"/>
    <dgm:cxn modelId="{E664A7EF-CB0B-4350-A4BF-E605202E47C0}" type="presParOf" srcId="{A515B0AF-4080-4DAF-9EAE-15094187A3DE}" destId="{076CF25E-C66C-4D77-9541-9425C732EF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6837-FA15-4627-9F15-3B9431228BB4}">
      <dsp:nvSpPr>
        <dsp:cNvPr id="0" name=""/>
        <dsp:cNvSpPr/>
      </dsp:nvSpPr>
      <dsp:spPr>
        <a:xfrm>
          <a:off x="1936319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96679-6CF6-4119-B548-6EFA36B573AB}">
      <dsp:nvSpPr>
        <dsp:cNvPr id="0" name=""/>
        <dsp:cNvSpPr/>
      </dsp:nvSpPr>
      <dsp:spPr>
        <a:xfrm>
          <a:off x="1068053" y="460644"/>
          <a:ext cx="2921424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Розвивальні</a:t>
          </a:r>
        </a:p>
      </dsp:txBody>
      <dsp:txXfrm>
        <a:off x="1154219" y="546810"/>
        <a:ext cx="2749092" cy="1592793"/>
      </dsp:txXfrm>
    </dsp:sp>
    <dsp:sp modelId="{76AD204E-F85B-4AA3-92D2-BD5C4833B685}">
      <dsp:nvSpPr>
        <dsp:cNvPr id="0" name=""/>
        <dsp:cNvSpPr/>
      </dsp:nvSpPr>
      <dsp:spPr>
        <a:xfrm>
          <a:off x="4470400" y="460644"/>
          <a:ext cx="2845364" cy="176512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Дидактичні</a:t>
          </a:r>
        </a:p>
      </dsp:txBody>
      <dsp:txXfrm>
        <a:off x="4556566" y="546810"/>
        <a:ext cx="2673032" cy="1592793"/>
      </dsp:txXfrm>
    </dsp:sp>
    <dsp:sp modelId="{274F465A-B85E-491E-92EF-C37674273D14}">
      <dsp:nvSpPr>
        <dsp:cNvPr id="0" name=""/>
        <dsp:cNvSpPr/>
      </dsp:nvSpPr>
      <dsp:spPr>
        <a:xfrm>
          <a:off x="874437" y="2476864"/>
          <a:ext cx="3303044" cy="15472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rPr>
            <a:t>Виховні</a:t>
          </a:r>
        </a:p>
      </dsp:txBody>
      <dsp:txXfrm>
        <a:off x="949966" y="2552393"/>
        <a:ext cx="3151986" cy="1396162"/>
      </dsp:txXfrm>
    </dsp:sp>
    <dsp:sp modelId="{076CF25E-C66C-4D77-9541-9425C732EFBB}">
      <dsp:nvSpPr>
        <dsp:cNvPr id="0" name=""/>
        <dsp:cNvSpPr/>
      </dsp:nvSpPr>
      <dsp:spPr>
        <a:xfrm>
          <a:off x="4546848" y="2476864"/>
          <a:ext cx="2965040" cy="1604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rPr>
            <a:t>Дозвільні</a:t>
          </a:r>
        </a:p>
      </dsp:txBody>
      <dsp:txXfrm>
        <a:off x="4625180" y="2555196"/>
        <a:ext cx="2808376" cy="144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187B-7A60-4972-8518-A34D6FEB556E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5FA0-D908-4162-BECA-A5EA5AE02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53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5FA0-D908-4162-BECA-A5EA5AE025C9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67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5FA0-D908-4162-BECA-A5EA5AE025C9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49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www.pptbackgroundstemplates.com/backgrounds/blue-star-shine-ppt-backgrounds-powerpoint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ostingkartinok.com/uploads/images/2011/12/c58ecc8b37abc312f8d20a4f934998b2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82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9"/>
            <a:ext cx="6840760" cy="4392488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 err="1">
                <a:solidFill>
                  <a:srgbClr val="0070C0"/>
                </a:solidFill>
              </a:rPr>
              <a:t>Досвід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</a:rPr>
              <a:t>роботи</a:t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 err="1">
                <a:solidFill>
                  <a:srgbClr val="0070C0"/>
                </a:solidFill>
              </a:rPr>
              <a:t>асистента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</a:rPr>
              <a:t>вчителя</a:t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 err="1">
                <a:solidFill>
                  <a:srgbClr val="0070C0"/>
                </a:solidFill>
              </a:rPr>
              <a:t>Княжівської</a:t>
            </a:r>
            <a:r>
              <a:rPr lang="ru-RU" sz="4000" b="1" i="1" dirty="0">
                <a:solidFill>
                  <a:srgbClr val="0070C0"/>
                </a:solidFill>
              </a:rPr>
              <a:t> ЗШ І-ІІІ ст.</a:t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 err="1">
                <a:solidFill>
                  <a:srgbClr val="0070C0"/>
                </a:solidFill>
              </a:rPr>
              <a:t>Бобко</a:t>
            </a:r>
            <a:r>
              <a:rPr lang="ru-RU" sz="4000" b="1" i="1" dirty="0">
                <a:solidFill>
                  <a:srgbClr val="0070C0"/>
                </a:solidFill>
              </a:rPr>
              <a:t> М. 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742528"/>
          </a:xfrm>
        </p:spPr>
        <p:txBody>
          <a:bodyPr>
            <a:normAutofit/>
          </a:bodyPr>
          <a:lstStyle/>
          <a:p>
            <a:pPr algn="r"/>
            <a:endParaRPr lang="ru-RU" sz="2400" dirty="0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609600" y="13184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0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5112568" cy="1143000"/>
          </a:xfrm>
        </p:spPr>
        <p:txBody>
          <a:bodyPr/>
          <a:lstStyle/>
          <a:p>
            <a:r>
              <a:rPr lang="uk-UA" dirty="0"/>
              <a:t>Ігри з лото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606" y="1827756"/>
            <a:ext cx="4163446" cy="3202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кутник 6"/>
          <p:cNvSpPr/>
          <p:nvPr/>
        </p:nvSpPr>
        <p:spPr>
          <a:xfrm>
            <a:off x="107504" y="1582341"/>
            <a:ext cx="451126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повинен підібрати однакові картинки, правильно розмістивши їх. Гра виконана за методикою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впливає на: 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довільної уваги, пам'яті, навичок аналізу;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 та уточнення словникового запасу, вдосконалення звукового та граматичного ладу мови;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перед математичних уявлень, навчання рахунку;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умінь слідувати ігровим правилам,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ігрового спілкування, партнерству.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F396FD-D021-43C7-293C-40F5FCC2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93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46138"/>
            <a:ext cx="605062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010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354162"/>
          </a:xfrm>
        </p:spPr>
        <p:txBody>
          <a:bodyPr/>
          <a:lstStyle/>
          <a:p>
            <a:r>
              <a:rPr lang="uk-UA" dirty="0"/>
              <a:t>Ігри з </a:t>
            </a:r>
            <a:r>
              <a:rPr lang="uk-UA" dirty="0" err="1"/>
              <a:t>лего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169" y="3140968"/>
            <a:ext cx="4739831" cy="354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" y="53493"/>
            <a:ext cx="4512614" cy="3375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кутник 2"/>
          <p:cNvSpPr/>
          <p:nvPr/>
        </p:nvSpPr>
        <p:spPr>
          <a:xfrm>
            <a:off x="0" y="3429000"/>
            <a:ext cx="421196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000" b="1" dirty="0"/>
              <a:t>Ці ігри розвивають просторове уявлення мислення, дрібну моторику, уяву а також сприяють розвиткові посидючості, терпінню.</a:t>
            </a:r>
          </a:p>
        </p:txBody>
      </p:sp>
    </p:spTree>
    <p:extLst>
      <p:ext uri="{BB962C8B-B14F-4D97-AF65-F5344CB8AC3E}">
        <p14:creationId xmlns:p14="http://schemas.microsoft.com/office/powerpoint/2010/main" val="63312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57321"/>
            <a:ext cx="4367329" cy="6143357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261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РОЗВИВАЮЧІ ІГРИ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dirty="0">
                <a:latin typeface="Bahnschrift Condensed" panose="020B0502040204020203" pitchFamily="34" charset="0"/>
              </a:rPr>
              <a:t>- це ігри на розвиток уваги, </a:t>
            </a:r>
            <a:r>
              <a:rPr lang="uk-UA" dirty="0" err="1">
                <a:latin typeface="Bahnschrift Condensed" panose="020B0502040204020203" pitchFamily="34" charset="0"/>
              </a:rPr>
              <a:t>памʼяті</a:t>
            </a:r>
            <a:r>
              <a:rPr lang="uk-UA" dirty="0">
                <a:latin typeface="Bahnschrift Condensed" panose="020B0502040204020203" pitchFamily="34" charset="0"/>
              </a:rPr>
              <a:t> і мислення, уявлення, логічного мислення, просторового мислення, мовлення у дітей з ООП</a:t>
            </a:r>
          </a:p>
          <a:p>
            <a:pPr marL="0" indent="0" algn="ctr">
              <a:buNone/>
            </a:pPr>
            <a:r>
              <a:rPr lang="uk-UA" sz="5400" b="1" u="sng" dirty="0" err="1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Геоборд</a:t>
            </a:r>
            <a:r>
              <a:rPr lang="uk-UA" sz="5400" b="1" u="sng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uk-UA" dirty="0">
                <a:latin typeface="Bahnschrift Condensed" panose="020B0502040204020203" pitchFamily="34" charset="0"/>
              </a:rPr>
              <a:t>(математичний планшет) – це багатофункціональна геометрична дошка для конструювання плоских зображень.</a:t>
            </a:r>
          </a:p>
          <a:p>
            <a:pPr marL="0" indent="0" algn="ctr">
              <a:buNone/>
            </a:pPr>
            <a:endParaRPr lang="uk-UA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883" y="4869160"/>
            <a:ext cx="2428875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37" y="4869160"/>
            <a:ext cx="2752725" cy="1766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69160"/>
            <a:ext cx="2420479" cy="18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2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0"/>
            <a:ext cx="38576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65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3"/>
            <a:ext cx="6696744" cy="1800199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Гра «Складемо візерунок»</a:t>
            </a:r>
            <a:br>
              <a:rPr lang="uk-UA" b="1" i="1" dirty="0">
                <a:solidFill>
                  <a:srgbClr val="FF0000"/>
                </a:solidFill>
              </a:rPr>
            </a:b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4608512" cy="554461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Використовуючи всі 7 частин </a:t>
            </a:r>
            <a:r>
              <a:rPr lang="uk-UA" dirty="0" err="1">
                <a:solidFill>
                  <a:schemeClr val="tx1"/>
                </a:solidFill>
              </a:rPr>
              <a:t>танграму</a:t>
            </a:r>
            <a:r>
              <a:rPr lang="uk-UA" dirty="0">
                <a:solidFill>
                  <a:schemeClr val="tx1"/>
                </a:solidFill>
              </a:rPr>
              <a:t>, щільно приєднуючи їх один до одного, Станіслав складає дуже багато різних зображень за зразками і за власним задумом, а найголовніше вчиться  - </a:t>
            </a:r>
            <a:r>
              <a:rPr lang="uk-UA" dirty="0" err="1">
                <a:solidFill>
                  <a:schemeClr val="tx1"/>
                </a:solidFill>
              </a:rPr>
              <a:t>логічно</a:t>
            </a:r>
            <a:r>
              <a:rPr lang="uk-UA" dirty="0">
                <a:solidFill>
                  <a:schemeClr val="tx1"/>
                </a:solidFill>
              </a:rPr>
              <a:t> мислити. 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576" y="1196752"/>
            <a:ext cx="414746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0"/>
            <a:ext cx="4990213" cy="6671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4398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5" y="739655"/>
            <a:ext cx="3470176" cy="19215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426C8"/>
                </a:solidFill>
              </a:rPr>
              <a:t>ВЧИМОСЯ ЧИТАТИ</a:t>
            </a:r>
            <a:br>
              <a:rPr lang="uk-UA" b="1" dirty="0">
                <a:solidFill>
                  <a:srgbClr val="C426C8"/>
                </a:solidFill>
              </a:rPr>
            </a:br>
            <a:r>
              <a:rPr lang="uk-UA" b="1" dirty="0">
                <a:solidFill>
                  <a:srgbClr val="C426C8"/>
                </a:solidFill>
              </a:rPr>
              <a:t>Гра «</a:t>
            </a:r>
            <a:r>
              <a:rPr lang="uk-UA" b="1" dirty="0" err="1">
                <a:solidFill>
                  <a:srgbClr val="C426C8"/>
                </a:solidFill>
              </a:rPr>
              <a:t>Читайка</a:t>
            </a:r>
            <a:r>
              <a:rPr lang="uk-UA" b="1" dirty="0">
                <a:solidFill>
                  <a:srgbClr val="C426C8"/>
                </a:solidFill>
              </a:rPr>
              <a:t>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IMG_20191204_1315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04" y="3357891"/>
            <a:ext cx="4679191" cy="3500109"/>
          </a:xfrm>
          <a:prstGeom prst="flowChartDelay">
            <a:avLst/>
          </a:prstGeom>
        </p:spPr>
      </p:pic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596" y="1086609"/>
            <a:ext cx="4572000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182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8521"/>
            <a:ext cx="4576562" cy="349449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для письма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“дельфін”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підходить  для зниження тиску на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тривалому письмі. Підходить для звикання руки  і до правильної постави пальців під час письма. Використовуючи цей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тринажер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дитина грає, одночасно набуває навиків правильної постави руки при письмі.</a:t>
            </a:r>
          </a:p>
        </p:txBody>
      </p:sp>
      <p:pic>
        <p:nvPicPr>
          <p:cNvPr id="4" name="Содержимое 3" descr="IMG_20191106_09201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78826"/>
            <a:ext cx="3456384" cy="3036984"/>
          </a:xfrm>
          <a:prstGeom prst="roundRect">
            <a:avLst/>
          </a:prstGeom>
        </p:spPr>
      </p:pic>
      <p:pic>
        <p:nvPicPr>
          <p:cNvPr id="8" name="Содержимое 7" descr="Без названия (18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09120"/>
            <a:ext cx="1593056" cy="1614488"/>
          </a:xfrm>
        </p:spPr>
      </p:pic>
      <p:pic>
        <p:nvPicPr>
          <p:cNvPr id="10" name="Рисунок 9" descr="IMG_20191107_1247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79" y="161553"/>
            <a:ext cx="3601379" cy="40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6275040" cy="388843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Східноєвропейський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Українки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стаж: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56" y="3284984"/>
            <a:ext cx="4181302" cy="271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07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8424936" cy="170080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B050"/>
                </a:solidFill>
                <a:latin typeface="Bahnschrift SemiCondensed" panose="020B0502040204020203" pitchFamily="34" charset="0"/>
              </a:rPr>
              <a:t>Гра «Розшукується буква 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IMG_20190304_092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9" y="1933221"/>
            <a:ext cx="3662693" cy="4896544"/>
          </a:xfrm>
          <a:prstGeom prst="rect">
            <a:avLst/>
          </a:prstGeom>
        </p:spPr>
      </p:pic>
      <p:pic>
        <p:nvPicPr>
          <p:cNvPr id="5" name="Рисунок 4" descr="53709505_351175945606785_6196207519593922560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766" y="2483766"/>
            <a:ext cx="3092234" cy="4325229"/>
          </a:xfrm>
          <a:prstGeom prst="rect">
            <a:avLst/>
          </a:prstGeom>
        </p:spPr>
      </p:pic>
      <p:pic>
        <p:nvPicPr>
          <p:cNvPr id="6" name="Рисунок 5" descr="53766581_645321995910110_4690088434507710464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800" y="1441940"/>
            <a:ext cx="3159199" cy="42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3960440" cy="1426170"/>
          </a:xfrm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br>
              <a:rPr lang="uk-UA" sz="6600" b="1" dirty="0">
                <a:latin typeface="Monotype Corsiva" panose="03010101010201010101" pitchFamily="66" charset="0"/>
              </a:rPr>
            </a:br>
            <a:r>
              <a:rPr lang="uk-UA" sz="6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Пальчикові ігри</a:t>
            </a:r>
            <a:br>
              <a:rPr lang="uk-UA" sz="6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</a:br>
            <a:endParaRPr lang="uk-UA" sz="6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348787"/>
            <a:ext cx="6415817" cy="4757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3" y="195970"/>
            <a:ext cx="4802766" cy="35925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-108520" y="4221088"/>
            <a:ext cx="3456383" cy="2016224"/>
          </a:xfrm>
          <a:ln>
            <a:solidFill>
              <a:srgbClr val="E824C3"/>
            </a:solidFill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Казка </a:t>
            </a:r>
            <a:r>
              <a:rPr lang="uk-UA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«Рукавичка»</a:t>
            </a:r>
            <a:endParaRPr lang="uk-UA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60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"/>
            <a:ext cx="4102224" cy="2852935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 Су-Джок терапії.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420888"/>
            <a:ext cx="4464496" cy="2016224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Використання тренажерів Су-Джок впливає на </a:t>
            </a:r>
            <a:r>
              <a:rPr lang="uk-UA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мовну</a:t>
            </a:r>
            <a:r>
              <a:rPr lang="uk-UA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активність дитини і позитивно позначається на корекції у них </a:t>
            </a:r>
            <a:r>
              <a:rPr lang="uk-UA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мовних</a:t>
            </a:r>
            <a:r>
              <a:rPr lang="uk-UA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порушень.</a:t>
            </a:r>
          </a:p>
        </p:txBody>
      </p:sp>
      <p:pic>
        <p:nvPicPr>
          <p:cNvPr id="4" name="Содержимое 4" descr="IMG_20191129_1002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2825692" cy="562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кутник 4"/>
          <p:cNvSpPr/>
          <p:nvPr/>
        </p:nvSpPr>
        <p:spPr>
          <a:xfrm rot="9313514" flipV="1">
            <a:off x="2605681" y="4153178"/>
            <a:ext cx="238875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рефлексотерапії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всіх частин тіла, терапії рук і вправ на розслаблення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90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5997"/>
            <a:ext cx="5182344" cy="2568684"/>
          </a:xfrm>
        </p:spPr>
        <p:txBody>
          <a:bodyPr/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Круглий сенсорний лабіринт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62500"/>
            <a:ext cx="4283968" cy="1402804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є пластикова кулька, яку потрібно переміщати по лабіринту.</a:t>
            </a: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Розвиває:</a:t>
            </a:r>
          </a:p>
          <a:p>
            <a:pPr lvl="0"/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дрібну моторику</a:t>
            </a:r>
          </a:p>
          <a:p>
            <a:pPr lvl="0"/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</a:p>
          <a:p>
            <a:pPr lvl="0"/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</a:p>
          <a:p>
            <a:pPr lvl="0"/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тактильні відчуття</a:t>
            </a:r>
          </a:p>
          <a:p>
            <a:endParaRPr lang="uk-UA" dirty="0"/>
          </a:p>
        </p:txBody>
      </p:sp>
      <p:pic>
        <p:nvPicPr>
          <p:cNvPr id="4" name="Содержимое 4" descr="IMG_20191216_1227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87" y="225996"/>
            <a:ext cx="3833812" cy="4536504"/>
          </a:xfrm>
          <a:prstGeom prst="verticalScroll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91216_1227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94680"/>
            <a:ext cx="4104456" cy="3965721"/>
          </a:xfrm>
          <a:prstGeom prst="wave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287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Бесіда</a:t>
            </a:r>
            <a:r>
              <a:rPr lang="uk-UA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 </a:t>
            </a:r>
            <a:r>
              <a:rPr lang="uk-U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«Ближче одне до одного»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53419"/>
            <a:ext cx="5399584" cy="4038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096" y="1453420"/>
            <a:ext cx="3503240" cy="3775780"/>
          </a:xfrm>
          <a:prstGeom prst="rect">
            <a:avLst/>
          </a:prstGeom>
        </p:spPr>
      </p:pic>
      <p:sp>
        <p:nvSpPr>
          <p:cNvPr id="12" name="Місце для вмісту 11"/>
          <p:cNvSpPr>
            <a:spLocks noGrp="1"/>
          </p:cNvSpPr>
          <p:nvPr>
            <p:ph idx="1"/>
          </p:nvPr>
        </p:nvSpPr>
        <p:spPr>
          <a:xfrm>
            <a:off x="3491880" y="6126448"/>
            <a:ext cx="5328592" cy="73155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93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491880" y="951850"/>
            <a:ext cx="5652120" cy="139703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Година спілкування </a:t>
            </a: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«Можливості – обмежені, здібності – безмежні» .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270" y="2724581"/>
            <a:ext cx="5448866" cy="4075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73449"/>
            <a:ext cx="4379718" cy="40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476672"/>
            <a:ext cx="4139952" cy="2664296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оформили  плакат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«Серце в дитячих долоньках»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який кожна дитина прикріпила долоньку та серце з побажаннями, словами підтримки для людей з інвалідністю.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3518295"/>
            <a:ext cx="4427985" cy="3306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3" y="692696"/>
            <a:ext cx="471601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2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4067944" cy="2448271"/>
          </a:xfrm>
        </p:spPr>
        <p:txBody>
          <a:bodyPr>
            <a:normAutofit/>
          </a:bodyPr>
          <a:lstStyle/>
          <a:p>
            <a:r>
              <a:rPr lang="uk-UA" dirty="0"/>
              <a:t>Бесіда </a:t>
            </a:r>
            <a:br>
              <a:rPr lang="uk-UA" dirty="0"/>
            </a:br>
            <a:r>
              <a:rPr lang="uk-UA" dirty="0"/>
              <a:t> «Усі ми різні, але рівні».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16633"/>
            <a:ext cx="4680520" cy="525658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грудня Міжнародний день людей з обмеженими можливостями. 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переглянули мультфільм «Подарунок»  про життя дітей з обмеженими можливостями. Це зворушлива історія про дружбу, об'єднану спільним болем. За 4 хв. перегляду учні змінили своє ставлення не лише до свого життя , але й навчилися розуміти чужу, особливу історію, а також оформили плакат «Милосердя». Все це зроблено для того, щоб привернути увагу до проблем людей з інвалідністю.</a:t>
            </a:r>
          </a:p>
          <a:p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4" y="2564904"/>
            <a:ext cx="440985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1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071"/>
            <a:ext cx="4355976" cy="325833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4" y="3032026"/>
            <a:ext cx="4614597" cy="346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687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4607984" cy="270892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br>
              <a:rPr lang="uk-UA" sz="3600" dirty="0"/>
            </a:br>
            <a: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Консультація для батьків «Взаємодія сім'ї і школи по відношенню до успішності  навчання дитини з ООП ».</a:t>
            </a:r>
            <a:b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uk-UA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301" y="0"/>
            <a:ext cx="4034400" cy="301779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53178"/>
            <a:ext cx="3918974" cy="4304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67371"/>
            <a:ext cx="3951559" cy="42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вирізаними протилежними кутами 2"/>
          <p:cNvSpPr/>
          <p:nvPr/>
        </p:nvSpPr>
        <p:spPr>
          <a:xfrm>
            <a:off x="2843808" y="188640"/>
            <a:ext cx="3384376" cy="237626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Педагогічне кредо:</a:t>
            </a:r>
          </a:p>
          <a:p>
            <a:pPr algn="ctr"/>
            <a:endParaRPr lang="uk-UA" dirty="0"/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дитину такою, якою вона є. Розвивати в ній краще.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sp>
        <p:nvSpPr>
          <p:cNvPr id="4" name="Прямокутник із двома вирізаними протилежними кутами 3"/>
          <p:cNvSpPr/>
          <p:nvPr/>
        </p:nvSpPr>
        <p:spPr>
          <a:xfrm>
            <a:off x="5724128" y="2708919"/>
            <a:ext cx="2901502" cy="2376265"/>
          </a:xfrm>
          <a:prstGeom prst="snip2DiagRect">
            <a:avLst>
              <a:gd name="adj1" fmla="val 0"/>
              <a:gd name="adj2" fmla="val 873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  <a:p>
            <a:pPr algn="ctr"/>
            <a:endParaRPr lang="uk-UA" sz="2800" b="1" dirty="0">
              <a:solidFill>
                <a:srgbClr val="00B050"/>
              </a:solidFill>
            </a:endParaRPr>
          </a:p>
          <a:p>
            <a:pPr algn="ctr"/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Життєве кредо: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</a:rPr>
              <a:t>Діяти, творити – значить жити.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83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Професійна діяльність асистента вчителя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uk-UA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23916"/>
            <a:ext cx="4788024" cy="2836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96" y="1757465"/>
            <a:ext cx="4216304" cy="2362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51" y="1268760"/>
            <a:ext cx="4870445" cy="3565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8095" y="3473774"/>
            <a:ext cx="3264478" cy="4364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кутник 9"/>
          <p:cNvSpPr/>
          <p:nvPr/>
        </p:nvSpPr>
        <p:spPr>
          <a:xfrm rot="397888">
            <a:off x="5465527" y="1196223"/>
            <a:ext cx="2791742" cy="8642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Обласний семінар</a:t>
            </a:r>
          </a:p>
          <a:p>
            <a:pPr algn="ctr"/>
            <a:r>
              <a:rPr lang="uk-UA" sz="54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«Порушення шкільних навичок</a:t>
            </a:r>
            <a:r>
              <a:rPr lang="uk-UA" sz="44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40034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b="1" dirty="0">
                <a:latin typeface="Monotype Corsiva" panose="03010101010201010101" pitchFamily="66" charset="0"/>
              </a:rPr>
              <a:t>Семінар «Організація освітнього процесу для дітей з особливими освітніми потребами» Сокальський ІРЦ.</a:t>
            </a:r>
            <a:br>
              <a:rPr lang="uk-UA" b="1" dirty="0">
                <a:latin typeface="Monotype Corsiva" panose="03010101010201010101" pitchFamily="66" charset="0"/>
              </a:rPr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b="1" dirty="0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55494"/>
            <a:ext cx="4716016" cy="3345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966" y="3977680"/>
            <a:ext cx="454474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36" y="1772816"/>
            <a:ext cx="414461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96914"/>
            <a:ext cx="3049671" cy="4286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980" y="53786"/>
            <a:ext cx="3669403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411760" y="332656"/>
            <a:ext cx="6046440" cy="179776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Вертикальний сувій 4"/>
          <p:cNvSpPr/>
          <p:nvPr/>
        </p:nvSpPr>
        <p:spPr>
          <a:xfrm flipH="1">
            <a:off x="-440082" y="76504"/>
            <a:ext cx="3643930" cy="1957333"/>
          </a:xfrm>
          <a:prstGeom prst="verticalScroll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 w="0">
                  <a:solidFill>
                    <a:sysClr val="windowText" lastClr="000000"/>
                  </a:solidFill>
                </a:ln>
                <a:solidFill>
                  <a:srgbClr val="C426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Мої публікації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42" y="-312996"/>
            <a:ext cx="3400425" cy="1343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28" y="2261716"/>
            <a:ext cx="3372792" cy="46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6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055" y="980728"/>
            <a:ext cx="4357779" cy="3081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Професійне зростання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83568" y="1731484"/>
            <a:ext cx="2985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40968"/>
            <a:ext cx="5131210" cy="3629000"/>
          </a:xfrm>
        </p:spPr>
      </p:pic>
    </p:spTree>
    <p:extLst>
      <p:ext uri="{BB962C8B-B14F-4D97-AF65-F5344CB8AC3E}">
        <p14:creationId xmlns:p14="http://schemas.microsoft.com/office/powerpoint/2010/main" val="193854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31" y="83497"/>
            <a:ext cx="4532793" cy="3385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00" y="65314"/>
            <a:ext cx="4469728" cy="3342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983" y="3450744"/>
            <a:ext cx="4448466" cy="344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" y="3359815"/>
            <a:ext cx="5055982" cy="355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5" y="1626962"/>
            <a:ext cx="2815620" cy="322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49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ічка лицем донизу 2"/>
          <p:cNvSpPr/>
          <p:nvPr/>
        </p:nvSpPr>
        <p:spPr>
          <a:xfrm>
            <a:off x="2987824" y="836712"/>
            <a:ext cx="5832648" cy="1584176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algn="ctr"/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якою працюю: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139952" y="2708920"/>
            <a:ext cx="4896544" cy="2929880"/>
          </a:xfrm>
        </p:spPr>
        <p:txBody>
          <a:bodyPr>
            <a:noAutofit/>
          </a:bodyPr>
          <a:lstStyle/>
          <a:p>
            <a:r>
              <a:rPr lang="uk-UA" sz="3600" b="1" dirty="0"/>
              <a:t>«Використання ігор у процесі навчання дітей з особливими освітніми потребами »</a:t>
            </a: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248072" cy="238472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9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Навчальні можливості ігор для дітей з ООП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6-кутна зірка 6"/>
          <p:cNvSpPr/>
          <p:nvPr/>
        </p:nvSpPr>
        <p:spPr>
          <a:xfrm>
            <a:off x="12922" y="1934230"/>
            <a:ext cx="2952327" cy="2130294"/>
          </a:xfrm>
          <a:prstGeom prst="star6">
            <a:avLst/>
          </a:prstGeom>
          <a:solidFill>
            <a:srgbClr val="32DA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Увага</a:t>
            </a:r>
          </a:p>
        </p:txBody>
      </p:sp>
      <p:sp>
        <p:nvSpPr>
          <p:cNvPr id="8" name="6-кутна зірка 7"/>
          <p:cNvSpPr/>
          <p:nvPr/>
        </p:nvSpPr>
        <p:spPr>
          <a:xfrm>
            <a:off x="2555776" y="1751668"/>
            <a:ext cx="4464494" cy="2263643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Спостережливість</a:t>
            </a:r>
          </a:p>
        </p:txBody>
      </p:sp>
      <p:sp>
        <p:nvSpPr>
          <p:cNvPr id="9" name="6-кутна зірка 8"/>
          <p:cNvSpPr/>
          <p:nvPr/>
        </p:nvSpPr>
        <p:spPr>
          <a:xfrm>
            <a:off x="6626268" y="1952836"/>
            <a:ext cx="2538169" cy="2022282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tx1"/>
                </a:solidFill>
              </a:rPr>
              <a:t>Памʼять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0" name="6-кутна зірка 9"/>
          <p:cNvSpPr/>
          <p:nvPr/>
        </p:nvSpPr>
        <p:spPr>
          <a:xfrm>
            <a:off x="3057358" y="3556471"/>
            <a:ext cx="3291223" cy="1798310"/>
          </a:xfrm>
          <a:prstGeom prst="star6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</a:p>
        </p:txBody>
      </p:sp>
      <p:sp>
        <p:nvSpPr>
          <p:cNvPr id="11" name="6-кутна зірка 10"/>
          <p:cNvSpPr/>
          <p:nvPr/>
        </p:nvSpPr>
        <p:spPr>
          <a:xfrm>
            <a:off x="6075816" y="4972982"/>
            <a:ext cx="2888671" cy="1867957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 здібності</a:t>
            </a:r>
          </a:p>
        </p:txBody>
      </p:sp>
      <p:sp>
        <p:nvSpPr>
          <p:cNvPr id="12" name="6-кутна зірка 11"/>
          <p:cNvSpPr/>
          <p:nvPr/>
        </p:nvSpPr>
        <p:spPr>
          <a:xfrm>
            <a:off x="3057358" y="5013176"/>
            <a:ext cx="3165640" cy="1844824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здібності</a:t>
            </a:r>
          </a:p>
        </p:txBody>
      </p:sp>
      <p:sp>
        <p:nvSpPr>
          <p:cNvPr id="13" name="6-кутна зірка 12"/>
          <p:cNvSpPr/>
          <p:nvPr/>
        </p:nvSpPr>
        <p:spPr>
          <a:xfrm>
            <a:off x="179513" y="4972982"/>
            <a:ext cx="3018458" cy="1885018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</a:p>
        </p:txBody>
      </p:sp>
    </p:spTree>
    <p:extLst>
      <p:ext uri="{BB962C8B-B14F-4D97-AF65-F5344CB8AC3E}">
        <p14:creationId xmlns:p14="http://schemas.microsoft.com/office/powerpoint/2010/main" val="291832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latin typeface="Monotype Corsiva" panose="03010101010201010101" pitchFamily="66" charset="0"/>
              </a:rPr>
              <a:t>Для роботи з дитиною ООП використовую такі типи ігор: </a:t>
            </a:r>
          </a:p>
        </p:txBody>
      </p:sp>
      <p:graphicFrame>
        <p:nvGraphicFramePr>
          <p:cNvPr id="15" name="Місце для вмісту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867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98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дидактичних ігор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</a:rPr>
              <a:t>Урок математики</a:t>
            </a:r>
          </a:p>
          <a:p>
            <a:pPr marL="0" indent="0" algn="ctr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70" y="995028"/>
            <a:ext cx="2663595" cy="3010482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5940152" y="1772817"/>
            <a:ext cx="2952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/>
              <a:t>Учень вивчає фігури за допомогою геометричного </a:t>
            </a:r>
            <a:r>
              <a:rPr lang="uk-UA" b="1" dirty="0" err="1"/>
              <a:t>сортера</a:t>
            </a:r>
            <a:r>
              <a:rPr lang="uk-UA" b="1" dirty="0"/>
              <a:t> . Завданням для учня є - нанизувати на штирі кольорові блоки, сортуючи блоки за кольором, формою і кількістю отворів. </a:t>
            </a:r>
            <a:r>
              <a:rPr lang="uk-UA" b="1" dirty="0" err="1"/>
              <a:t>Сортер</a:t>
            </a:r>
            <a:r>
              <a:rPr lang="uk-UA" b="1" dirty="0"/>
              <a:t> геометричних фігур  розвиває: </a:t>
            </a:r>
          </a:p>
          <a:p>
            <a:pPr lvl="0"/>
            <a:r>
              <a:rPr lang="uk-UA" b="1" dirty="0"/>
              <a:t>Винахідливість</a:t>
            </a:r>
          </a:p>
          <a:p>
            <a:pPr lvl="0"/>
            <a:r>
              <a:rPr lang="uk-UA" b="1" dirty="0"/>
              <a:t>Інтелект</a:t>
            </a:r>
          </a:p>
          <a:p>
            <a:pPr lvl="0"/>
            <a:r>
              <a:rPr lang="uk-UA" b="1" dirty="0"/>
              <a:t>Логічне мислення</a:t>
            </a:r>
          </a:p>
          <a:p>
            <a:pPr lvl="0"/>
            <a:r>
              <a:rPr lang="uk-UA" b="1" dirty="0"/>
              <a:t>Математичні навички</a:t>
            </a:r>
          </a:p>
          <a:p>
            <a:pPr lvl="0"/>
            <a:r>
              <a:rPr lang="uk-UA" b="1" dirty="0"/>
              <a:t>Пам'ять</a:t>
            </a:r>
          </a:p>
          <a:p>
            <a:pPr lvl="0"/>
            <a:r>
              <a:rPr lang="uk-UA" b="1" dirty="0"/>
              <a:t>Мислення</a:t>
            </a:r>
          </a:p>
          <a:p>
            <a:pPr lvl="0"/>
            <a:r>
              <a:rPr lang="uk-UA" b="1" dirty="0"/>
              <a:t>Емоційне благополуччя</a:t>
            </a:r>
          </a:p>
          <a:p>
            <a:pPr lvl="0"/>
            <a:r>
              <a:rPr lang="uk-UA" b="1" dirty="0"/>
              <a:t>Уважність</a:t>
            </a:r>
          </a:p>
          <a:p>
            <a:endParaRPr lang="uk-UA" sz="900" dirty="0"/>
          </a:p>
          <a:p>
            <a:endParaRPr lang="uk-UA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135226"/>
            <a:ext cx="3378331" cy="25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9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4536504" cy="28803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пазли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З’єднуємо цифри.</a:t>
            </a:r>
            <a:b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Рахуємо предмети - кожне завдання складається з двох елементів, цифри та зображення, які потрібно правильно з'єднати.</a:t>
            </a:r>
            <a:b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 навики лічби, дрібну моторику, пам'ять та уважність, логічне мислення та мовлення.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516422"/>
            <a:ext cx="3523928" cy="5122378"/>
          </a:xfrm>
          <a:prstGeom prst="rect">
            <a:avLst/>
          </a:prstGeom>
        </p:spPr>
      </p:pic>
      <p:pic>
        <p:nvPicPr>
          <p:cNvPr id="11" name="Содержимое 3" descr="IMG_20191127_1051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140968"/>
            <a:ext cx="4248471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847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345" y="1052736"/>
            <a:ext cx="3022173" cy="452948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027" y="1124744"/>
            <a:ext cx="3000799" cy="445747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85545D6-1B4E-6730-BD9D-E70FA3C20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65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710</Words>
  <Application>Microsoft Office PowerPoint</Application>
  <PresentationFormat>Экран (4:3)</PresentationFormat>
  <Paragraphs>87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Bahnschrift Condensed</vt:lpstr>
      <vt:lpstr>Bahnschrift SemiCondensed</vt:lpstr>
      <vt:lpstr>Calibri</vt:lpstr>
      <vt:lpstr>Monotype Corsiva</vt:lpstr>
      <vt:lpstr>Times New Roman</vt:lpstr>
      <vt:lpstr>Wingdings</vt:lpstr>
      <vt:lpstr>Тема Office</vt:lpstr>
      <vt:lpstr>Досвід роботи асистента вчителя Княжівської ЗШ І-ІІІ ст. Бобко М. В.</vt:lpstr>
      <vt:lpstr>Освіта: Східноєвропейський  національний університет імені Лесі Українки Спеціальність: вчитель історії Посада: ассистент вчителя Педагогічний стаж: 8 років Категорія: спеціаліст</vt:lpstr>
      <vt:lpstr>Презентация PowerPoint</vt:lpstr>
      <vt:lpstr>«Використання ігор у процесі навчання дітей з особливими освітніми потребами »</vt:lpstr>
      <vt:lpstr>Навчальні можливості ігор для дітей з ООП</vt:lpstr>
      <vt:lpstr>Для роботи з дитиною ООП використовую такі типи ігор: </vt:lpstr>
      <vt:lpstr>Використання дидактичних ігор</vt:lpstr>
      <vt:lpstr>Математичні пазли.  З’єднуємо цифри.  Рахуємо предмети - кожне завдання складається з двох елементів, цифри та зображення, які потрібно правильно з'єднати. Розвиває навики лічби, дрібну моторику, пам'ять та уважність, логічне мислення та мовлення. </vt:lpstr>
      <vt:lpstr>Презентация PowerPoint</vt:lpstr>
      <vt:lpstr>Ігри з лото</vt:lpstr>
      <vt:lpstr>Презентация PowerPoint</vt:lpstr>
      <vt:lpstr>Ігри з лего</vt:lpstr>
      <vt:lpstr>Презентация PowerPoint</vt:lpstr>
      <vt:lpstr>РОЗВИВАЮЧІ ІГРИ</vt:lpstr>
      <vt:lpstr>Презентация PowerPoint</vt:lpstr>
      <vt:lpstr>Гра «Складемо візерунок» </vt:lpstr>
      <vt:lpstr>Презентация PowerPoint</vt:lpstr>
      <vt:lpstr>ВЧИМОСЯ ЧИТАТИ Гра «Читайка»</vt:lpstr>
      <vt:lpstr>Тренажер для письма “дельфін” підходить  для зниження тиску на пальчикии при тривалому письмі. Підходить для звикання руки  і до правильної постави пальців під час письма. Використовуючи цей тринажер дитина грає, одночасно набуває навиків правильної постави руки при письмі.</vt:lpstr>
      <vt:lpstr>Гра «Розшукується буква »</vt:lpstr>
      <vt:lpstr> Пальчикові ігри </vt:lpstr>
      <vt:lpstr>Метод Су-Джок терапії.</vt:lpstr>
      <vt:lpstr>Круглий сенсорний лабіринт </vt:lpstr>
      <vt:lpstr>Бесіда «Ближче одне до одного» </vt:lpstr>
      <vt:lpstr>Година спілкування «Можливості – обмежені, здібності – безмежні» . </vt:lpstr>
      <vt:lpstr>Учні оформили  плакат  «Серце в дитячих долоньках» , на який кожна дитина прикріпила долоньку та серце з побажаннями, словами підтримки для людей з інвалідністю.</vt:lpstr>
      <vt:lpstr>Бесіда   «Усі ми різні, але рівні». </vt:lpstr>
      <vt:lpstr>Презентация PowerPoint</vt:lpstr>
      <vt:lpstr> Консультація для батьків «Взаємодія сім'ї і школи по відношенню до успішності  навчання дитини з ООП ». </vt:lpstr>
      <vt:lpstr>Професійна діяльність асистента вчителя </vt:lpstr>
      <vt:lpstr>    Семінар «Організація освітнього процесу для дітей з особливими освітніми потребами» Сокальський ІРЦ.     </vt:lpstr>
      <vt:lpstr>Презентация PowerPoint</vt:lpstr>
      <vt:lpstr>Професійне зростання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133</cp:revision>
  <dcterms:created xsi:type="dcterms:W3CDTF">2018-07-24T05:39:56Z</dcterms:created>
  <dcterms:modified xsi:type="dcterms:W3CDTF">2025-10-05T15:11:41Z</dcterms:modified>
</cp:coreProperties>
</file>