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6" r:id="rId4"/>
    <p:sldId id="267" r:id="rId5"/>
    <p:sldId id="274" r:id="rId6"/>
    <p:sldId id="268" r:id="rId7"/>
    <p:sldId id="269" r:id="rId8"/>
    <p:sldId id="272" r:id="rId9"/>
    <p:sldId id="273" r:id="rId10"/>
    <p:sldId id="270" r:id="rId11"/>
    <p:sldId id="271" r:id="rId12"/>
    <p:sldId id="25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701"/>
    <a:srgbClr val="0255B4"/>
    <a:srgbClr val="CB0F12"/>
    <a:srgbClr val="FFDD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-798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E839B-EB98-42AB-A5CA-F8BE91B56005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2337F-28D0-4433-A6AD-AAAC4EC411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225664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E839B-EB98-42AB-A5CA-F8BE91B56005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2337F-28D0-4433-A6AD-AAAC4EC411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45488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E839B-EB98-42AB-A5CA-F8BE91B56005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2337F-28D0-4433-A6AD-AAAC4EC411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32164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E839B-EB98-42AB-A5CA-F8BE91B56005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2337F-28D0-4433-A6AD-AAAC4EC411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5236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E839B-EB98-42AB-A5CA-F8BE91B56005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2337F-28D0-4433-A6AD-AAAC4EC411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38523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E839B-EB98-42AB-A5CA-F8BE91B56005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2337F-28D0-4433-A6AD-AAAC4EC411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5742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E839B-EB98-42AB-A5CA-F8BE91B56005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2337F-28D0-4433-A6AD-AAAC4EC411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4997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E839B-EB98-42AB-A5CA-F8BE91B56005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2337F-28D0-4433-A6AD-AAAC4EC411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485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E839B-EB98-42AB-A5CA-F8BE91B56005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2337F-28D0-4433-A6AD-AAAC4EC411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0135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E839B-EB98-42AB-A5CA-F8BE91B56005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2337F-28D0-4433-A6AD-AAAC4EC411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18050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4E839B-EB98-42AB-A5CA-F8BE91B56005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2337F-28D0-4433-A6AD-AAAC4EC411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78687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4E839B-EB98-42AB-A5CA-F8BE91B56005}" type="datetimeFigureOut">
              <a:rPr lang="ru-RU" smtClean="0"/>
              <a:pPr/>
              <a:t>01.11.2023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82337F-28D0-4433-A6AD-AAAC4EC411D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612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590604" y="1204899"/>
            <a:ext cx="7813357" cy="178510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5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Georgia" panose="02040502050405020303" pitchFamily="18" charset="0"/>
              </a:rPr>
              <a:t>Правила </a:t>
            </a:r>
            <a:r>
              <a:rPr lang="ru-RU" sz="55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Georgia" panose="02040502050405020303" pitchFamily="18" charset="0"/>
              </a:rPr>
              <a:t>поведінки</a:t>
            </a:r>
            <a:r>
              <a:rPr lang="ru-RU" sz="55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Georgia" panose="02040502050405020303" pitchFamily="18" charset="0"/>
              </a:rPr>
              <a:t> </a:t>
            </a:r>
          </a:p>
          <a:p>
            <a:pPr algn="ctr"/>
            <a:r>
              <a:rPr lang="ru-RU" sz="55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Georgia" panose="02040502050405020303" pitchFamily="18" charset="0"/>
              </a:rPr>
              <a:t>в </a:t>
            </a:r>
            <a:r>
              <a:rPr lang="ru-RU" sz="5500" b="1" cap="none" spc="0" dirty="0" err="1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Georgia" panose="02040502050405020303" pitchFamily="18" charset="0"/>
              </a:rPr>
              <a:t>укритті</a:t>
            </a:r>
            <a:endParaRPr lang="ru-RU" sz="55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Georgia" panose="02040502050405020303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9671" y="2504213"/>
            <a:ext cx="4773709" cy="426478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905517" y="2895587"/>
            <a:ext cx="34018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b="1" dirty="0" smtClean="0">
                <a:latin typeface="Georgia" panose="02040502050405020303" pitchFamily="18" charset="0"/>
              </a:rPr>
              <a:t>(</a:t>
            </a:r>
            <a:r>
              <a:rPr lang="uk-UA" sz="2000" b="1" dirty="0" smtClean="0">
                <a:latin typeface="Georgia" panose="02040502050405020303" pitchFamily="18" charset="0"/>
              </a:rPr>
              <a:t>для здобувачів освіти)</a:t>
            </a:r>
            <a:endParaRPr lang="uk-UA" sz="2000" b="1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040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3648"/>
            <a:ext cx="12192000" cy="6858000"/>
          </a:xfrm>
          <a:prstGeom prst="rect">
            <a:avLst/>
          </a:prstGeom>
        </p:spPr>
      </p:pic>
      <p:sp>
        <p:nvSpPr>
          <p:cNvPr id="10" name="Блок-схема: альтернативный процесс 9"/>
          <p:cNvSpPr/>
          <p:nvPr/>
        </p:nvSpPr>
        <p:spPr>
          <a:xfrm>
            <a:off x="3426157" y="547044"/>
            <a:ext cx="8120418" cy="1869744"/>
          </a:xfrm>
          <a:prstGeom prst="flowChartAlternateProcess">
            <a:avLst/>
          </a:prstGeom>
          <a:solidFill>
            <a:srgbClr val="0255B4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 err="1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Покидати</a:t>
            </a:r>
            <a:r>
              <a:rPr lang="ru-RU" sz="2500" b="1" dirty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</a:t>
            </a:r>
            <a:r>
              <a:rPr lang="ru-RU" sz="2500" b="1" dirty="0" err="1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укриття</a:t>
            </a:r>
            <a:r>
              <a:rPr lang="ru-RU" sz="2500" b="1" dirty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</a:t>
            </a:r>
            <a:r>
              <a:rPr lang="ru-RU" sz="2500" b="1" dirty="0" err="1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можна</a:t>
            </a:r>
            <a:r>
              <a:rPr lang="ru-RU" sz="2500" b="1" dirty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з </a:t>
            </a:r>
            <a:r>
              <a:rPr lang="ru-RU" sz="2500" b="1" dirty="0" err="1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дозволу</a:t>
            </a:r>
            <a:r>
              <a:rPr lang="ru-RU" sz="2500" b="1" dirty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</a:t>
            </a:r>
            <a:r>
              <a:rPr lang="ru-RU" sz="2500" b="1" dirty="0" err="1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відповідальної</a:t>
            </a:r>
            <a:r>
              <a:rPr lang="ru-RU" sz="2500" b="1" dirty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особи </a:t>
            </a:r>
            <a:r>
              <a:rPr lang="ru-RU" sz="2500" b="1" dirty="0" err="1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після</a:t>
            </a:r>
            <a:r>
              <a:rPr lang="ru-RU" sz="2500" b="1" dirty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</a:t>
            </a:r>
            <a:r>
              <a:rPr lang="ru-RU" sz="2500" b="1" dirty="0" err="1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отримання</a:t>
            </a:r>
            <a:r>
              <a:rPr lang="ru-RU" sz="2500" b="1" dirty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сигналу, </a:t>
            </a:r>
            <a:r>
              <a:rPr lang="ru-RU" sz="2500" b="1" dirty="0" err="1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або</a:t>
            </a:r>
            <a:r>
              <a:rPr lang="ru-RU" sz="2500" b="1" dirty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в </a:t>
            </a:r>
            <a:r>
              <a:rPr lang="ru-RU" sz="2500" b="1" dirty="0" err="1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разі</a:t>
            </a:r>
            <a:r>
              <a:rPr lang="ru-RU" sz="2500" b="1" dirty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</a:t>
            </a:r>
            <a:r>
              <a:rPr lang="ru-RU" sz="2500" b="1" dirty="0" err="1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аварійного</a:t>
            </a:r>
            <a:r>
              <a:rPr lang="ru-RU" sz="2500" b="1" dirty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стану </a:t>
            </a:r>
            <a:r>
              <a:rPr lang="ru-RU" sz="2500" b="1" dirty="0" err="1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що</a:t>
            </a:r>
            <a:r>
              <a:rPr lang="ru-RU" sz="2500" b="1" dirty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</a:t>
            </a:r>
            <a:r>
              <a:rPr lang="ru-RU" sz="2500" b="1" dirty="0" err="1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створює</a:t>
            </a:r>
            <a:r>
              <a:rPr lang="ru-RU" sz="2500" b="1" dirty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</a:t>
            </a:r>
            <a:r>
              <a:rPr lang="ru-RU" sz="2500" b="1" dirty="0" err="1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загрозу</a:t>
            </a:r>
            <a:r>
              <a:rPr lang="ru-RU" sz="2500" b="1" dirty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</a:t>
            </a:r>
            <a:r>
              <a:rPr lang="ru-RU" sz="2500" b="1" dirty="0" err="1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життю</a:t>
            </a:r>
            <a:r>
              <a:rPr lang="ru-RU" sz="2500" b="1" dirty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і </a:t>
            </a:r>
            <a:r>
              <a:rPr lang="ru-RU" sz="2500" b="1" dirty="0" err="1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здоров’ю</a:t>
            </a:r>
            <a:r>
              <a:rPr lang="ru-RU" sz="2500" b="1" dirty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</a:t>
            </a:r>
            <a:r>
              <a:rPr lang="ru-RU" sz="2500" b="1" dirty="0" smtClean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.</a:t>
            </a:r>
            <a:endParaRPr lang="uk-UA" sz="2500" dirty="0">
              <a:solidFill>
                <a:schemeClr val="bg1"/>
              </a:solidFill>
              <a:latin typeface="Georgia" panose="02040502050405020303" pitchFamily="18" charset="0"/>
              <a:cs typeface="Miriam Fixed" panose="020B0509050101010101" pitchFamily="49" charset="-79"/>
            </a:endParaRPr>
          </a:p>
        </p:txBody>
      </p:sp>
      <p:pic>
        <p:nvPicPr>
          <p:cNvPr id="8" name="Picture 2" descr="Новини - Шевченківська районна в місті Києві державна адміністраці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91888" y="2416788"/>
            <a:ext cx="4677399" cy="2393088"/>
          </a:xfrm>
          <a:prstGeom prst="ellipse">
            <a:avLst/>
          </a:prstGeom>
          <a:ln w="190500" cap="rnd">
            <a:solidFill>
              <a:srgbClr val="FFD701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242" y="2808632"/>
            <a:ext cx="5776112" cy="394701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995121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Блок-схема: альтернативный процесс 9"/>
          <p:cNvSpPr/>
          <p:nvPr/>
        </p:nvSpPr>
        <p:spPr>
          <a:xfrm>
            <a:off x="3426157" y="547044"/>
            <a:ext cx="8120418" cy="1869744"/>
          </a:xfrm>
          <a:prstGeom prst="flowChartAlternateProcess">
            <a:avLst/>
          </a:prstGeom>
          <a:solidFill>
            <a:srgbClr val="0255B4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 err="1">
                <a:solidFill>
                  <a:srgbClr val="FFFF00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Евакуацію</a:t>
            </a:r>
            <a:r>
              <a:rPr lang="ru-RU" sz="2500" b="1" dirty="0">
                <a:solidFill>
                  <a:srgbClr val="FFFF00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з </a:t>
            </a:r>
            <a:r>
              <a:rPr lang="ru-RU" sz="2500" b="1" dirty="0" err="1">
                <a:solidFill>
                  <a:srgbClr val="FFFF00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укриття</a:t>
            </a:r>
            <a:r>
              <a:rPr lang="ru-RU" sz="2500" b="1" dirty="0">
                <a:solidFill>
                  <a:srgbClr val="FFFF00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</a:t>
            </a:r>
            <a:r>
              <a:rPr lang="ru-RU" sz="2500" b="1" dirty="0" err="1">
                <a:solidFill>
                  <a:srgbClr val="FFFF00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потрібно</a:t>
            </a:r>
            <a:r>
              <a:rPr lang="ru-RU" sz="2500" b="1" dirty="0">
                <a:solidFill>
                  <a:srgbClr val="FFFF00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</a:t>
            </a:r>
            <a:r>
              <a:rPr lang="ru-RU" sz="2500" b="1" dirty="0" err="1">
                <a:solidFill>
                  <a:srgbClr val="FFFF00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виконувати</a:t>
            </a:r>
            <a:r>
              <a:rPr lang="ru-RU" sz="2500" b="1" dirty="0">
                <a:solidFill>
                  <a:srgbClr val="FFFF00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в </a:t>
            </a:r>
            <a:r>
              <a:rPr lang="ru-RU" sz="2500" b="1" dirty="0" err="1">
                <a:solidFill>
                  <a:srgbClr val="FFFF00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такій</a:t>
            </a:r>
            <a:r>
              <a:rPr lang="ru-RU" sz="2500" b="1" dirty="0">
                <a:solidFill>
                  <a:srgbClr val="FFFF00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</a:t>
            </a:r>
            <a:r>
              <a:rPr lang="ru-RU" sz="2500" b="1" dirty="0" err="1">
                <a:solidFill>
                  <a:srgbClr val="FFFF00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послідовності</a:t>
            </a:r>
            <a:r>
              <a:rPr lang="ru-RU" sz="2500" b="1" dirty="0">
                <a:solidFill>
                  <a:srgbClr val="FFFF00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: </a:t>
            </a:r>
            <a:endParaRPr lang="uk-UA" sz="2500" dirty="0">
              <a:solidFill>
                <a:srgbClr val="FFFF00"/>
              </a:solidFill>
              <a:latin typeface="Georgia" panose="02040502050405020303" pitchFamily="18" charset="0"/>
              <a:cs typeface="Miriam Fixed" panose="020B0509050101010101" pitchFamily="49" charset="-79"/>
            </a:endParaRPr>
          </a:p>
        </p:txBody>
      </p:sp>
      <p:pic>
        <p:nvPicPr>
          <p:cNvPr id="27" name="Picture 4" descr="Майбутній школярик | ГЕНІЧЕСЬКИЙ ЯСЛА-САДОК № 14 &quot;КОЛОСОК&quot; ГЕНІЧЕСЬКОЇ  РАЙОННОЇ РАД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8858" y="2820248"/>
            <a:ext cx="4974598" cy="3634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6026479" y="2055813"/>
            <a:ext cx="6052498" cy="2928484"/>
          </a:xfrm>
          <a:prstGeom prst="roundRect">
            <a:avLst/>
          </a:prstGeom>
          <a:solidFill>
            <a:srgbClr val="0255B4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endParaRPr lang="ru-RU" sz="2500" dirty="0">
              <a:latin typeface="Georgia" panose="02040502050405020303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26479" y="2211439"/>
            <a:ext cx="605249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500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спочатку</a:t>
            </a:r>
            <a:r>
              <a:rPr lang="ru-RU" sz="2500" dirty="0" smtClean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на </a:t>
            </a:r>
            <a:r>
              <a:rPr lang="ru-RU" sz="2500" dirty="0" err="1">
                <a:solidFill>
                  <a:schemeClr val="bg1"/>
                </a:solidFill>
                <a:latin typeface="Georgia" panose="02040502050405020303" pitchFamily="18" charset="0"/>
              </a:rPr>
              <a:t>поверхню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ru-RU" sz="2500" dirty="0" err="1">
                <a:solidFill>
                  <a:schemeClr val="bg1"/>
                </a:solidFill>
                <a:latin typeface="Georgia" panose="02040502050405020303" pitchFamily="18" charset="0"/>
              </a:rPr>
              <a:t>виходить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ru-RU" sz="2500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декілька</a:t>
            </a:r>
            <a:r>
              <a:rPr lang="ru-RU" sz="2500" dirty="0" smtClean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ru-RU" sz="2500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дорослих</a:t>
            </a:r>
            <a:r>
              <a:rPr lang="ru-RU" sz="2500" dirty="0" smtClean="0">
                <a:solidFill>
                  <a:schemeClr val="bg1"/>
                </a:solidFill>
                <a:latin typeface="Georgia" panose="02040502050405020303" pitchFamily="18" charset="0"/>
              </a:rPr>
              <a:t> для 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того </a:t>
            </a:r>
            <a:r>
              <a:rPr lang="ru-RU" sz="2500" dirty="0" err="1">
                <a:solidFill>
                  <a:schemeClr val="bg1"/>
                </a:solidFill>
                <a:latin typeface="Georgia" panose="02040502050405020303" pitchFamily="18" charset="0"/>
              </a:rPr>
              <a:t>щоби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ru-RU" sz="2500" dirty="0" err="1">
                <a:solidFill>
                  <a:schemeClr val="bg1"/>
                </a:solidFill>
                <a:latin typeface="Georgia" panose="02040502050405020303" pitchFamily="18" charset="0"/>
              </a:rPr>
              <a:t>надати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ru-RU" sz="2500" dirty="0" err="1">
                <a:solidFill>
                  <a:schemeClr val="bg1"/>
                </a:solidFill>
                <a:latin typeface="Georgia" panose="02040502050405020303" pitchFamily="18" charset="0"/>
              </a:rPr>
              <a:t>допомогу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ru-RU" sz="2500" dirty="0" err="1">
                <a:solidFill>
                  <a:schemeClr val="bg1"/>
                </a:solidFill>
                <a:latin typeface="Georgia" panose="02040502050405020303" pitchFamily="18" charset="0"/>
              </a:rPr>
              <a:t>тим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, </a:t>
            </a:r>
            <a:r>
              <a:rPr lang="ru-RU" sz="2500" dirty="0" err="1">
                <a:solidFill>
                  <a:schemeClr val="bg1"/>
                </a:solidFill>
                <a:latin typeface="Georgia" panose="02040502050405020303" pitchFamily="18" charset="0"/>
              </a:rPr>
              <a:t>хто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 не </a:t>
            </a:r>
            <a:r>
              <a:rPr lang="ru-RU" sz="2500" dirty="0" err="1">
                <a:solidFill>
                  <a:schemeClr val="bg1"/>
                </a:solidFill>
                <a:latin typeface="Georgia" panose="02040502050405020303" pitchFamily="18" charset="0"/>
              </a:rPr>
              <a:t>може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ru-RU" sz="2500" dirty="0" err="1">
                <a:solidFill>
                  <a:schemeClr val="bg1"/>
                </a:solidFill>
                <a:latin typeface="Georgia" panose="02040502050405020303" pitchFamily="18" charset="0"/>
              </a:rPr>
              <a:t>вийти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ru-RU" sz="2500" dirty="0" err="1">
                <a:solidFill>
                  <a:schemeClr val="bg1"/>
                </a:solidFill>
                <a:latin typeface="Georgia" panose="02040502050405020303" pitchFamily="18" charset="0"/>
              </a:rPr>
              <a:t>самостійно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, а </a:t>
            </a:r>
            <a:r>
              <a:rPr lang="ru-RU" sz="2500" dirty="0" err="1">
                <a:solidFill>
                  <a:schemeClr val="bg1"/>
                </a:solidFill>
                <a:latin typeface="Georgia" panose="02040502050405020303" pitchFamily="18" charset="0"/>
              </a:rPr>
              <a:t>потім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ru-RU" sz="2500" dirty="0" err="1">
                <a:solidFill>
                  <a:schemeClr val="bg1"/>
                </a:solidFill>
                <a:latin typeface="Georgia" panose="02040502050405020303" pitchFamily="18" charset="0"/>
              </a:rPr>
              <a:t>евакуюються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ru-RU" sz="2500" dirty="0" err="1">
                <a:solidFill>
                  <a:schemeClr val="bg1"/>
                </a:solidFill>
                <a:latin typeface="Georgia" panose="02040502050405020303" pitchFamily="18" charset="0"/>
              </a:rPr>
              <a:t>потерпілі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, люди старшого </a:t>
            </a:r>
            <a:r>
              <a:rPr lang="ru-RU" sz="2500" dirty="0" err="1">
                <a:solidFill>
                  <a:schemeClr val="bg1"/>
                </a:solidFill>
                <a:latin typeface="Georgia" panose="02040502050405020303" pitchFamily="18" charset="0"/>
              </a:rPr>
              <a:t>віку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 та </a:t>
            </a:r>
            <a:r>
              <a:rPr lang="ru-RU" sz="2500" dirty="0" err="1">
                <a:solidFill>
                  <a:schemeClr val="bg1"/>
                </a:solidFill>
                <a:latin typeface="Georgia" panose="02040502050405020303" pitchFamily="18" charset="0"/>
              </a:rPr>
              <a:t>діти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, а </a:t>
            </a:r>
            <a:r>
              <a:rPr lang="ru-RU" sz="2500" dirty="0" err="1">
                <a:solidFill>
                  <a:schemeClr val="bg1"/>
                </a:solidFill>
                <a:latin typeface="Georgia" panose="02040502050405020303" pitchFamily="18" charset="0"/>
              </a:rPr>
              <a:t>після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 них — </a:t>
            </a:r>
            <a:r>
              <a:rPr lang="ru-RU" sz="2500" dirty="0" err="1">
                <a:solidFill>
                  <a:schemeClr val="bg1"/>
                </a:solidFill>
                <a:latin typeface="Georgia" panose="02040502050405020303" pitchFamily="18" charset="0"/>
              </a:rPr>
              <a:t>усі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ru-RU" sz="2500" dirty="0" err="1">
                <a:solidFill>
                  <a:schemeClr val="bg1"/>
                </a:solidFill>
                <a:latin typeface="Georgia" panose="02040502050405020303" pitchFamily="18" charset="0"/>
              </a:rPr>
              <a:t>інші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993834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Блок-схема: альтернативный процесс 7"/>
          <p:cNvSpPr/>
          <p:nvPr/>
        </p:nvSpPr>
        <p:spPr>
          <a:xfrm>
            <a:off x="677114" y="1189084"/>
            <a:ext cx="5758788" cy="4652157"/>
          </a:xfrm>
          <a:prstGeom prst="flowChartAlternateProcess">
            <a:avLst/>
          </a:prstGeom>
          <a:solidFill>
            <a:srgbClr val="0255B4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2500" dirty="0">
              <a:solidFill>
                <a:srgbClr val="FFFF00"/>
              </a:solidFill>
              <a:latin typeface="Georgia" panose="02040502050405020303" pitchFamily="18" charset="0"/>
              <a:cs typeface="Miriam Fixed" panose="020B0509050101010101" pitchFamily="49" charset="-79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33734" y="1170344"/>
            <a:ext cx="524554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uk-UA" sz="4000" b="1" i="1" dirty="0" err="1">
                <a:solidFill>
                  <a:schemeClr val="bg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Обов'язково</a:t>
            </a:r>
            <a:r>
              <a:rPr lang="ru-RU" altLang="uk-UA" sz="4000" b="1" i="1" dirty="0">
                <a:solidFill>
                  <a:schemeClr val="bg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uk-UA" altLang="uk-UA" sz="4000" b="1" i="1" dirty="0" smtClean="0">
                <a:solidFill>
                  <a:schemeClr val="bg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дотримуйтесь</a:t>
            </a:r>
            <a:r>
              <a:rPr lang="ru-RU" altLang="uk-UA" sz="4000" b="1" i="1" dirty="0" smtClean="0">
                <a:solidFill>
                  <a:schemeClr val="bg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4000" b="1" i="1" dirty="0" err="1">
                <a:solidFill>
                  <a:schemeClr val="bg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всіх</a:t>
            </a:r>
            <a:r>
              <a:rPr lang="ru-RU" altLang="uk-UA" sz="4000" b="1" i="1" dirty="0">
                <a:solidFill>
                  <a:schemeClr val="bg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ru-RU" altLang="uk-UA" sz="4000" b="1" i="1" dirty="0" err="1">
                <a:solidFill>
                  <a:schemeClr val="bg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вимог</a:t>
            </a:r>
            <a:r>
              <a:rPr lang="ru-RU" altLang="uk-UA" sz="4000" b="1" i="1" dirty="0">
                <a:solidFill>
                  <a:schemeClr val="bg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, правил </a:t>
            </a:r>
            <a:r>
              <a:rPr lang="ru-RU" altLang="uk-UA" sz="4000" b="1" i="1" dirty="0" err="1">
                <a:solidFill>
                  <a:schemeClr val="bg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altLang="uk-UA" sz="4000" b="1" i="1" dirty="0">
                <a:solidFill>
                  <a:schemeClr val="bg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і </a:t>
            </a:r>
            <a:r>
              <a:rPr lang="ru-RU" altLang="uk-UA" sz="4000" b="1" i="1" dirty="0" err="1">
                <a:solidFill>
                  <a:schemeClr val="bg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встановленого</a:t>
            </a:r>
            <a:r>
              <a:rPr lang="ru-RU" altLang="uk-UA" sz="4000" b="1" i="1" dirty="0">
                <a:solidFill>
                  <a:schemeClr val="bg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 порядку в </a:t>
            </a:r>
            <a:r>
              <a:rPr lang="ru-RU" altLang="uk-UA" sz="4000" b="1" i="1" dirty="0" err="1" smtClean="0">
                <a:solidFill>
                  <a:schemeClr val="bg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укритті</a:t>
            </a:r>
            <a:r>
              <a:rPr lang="ru-RU" altLang="uk-UA" sz="4000" b="1" i="1" dirty="0" smtClean="0">
                <a:solidFill>
                  <a:schemeClr val="bg1"/>
                </a:solidFill>
                <a:latin typeface="Georgia" panose="02040502050405020303" pitchFamily="18" charset="0"/>
                <a:cs typeface="Times New Roman" panose="02020603050405020304" pitchFamily="18" charset="0"/>
              </a:rPr>
              <a:t>.</a:t>
            </a:r>
            <a:endParaRPr lang="uk-UA" sz="4000" b="1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96988" y="2340206"/>
            <a:ext cx="5614377" cy="4287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5954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Блок-схема: альтернативный процесс 9"/>
          <p:cNvSpPr/>
          <p:nvPr/>
        </p:nvSpPr>
        <p:spPr>
          <a:xfrm>
            <a:off x="3426157" y="547044"/>
            <a:ext cx="8120418" cy="1869744"/>
          </a:xfrm>
          <a:prstGeom prst="flowChartAlternateProcess">
            <a:avLst/>
          </a:prstGeom>
          <a:solidFill>
            <a:srgbClr val="0255B4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 smtClean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</a:t>
            </a:r>
            <a:r>
              <a:rPr lang="ru-RU" sz="2500" b="1" dirty="0" err="1" smtClean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Слідувати</a:t>
            </a:r>
            <a:r>
              <a:rPr lang="ru-RU" sz="2500" b="1" dirty="0" smtClean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</a:t>
            </a:r>
            <a:r>
              <a:rPr lang="ru-RU" sz="2500" b="1" dirty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до </a:t>
            </a:r>
            <a:r>
              <a:rPr lang="ru-RU" sz="2500" b="1" dirty="0" err="1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найближчого</a:t>
            </a:r>
            <a:r>
              <a:rPr lang="ru-RU" sz="2500" b="1" dirty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</a:t>
            </a:r>
            <a:r>
              <a:rPr lang="ru-RU" sz="2500" b="1" dirty="0" err="1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укриття</a:t>
            </a:r>
            <a:r>
              <a:rPr lang="ru-RU" sz="2500" b="1" dirty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</a:t>
            </a:r>
            <a:r>
              <a:rPr lang="ru-RU" sz="2500" b="1" dirty="0" err="1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необхідно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 </a:t>
            </a:r>
            <a:r>
              <a:rPr lang="ru-RU" sz="2500" b="1" dirty="0" err="1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після</a:t>
            </a:r>
            <a:r>
              <a:rPr lang="ru-RU" sz="2500" b="1" dirty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</a:t>
            </a:r>
            <a:r>
              <a:rPr lang="ru-RU" sz="2500" b="1" dirty="0" err="1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оголошення</a:t>
            </a:r>
            <a:r>
              <a:rPr lang="ru-RU" sz="2500" b="1" dirty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сигналу про </a:t>
            </a:r>
            <a:r>
              <a:rPr lang="ru-RU" sz="2500" b="1" dirty="0" err="1" smtClean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тривогу</a:t>
            </a:r>
            <a:r>
              <a:rPr lang="ru-RU" sz="2500" b="1" dirty="0" smtClean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.</a:t>
            </a:r>
            <a:endParaRPr lang="uk-UA" sz="2500" dirty="0">
              <a:solidFill>
                <a:schemeClr val="bg1"/>
              </a:solidFill>
              <a:latin typeface="Georgia" panose="02040502050405020303" pitchFamily="18" charset="0"/>
              <a:cs typeface="Miriam Fixed" panose="020B0509050101010101" pitchFamily="49" charset="-79"/>
            </a:endParaRPr>
          </a:p>
        </p:txBody>
      </p:sp>
      <p:pic>
        <p:nvPicPr>
          <p:cNvPr id="4106" name="Picture 10" descr="«В нас не має бомбосховищ, одні підвали в будинках»: козятинчани про  повітряну тривогу та укриття : 25:06:2022 - kazatin.co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9546"/>
          <a:stretch/>
        </p:blipFill>
        <p:spPr bwMode="auto">
          <a:xfrm>
            <a:off x="1009935" y="2676664"/>
            <a:ext cx="5689577" cy="3921460"/>
          </a:xfrm>
          <a:prstGeom prst="rect">
            <a:avLst/>
          </a:prstGeom>
          <a:noFill/>
          <a:ln w="28575">
            <a:solidFill>
              <a:srgbClr val="FFDD00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Майбутній школярик | ГЕНІЧЕСЬКИЙ ЯСЛА-САДОК № 14 &quot;КОЛОСОК&quot; ГЕНІЧЕСЬКОЇ  РАЙОННОЇ РАД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58457" y="2820248"/>
            <a:ext cx="4974598" cy="3634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0183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Блок-схема: альтернативный процесс 9"/>
          <p:cNvSpPr/>
          <p:nvPr/>
        </p:nvSpPr>
        <p:spPr>
          <a:xfrm>
            <a:off x="3426157" y="547044"/>
            <a:ext cx="8120418" cy="1869744"/>
          </a:xfrm>
          <a:prstGeom prst="flowChartAlternateProcess">
            <a:avLst/>
          </a:prstGeom>
          <a:solidFill>
            <a:srgbClr val="0255B4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 smtClean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</a:t>
            </a:r>
            <a:r>
              <a:rPr lang="ru-RU" sz="2500" b="1" dirty="0" err="1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Візьміть</a:t>
            </a:r>
            <a:r>
              <a:rPr lang="ru-RU" sz="2500" b="1" dirty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</a:t>
            </a:r>
            <a:r>
              <a:rPr lang="ru-RU" sz="2500" b="1" dirty="0" err="1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із</a:t>
            </a:r>
            <a:r>
              <a:rPr lang="ru-RU" sz="2500" b="1" dirty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собою до </a:t>
            </a:r>
            <a:r>
              <a:rPr lang="ru-RU" sz="2500" b="1" dirty="0" err="1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укриття</a:t>
            </a:r>
            <a:r>
              <a:rPr lang="ru-RU" sz="2500" b="1" dirty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</a:t>
            </a:r>
            <a:r>
              <a:rPr lang="ru-RU" sz="2500" b="1" dirty="0" err="1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тривожну</a:t>
            </a:r>
            <a:r>
              <a:rPr lang="ru-RU" sz="2500" b="1" dirty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</a:t>
            </a:r>
            <a:r>
              <a:rPr lang="ru-RU" sz="2500" b="1" dirty="0" err="1" smtClean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валізку</a:t>
            </a:r>
            <a:r>
              <a:rPr lang="ru-RU" sz="2500" b="1" dirty="0" smtClean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.</a:t>
            </a:r>
            <a:endParaRPr lang="uk-UA" sz="2500" dirty="0">
              <a:solidFill>
                <a:schemeClr val="bg1"/>
              </a:solidFill>
              <a:latin typeface="Georgia" panose="02040502050405020303" pitchFamily="18" charset="0"/>
              <a:cs typeface="Miriam Fixed" panose="020B0509050101010101" pitchFamily="49" charset="-79"/>
            </a:endParaRPr>
          </a:p>
        </p:txBody>
      </p:sp>
      <p:pic>
        <p:nvPicPr>
          <p:cNvPr id="27" name="Picture 4" descr="Майбутній школярик | ГЕНІЧЕСЬКИЙ ЯСЛА-САДОК № 14 &quot;КОЛОСОК&quot; ГЕНІЧЕСЬКОЇ  РАЙОННОЇ РАД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58457" y="2820248"/>
            <a:ext cx="4974598" cy="3634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10684" y="2598708"/>
            <a:ext cx="3665822" cy="3665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7193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Блок-схема: альтернативный процесс 9"/>
          <p:cNvSpPr/>
          <p:nvPr/>
        </p:nvSpPr>
        <p:spPr>
          <a:xfrm>
            <a:off x="3426157" y="547044"/>
            <a:ext cx="8120418" cy="1869744"/>
          </a:xfrm>
          <a:prstGeom prst="flowChartAlternateProcess">
            <a:avLst/>
          </a:prstGeom>
          <a:solidFill>
            <a:srgbClr val="0255B4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 err="1" smtClean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Заходьте</a:t>
            </a:r>
            <a:r>
              <a:rPr lang="ru-RU" sz="2500" b="1" dirty="0" smtClean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</a:t>
            </a:r>
            <a:r>
              <a:rPr lang="ru-RU" sz="2500" b="1" dirty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до </a:t>
            </a:r>
            <a:r>
              <a:rPr lang="ru-RU" sz="2500" b="1" dirty="0" err="1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укриття</a:t>
            </a:r>
            <a:r>
              <a:rPr lang="ru-RU" sz="2500" b="1" dirty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</a:t>
            </a:r>
            <a:r>
              <a:rPr lang="ru-RU" sz="2500" b="1" dirty="0" err="1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організовано</a:t>
            </a:r>
            <a:r>
              <a:rPr lang="ru-RU" sz="2500" b="1" dirty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, без </a:t>
            </a:r>
            <a:r>
              <a:rPr lang="ru-RU" sz="2500" b="1" dirty="0" err="1" smtClean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паніки</a:t>
            </a:r>
            <a:r>
              <a:rPr lang="ru-RU" sz="2500" b="1" dirty="0" smtClean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, </a:t>
            </a:r>
            <a:r>
              <a:rPr lang="ru-RU" sz="2500" b="1" dirty="0" err="1" smtClean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зберігайте</a:t>
            </a:r>
            <a:r>
              <a:rPr lang="ru-RU" sz="2500" b="1" dirty="0" smtClean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</a:t>
            </a:r>
            <a:r>
              <a:rPr lang="ru-RU" sz="2500" b="1" dirty="0" err="1" smtClean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спокій</a:t>
            </a:r>
            <a:r>
              <a:rPr lang="ru-RU" sz="2500" b="1" dirty="0" smtClean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.</a:t>
            </a:r>
            <a:endParaRPr lang="uk-UA" sz="2500" dirty="0">
              <a:solidFill>
                <a:schemeClr val="bg1"/>
              </a:solidFill>
              <a:latin typeface="Georgia" panose="02040502050405020303" pitchFamily="18" charset="0"/>
              <a:cs typeface="Miriam Fixed" panose="020B0509050101010101" pitchFamily="49" charset="-79"/>
            </a:endParaRPr>
          </a:p>
        </p:txBody>
      </p:sp>
      <p:pic>
        <p:nvPicPr>
          <p:cNvPr id="27" name="Picture 4" descr="Майбутній школярик | ГЕНІЧЕСЬКИЙ ЯСЛА-САДОК № 14 &quot;КОЛОСОК&quot; ГЕНІЧЕСЬКОЇ  РАЙОННОЇ РАД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8858" y="2820248"/>
            <a:ext cx="4974598" cy="3634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Новини - Шевченківська районна в місті Києві державна адміністраці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91889" y="2206208"/>
            <a:ext cx="4677399" cy="2393088"/>
          </a:xfrm>
          <a:prstGeom prst="ellipse">
            <a:avLst/>
          </a:prstGeom>
          <a:ln w="190500" cap="rnd">
            <a:solidFill>
              <a:srgbClr val="FFD701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14679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Блок-схема: альтернативный процесс 9"/>
          <p:cNvSpPr/>
          <p:nvPr/>
        </p:nvSpPr>
        <p:spPr>
          <a:xfrm>
            <a:off x="3426157" y="547044"/>
            <a:ext cx="8120418" cy="1869744"/>
          </a:xfrm>
          <a:prstGeom prst="flowChartAlternateProcess">
            <a:avLst/>
          </a:prstGeom>
          <a:solidFill>
            <a:srgbClr val="0255B4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 err="1" smtClean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Займіть</a:t>
            </a:r>
            <a:r>
              <a:rPr lang="ru-RU" sz="2500" b="1" dirty="0" smtClean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</a:t>
            </a:r>
            <a:r>
              <a:rPr lang="ru-RU" sz="2500" b="1" dirty="0" err="1" smtClean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своє</a:t>
            </a:r>
            <a:r>
              <a:rPr lang="ru-RU" sz="2500" b="1" dirty="0" smtClean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</a:t>
            </a:r>
            <a:r>
              <a:rPr lang="ru-RU" sz="2500" b="1" dirty="0" err="1" smtClean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місце</a:t>
            </a:r>
            <a:r>
              <a:rPr lang="ru-RU" sz="2500" b="1" dirty="0" smtClean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, </a:t>
            </a:r>
            <a:r>
              <a:rPr lang="ru-RU" sz="2500" b="1" dirty="0" err="1" smtClean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уважно</a:t>
            </a:r>
            <a:r>
              <a:rPr lang="ru-RU" sz="2500" b="1" dirty="0" smtClean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</a:t>
            </a:r>
            <a:r>
              <a:rPr lang="ru-RU" sz="2500" b="1" dirty="0" err="1" smtClean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слухайте</a:t>
            </a:r>
            <a:r>
              <a:rPr lang="ru-RU" sz="2500" b="1" dirty="0" smtClean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</a:t>
            </a:r>
            <a:r>
              <a:rPr lang="ru-RU" sz="2500" b="1" dirty="0" err="1" smtClean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вчителя</a:t>
            </a:r>
            <a:r>
              <a:rPr lang="ru-RU" sz="2500" b="1" dirty="0" smtClean="0">
                <a:solidFill>
                  <a:schemeClr val="bg1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.</a:t>
            </a:r>
            <a:endParaRPr lang="uk-UA" sz="2500" dirty="0">
              <a:solidFill>
                <a:schemeClr val="bg1"/>
              </a:solidFill>
              <a:latin typeface="Georgia" panose="02040502050405020303" pitchFamily="18" charset="0"/>
              <a:cs typeface="Miriam Fixed" panose="020B0509050101010101" pitchFamily="49" charset="-79"/>
            </a:endParaRPr>
          </a:p>
        </p:txBody>
      </p:sp>
      <p:pic>
        <p:nvPicPr>
          <p:cNvPr id="27" name="Picture 4" descr="Майбутній школярик | ГЕНІЧЕСЬКИЙ ЯСЛА-САДОК № 14 &quot;КОЛОСОК&quot; ГЕНІЧЕСЬКОЇ  РАЙОННОЇ РАД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8858" y="2820248"/>
            <a:ext cx="4974598" cy="3634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Новини - Шевченківська районна в місті Києві державна адміністраці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91889" y="2206208"/>
            <a:ext cx="4677399" cy="2393088"/>
          </a:xfrm>
          <a:prstGeom prst="ellipse">
            <a:avLst/>
          </a:prstGeom>
          <a:ln w="190500" cap="rnd">
            <a:solidFill>
              <a:srgbClr val="FFD701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60760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Блок-схема: альтернативный процесс 9"/>
          <p:cNvSpPr/>
          <p:nvPr/>
        </p:nvSpPr>
        <p:spPr>
          <a:xfrm>
            <a:off x="4458269" y="547044"/>
            <a:ext cx="7314631" cy="1143644"/>
          </a:xfrm>
          <a:prstGeom prst="flowChartAlternateProcess">
            <a:avLst/>
          </a:prstGeom>
          <a:solidFill>
            <a:srgbClr val="0255B4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 err="1">
                <a:solidFill>
                  <a:srgbClr val="FFFF00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Під</a:t>
            </a:r>
            <a:r>
              <a:rPr lang="ru-RU" sz="2500" b="1" dirty="0">
                <a:solidFill>
                  <a:srgbClr val="FFFF00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</a:t>
            </a:r>
            <a:r>
              <a:rPr lang="ru-RU" sz="2500" b="1" dirty="0">
                <a:solidFill>
                  <a:srgbClr val="FFFF00"/>
                </a:solidFill>
                <a:latin typeface="Georgia" panose="02040502050405020303" pitchFamily="18" charset="0"/>
              </a:rPr>
              <a:t>час </a:t>
            </a:r>
            <a:r>
              <a:rPr lang="ru-RU" sz="2500" b="1" dirty="0" err="1">
                <a:solidFill>
                  <a:srgbClr val="FFFF00"/>
                </a:solidFill>
                <a:latin typeface="Georgia" panose="02040502050405020303" pitchFamily="18" charset="0"/>
              </a:rPr>
              <a:t>перебування</a:t>
            </a:r>
            <a:r>
              <a:rPr lang="ru-RU" sz="2500" b="1" dirty="0">
                <a:solidFill>
                  <a:srgbClr val="FFFF00"/>
                </a:solidFill>
                <a:latin typeface="Georgia" panose="02040502050405020303" pitchFamily="18" charset="0"/>
              </a:rPr>
              <a:t> в </a:t>
            </a:r>
            <a:r>
              <a:rPr lang="ru-RU" sz="2500" b="1" dirty="0" err="1">
                <a:solidFill>
                  <a:srgbClr val="FFFF00"/>
                </a:solidFill>
                <a:latin typeface="Georgia" panose="02040502050405020303" pitchFamily="18" charset="0"/>
              </a:rPr>
              <a:t>укритті</a:t>
            </a:r>
            <a:r>
              <a:rPr lang="ru-RU" sz="2500" b="1" dirty="0">
                <a:solidFill>
                  <a:srgbClr val="FFFF00"/>
                </a:solidFill>
                <a:latin typeface="Georgia" panose="02040502050405020303" pitchFamily="18" charset="0"/>
              </a:rPr>
              <a:t> </a:t>
            </a:r>
            <a:r>
              <a:rPr lang="ru-RU" sz="2500" b="1" dirty="0" err="1">
                <a:solidFill>
                  <a:srgbClr val="FFFF00"/>
                </a:solidFill>
                <a:latin typeface="Georgia" panose="02040502050405020303" pitchFamily="18" charset="0"/>
              </a:rPr>
              <a:t>забороняється</a:t>
            </a:r>
            <a:r>
              <a:rPr lang="ru-RU" sz="2500" b="1" dirty="0">
                <a:solidFill>
                  <a:srgbClr val="FFFF00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:</a:t>
            </a:r>
            <a:endParaRPr lang="uk-UA" sz="2500" b="1" dirty="0">
              <a:solidFill>
                <a:srgbClr val="FFFF00"/>
              </a:solidFill>
              <a:latin typeface="Georgia" panose="02040502050405020303" pitchFamily="18" charset="0"/>
              <a:cs typeface="Miriam Fixed" panose="020B0509050101010101" pitchFamily="49" charset="-79"/>
            </a:endParaRPr>
          </a:p>
        </p:txBody>
      </p:sp>
      <p:pic>
        <p:nvPicPr>
          <p:cNvPr id="27" name="Picture 4" descr="Майбутній школярик | ГЕНІЧЕСЬКИЙ ЯСЛА-САДОК № 14 &quot;КОЛОСОК&quot; ГЕНІЧЕСЬКОЇ  РАЙОННОЇ РАД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1927" y="2956726"/>
            <a:ext cx="4974598" cy="3634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5358452" y="2014869"/>
            <a:ext cx="6624282" cy="3416940"/>
          </a:xfrm>
          <a:prstGeom prst="roundRect">
            <a:avLst/>
          </a:prstGeom>
          <a:solidFill>
            <a:srgbClr val="0255B4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ru-RU" sz="2500" dirty="0" err="1">
                <a:latin typeface="Georgia" panose="02040502050405020303" pitchFamily="18" charset="0"/>
              </a:rPr>
              <a:t>ходити</a:t>
            </a:r>
            <a:r>
              <a:rPr lang="ru-RU" sz="2500" dirty="0">
                <a:latin typeface="Georgia" panose="02040502050405020303" pitchFamily="18" charset="0"/>
              </a:rPr>
              <a:t> по </a:t>
            </a:r>
            <a:r>
              <a:rPr lang="ru-RU" sz="2500" dirty="0" err="1">
                <a:latin typeface="Georgia" panose="02040502050405020303" pitchFamily="18" charset="0"/>
              </a:rPr>
              <a:t>приміщенню</a:t>
            </a:r>
            <a:r>
              <a:rPr lang="ru-RU" sz="2500" dirty="0">
                <a:latin typeface="Georgia" panose="02040502050405020303" pitchFamily="18" charset="0"/>
              </a:rPr>
              <a:t> без </a:t>
            </a:r>
            <a:r>
              <a:rPr lang="ru-RU" sz="2500" dirty="0" smtClean="0">
                <a:latin typeface="Georgia" panose="02040502050405020303" pitchFamily="18" charset="0"/>
              </a:rPr>
              <a:t>потреби;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ru-RU" sz="2500" dirty="0" smtClean="0">
                <a:latin typeface="Georgia" panose="02040502050405020303" pitchFamily="18" charset="0"/>
              </a:rPr>
              <a:t>без </a:t>
            </a:r>
            <a:r>
              <a:rPr lang="ru-RU" sz="2500" dirty="0" err="1">
                <a:latin typeface="Georgia" panose="02040502050405020303" pitchFamily="18" charset="0"/>
              </a:rPr>
              <a:t>дозволу</a:t>
            </a:r>
            <a:r>
              <a:rPr lang="ru-RU" sz="2500" dirty="0">
                <a:latin typeface="Georgia" panose="02040502050405020303" pitchFamily="18" charset="0"/>
              </a:rPr>
              <a:t> </a:t>
            </a:r>
            <a:r>
              <a:rPr lang="ru-RU" sz="2500" dirty="0" err="1">
                <a:latin typeface="Georgia" panose="02040502050405020303" pitchFamily="18" charset="0"/>
              </a:rPr>
              <a:t>пересувати</a:t>
            </a:r>
            <a:r>
              <a:rPr lang="ru-RU" sz="2500" dirty="0">
                <a:latin typeface="Georgia" panose="02040502050405020303" pitchFamily="18" charset="0"/>
              </a:rPr>
              <a:t> </a:t>
            </a:r>
            <a:r>
              <a:rPr lang="ru-RU" sz="2500" dirty="0" err="1">
                <a:latin typeface="Georgia" panose="02040502050405020303" pitchFamily="18" charset="0"/>
              </a:rPr>
              <a:t>предмети</a:t>
            </a:r>
            <a:r>
              <a:rPr lang="ru-RU" sz="2500" dirty="0">
                <a:latin typeface="Georgia" panose="02040502050405020303" pitchFamily="18" charset="0"/>
              </a:rPr>
              <a:t>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ru-RU" sz="2500" dirty="0" err="1">
                <a:latin typeface="Georgia" panose="02040502050405020303" pitchFamily="18" charset="0"/>
              </a:rPr>
              <a:t>самовільно</a:t>
            </a:r>
            <a:r>
              <a:rPr lang="ru-RU" sz="2500" dirty="0">
                <a:latin typeface="Georgia" panose="02040502050405020303" pitchFamily="18" charset="0"/>
              </a:rPr>
              <a:t> </a:t>
            </a:r>
            <a:r>
              <a:rPr lang="ru-RU" sz="2500" dirty="0" err="1">
                <a:latin typeface="Georgia" panose="02040502050405020303" pitchFamily="18" charset="0"/>
              </a:rPr>
              <a:t>заходити</a:t>
            </a:r>
            <a:r>
              <a:rPr lang="ru-RU" sz="2500" dirty="0">
                <a:latin typeface="Georgia" panose="02040502050405020303" pitchFamily="18" charset="0"/>
              </a:rPr>
              <a:t> до </a:t>
            </a:r>
            <a:r>
              <a:rPr lang="ru-RU" sz="2500" dirty="0" err="1">
                <a:latin typeface="Georgia" panose="02040502050405020303" pitchFamily="18" charset="0"/>
              </a:rPr>
              <a:t>службових</a:t>
            </a:r>
            <a:r>
              <a:rPr lang="ru-RU" sz="2500" dirty="0">
                <a:latin typeface="Georgia" panose="02040502050405020303" pitchFamily="18" charset="0"/>
              </a:rPr>
              <a:t> </a:t>
            </a:r>
            <a:r>
              <a:rPr lang="ru-RU" sz="2500" dirty="0" err="1" smtClean="0">
                <a:latin typeface="Georgia" panose="02040502050405020303" pitchFamily="18" charset="0"/>
              </a:rPr>
              <a:t>приміщень</a:t>
            </a:r>
            <a:r>
              <a:rPr lang="ru-RU" sz="2500" dirty="0" smtClean="0">
                <a:latin typeface="Georgia" panose="02040502050405020303" pitchFamily="18" charset="0"/>
              </a:rPr>
              <a:t>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ru-RU" sz="2500" dirty="0" err="1" smtClean="0">
                <a:latin typeface="Georgia" panose="02040502050405020303" pitchFamily="18" charset="0"/>
              </a:rPr>
              <a:t>намагатися</a:t>
            </a:r>
            <a:r>
              <a:rPr lang="ru-RU" sz="2500" dirty="0" smtClean="0">
                <a:latin typeface="Georgia" panose="02040502050405020303" pitchFamily="18" charset="0"/>
              </a:rPr>
              <a:t> </a:t>
            </a:r>
            <a:r>
              <a:rPr lang="ru-RU" sz="2500" dirty="0" err="1">
                <a:latin typeface="Georgia" panose="02040502050405020303" pitchFamily="18" charset="0"/>
              </a:rPr>
              <a:t>самовільно</a:t>
            </a:r>
            <a:r>
              <a:rPr lang="ru-RU" sz="2500" dirty="0">
                <a:latin typeface="Georgia" panose="02040502050405020303" pitchFamily="18" charset="0"/>
              </a:rPr>
              <a:t> </a:t>
            </a:r>
            <a:r>
              <a:rPr lang="ru-RU" sz="2500" dirty="0" err="1">
                <a:latin typeface="Georgia" panose="02040502050405020303" pitchFamily="18" charset="0"/>
              </a:rPr>
              <a:t>включати</a:t>
            </a:r>
            <a:r>
              <a:rPr lang="ru-RU" sz="2500" dirty="0">
                <a:latin typeface="Georgia" panose="02040502050405020303" pitchFamily="18" charset="0"/>
              </a:rPr>
              <a:t> (</a:t>
            </a:r>
            <a:r>
              <a:rPr lang="ru-RU" sz="2500" dirty="0" err="1">
                <a:latin typeface="Georgia" panose="02040502050405020303" pitchFamily="18" charset="0"/>
              </a:rPr>
              <a:t>виключати</a:t>
            </a:r>
            <a:r>
              <a:rPr lang="ru-RU" sz="2500" dirty="0">
                <a:latin typeface="Georgia" panose="02040502050405020303" pitchFamily="18" charset="0"/>
              </a:rPr>
              <a:t>) </a:t>
            </a:r>
            <a:r>
              <a:rPr lang="ru-RU" sz="2500" dirty="0" err="1">
                <a:latin typeface="Georgia" panose="02040502050405020303" pitchFamily="18" charset="0"/>
              </a:rPr>
              <a:t>агрегати</a:t>
            </a:r>
            <a:r>
              <a:rPr lang="ru-RU" sz="2500" dirty="0">
                <a:latin typeface="Georgia" panose="02040502050405020303" pitchFamily="18" charset="0"/>
              </a:rPr>
              <a:t> </a:t>
            </a:r>
            <a:r>
              <a:rPr lang="ru-RU" sz="2500" dirty="0" err="1">
                <a:latin typeface="Georgia" panose="02040502050405020303" pitchFamily="18" charset="0"/>
              </a:rPr>
              <a:t>спеціального</a:t>
            </a:r>
            <a:r>
              <a:rPr lang="ru-RU" sz="2500" dirty="0">
                <a:latin typeface="Georgia" panose="02040502050405020303" pitchFamily="18" charset="0"/>
              </a:rPr>
              <a:t> </a:t>
            </a:r>
            <a:r>
              <a:rPr lang="ru-RU" sz="2500" dirty="0" err="1">
                <a:latin typeface="Georgia" panose="02040502050405020303" pitchFamily="18" charset="0"/>
              </a:rPr>
              <a:t>обладнання</a:t>
            </a:r>
            <a:r>
              <a:rPr lang="ru-RU" sz="2500" dirty="0">
                <a:latin typeface="Georgia" panose="02040502050405020303" pitchFamily="18" charset="0"/>
              </a:rPr>
              <a:t>;</a:t>
            </a:r>
          </a:p>
          <a:p>
            <a:pPr marL="285750" indent="-285750" fontAlgn="base">
              <a:buFont typeface="Arial" panose="020B0604020202020204" pitchFamily="34" charset="0"/>
              <a:buChar char="•"/>
            </a:pPr>
            <a:endParaRPr lang="ru-RU" sz="25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4368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Блок-схема: альтернативный процесс 9"/>
          <p:cNvSpPr/>
          <p:nvPr/>
        </p:nvSpPr>
        <p:spPr>
          <a:xfrm>
            <a:off x="4458269" y="547044"/>
            <a:ext cx="7314631" cy="1143644"/>
          </a:xfrm>
          <a:prstGeom prst="flowChartAlternateProcess">
            <a:avLst/>
          </a:prstGeom>
          <a:solidFill>
            <a:srgbClr val="0255B4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 err="1">
                <a:solidFill>
                  <a:srgbClr val="FFFF00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Під</a:t>
            </a:r>
            <a:r>
              <a:rPr lang="ru-RU" sz="2500" b="1" dirty="0">
                <a:solidFill>
                  <a:srgbClr val="FFFF00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</a:t>
            </a:r>
            <a:r>
              <a:rPr lang="ru-RU" sz="2500" b="1" dirty="0">
                <a:solidFill>
                  <a:srgbClr val="FFFF00"/>
                </a:solidFill>
                <a:latin typeface="Georgia" panose="02040502050405020303" pitchFamily="18" charset="0"/>
              </a:rPr>
              <a:t>час </a:t>
            </a:r>
            <a:r>
              <a:rPr lang="ru-RU" sz="2500" b="1" dirty="0" err="1">
                <a:solidFill>
                  <a:srgbClr val="FFFF00"/>
                </a:solidFill>
                <a:latin typeface="Georgia" panose="02040502050405020303" pitchFamily="18" charset="0"/>
              </a:rPr>
              <a:t>перебування</a:t>
            </a:r>
            <a:r>
              <a:rPr lang="ru-RU" sz="2500" b="1" dirty="0">
                <a:solidFill>
                  <a:srgbClr val="FFFF00"/>
                </a:solidFill>
                <a:latin typeface="Georgia" panose="02040502050405020303" pitchFamily="18" charset="0"/>
              </a:rPr>
              <a:t> в </a:t>
            </a:r>
            <a:r>
              <a:rPr lang="ru-RU" sz="2500" b="1" dirty="0" err="1">
                <a:solidFill>
                  <a:srgbClr val="FFFF00"/>
                </a:solidFill>
                <a:latin typeface="Georgia" panose="02040502050405020303" pitchFamily="18" charset="0"/>
              </a:rPr>
              <a:t>укритті</a:t>
            </a:r>
            <a:r>
              <a:rPr lang="ru-RU" sz="2500" b="1" dirty="0">
                <a:solidFill>
                  <a:srgbClr val="FFFF00"/>
                </a:solidFill>
                <a:latin typeface="Georgia" panose="02040502050405020303" pitchFamily="18" charset="0"/>
              </a:rPr>
              <a:t> </a:t>
            </a:r>
            <a:r>
              <a:rPr lang="ru-RU" sz="2500" b="1" dirty="0" err="1">
                <a:solidFill>
                  <a:srgbClr val="FFFF00"/>
                </a:solidFill>
                <a:latin typeface="Georgia" panose="02040502050405020303" pitchFamily="18" charset="0"/>
              </a:rPr>
              <a:t>забороняється</a:t>
            </a:r>
            <a:r>
              <a:rPr lang="ru-RU" sz="2500" b="1" dirty="0">
                <a:solidFill>
                  <a:srgbClr val="FFFF00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:</a:t>
            </a:r>
            <a:endParaRPr lang="uk-UA" sz="2500" b="1" dirty="0">
              <a:solidFill>
                <a:srgbClr val="FFFF00"/>
              </a:solidFill>
              <a:latin typeface="Georgia" panose="02040502050405020303" pitchFamily="18" charset="0"/>
              <a:cs typeface="Miriam Fixed" panose="020B0509050101010101" pitchFamily="49" charset="-79"/>
            </a:endParaRPr>
          </a:p>
        </p:txBody>
      </p:sp>
      <p:pic>
        <p:nvPicPr>
          <p:cNvPr id="27" name="Picture 4" descr="Майбутній школярик | ГЕНІЧЕСЬКИЙ ЯСЛА-САДОК № 14 &quot;КОЛОСОК&quot; ГЕНІЧЕСЬКОЇ  РАЙОННОЇ РАД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1927" y="2956726"/>
            <a:ext cx="4974598" cy="3634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5539427" y="2237732"/>
            <a:ext cx="6233473" cy="3548919"/>
          </a:xfrm>
          <a:prstGeom prst="roundRect">
            <a:avLst/>
          </a:prstGeom>
          <a:solidFill>
            <a:srgbClr val="0255B4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endParaRPr lang="ru-RU" sz="2500" dirty="0">
              <a:latin typeface="Georgia" panose="02040502050405020303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20402" y="2342365"/>
            <a:ext cx="6052498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500" dirty="0" err="1">
                <a:solidFill>
                  <a:schemeClr val="bg1"/>
                </a:solidFill>
                <a:latin typeface="Georgia" panose="02040502050405020303" pitchFamily="18" charset="0"/>
              </a:rPr>
              <a:t>відкривати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ru-RU" sz="2500" dirty="0" err="1">
                <a:solidFill>
                  <a:schemeClr val="bg1"/>
                </a:solidFill>
                <a:latin typeface="Georgia" panose="02040502050405020303" pitchFamily="18" charset="0"/>
              </a:rPr>
              <a:t>герметичні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ru-RU" sz="2500" dirty="0" err="1">
                <a:solidFill>
                  <a:schemeClr val="bg1"/>
                </a:solidFill>
                <a:latin typeface="Georgia" panose="02040502050405020303" pitchFamily="18" charset="0"/>
              </a:rPr>
              <a:t>захисні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ru-RU" sz="2500" dirty="0" err="1">
                <a:solidFill>
                  <a:schemeClr val="bg1"/>
                </a:solidFill>
                <a:latin typeface="Georgia" panose="02040502050405020303" pitchFamily="18" charset="0"/>
              </a:rPr>
              <a:t>двері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500" dirty="0" err="1">
                <a:solidFill>
                  <a:schemeClr val="bg1"/>
                </a:solidFill>
                <a:latin typeface="Georgia" panose="02040502050405020303" pitchFamily="18" charset="0"/>
              </a:rPr>
              <a:t>шуміти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500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розпалювати</a:t>
            </a:r>
            <a:r>
              <a:rPr lang="ru-RU" sz="2500" dirty="0" smtClean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ru-RU" sz="2500" dirty="0" err="1">
                <a:solidFill>
                  <a:schemeClr val="bg1"/>
                </a:solidFill>
                <a:latin typeface="Georgia" panose="02040502050405020303" pitchFamily="18" charset="0"/>
              </a:rPr>
              <a:t>відкритий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ru-RU" sz="2500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вогонь</a:t>
            </a:r>
            <a:r>
              <a:rPr lang="ru-RU" sz="2500" dirty="0" smtClean="0">
                <a:solidFill>
                  <a:schemeClr val="bg1"/>
                </a:solidFill>
                <a:latin typeface="Georgia" panose="02040502050405020303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500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приносити</a:t>
            </a:r>
            <a:r>
              <a:rPr lang="ru-RU" sz="2500" dirty="0" smtClean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в </a:t>
            </a:r>
            <a:r>
              <a:rPr lang="ru-RU" sz="2500" dirty="0" err="1">
                <a:solidFill>
                  <a:schemeClr val="bg1"/>
                </a:solidFill>
                <a:latin typeface="Georgia" panose="02040502050405020303" pitchFamily="18" charset="0"/>
              </a:rPr>
              <a:t>укриття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ru-RU" sz="2500" dirty="0" err="1">
                <a:solidFill>
                  <a:schemeClr val="bg1"/>
                </a:solidFill>
                <a:latin typeface="Georgia" panose="02040502050405020303" pitchFamily="18" charset="0"/>
              </a:rPr>
              <a:t>легкозаймисті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ru-RU" sz="2500" dirty="0" err="1">
                <a:solidFill>
                  <a:schemeClr val="bg1"/>
                </a:solidFill>
                <a:latin typeface="Georgia" panose="02040502050405020303" pitchFamily="18" charset="0"/>
              </a:rPr>
              <a:t>або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 сильно </a:t>
            </a:r>
            <a:r>
              <a:rPr lang="ru-RU" sz="2500" dirty="0" err="1">
                <a:solidFill>
                  <a:schemeClr val="bg1"/>
                </a:solidFill>
                <a:latin typeface="Georgia" panose="02040502050405020303" pitchFamily="18" charset="0"/>
              </a:rPr>
              <a:t>пахнучі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ru-RU" sz="2500" dirty="0" err="1">
                <a:solidFill>
                  <a:schemeClr val="bg1"/>
                </a:solidFill>
                <a:latin typeface="Georgia" panose="02040502050405020303" pitchFamily="18" charset="0"/>
              </a:rPr>
              <a:t>речовини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, </a:t>
            </a:r>
            <a:r>
              <a:rPr lang="ru-RU" sz="2500" dirty="0" err="1">
                <a:solidFill>
                  <a:schemeClr val="bg1"/>
                </a:solidFill>
                <a:latin typeface="Georgia" panose="02040502050405020303" pitchFamily="18" charset="0"/>
              </a:rPr>
              <a:t>громіздкі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ru-RU" sz="2500" dirty="0" err="1" smtClean="0">
                <a:solidFill>
                  <a:schemeClr val="bg1"/>
                </a:solidFill>
                <a:latin typeface="Georgia" panose="02040502050405020303" pitchFamily="18" charset="0"/>
              </a:rPr>
              <a:t>речі</a:t>
            </a:r>
            <a:r>
              <a:rPr lang="ru-RU" sz="2500" dirty="0" smtClean="0">
                <a:solidFill>
                  <a:schemeClr val="bg1"/>
                </a:solidFill>
                <a:latin typeface="Georgia" panose="02040502050405020303" pitchFamily="18" charset="0"/>
              </a:rPr>
              <a:t>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500" dirty="0" err="1">
                <a:solidFill>
                  <a:schemeClr val="bg1"/>
                </a:solidFill>
                <a:latin typeface="Georgia" panose="02040502050405020303" pitchFamily="18" charset="0"/>
              </a:rPr>
              <a:t>кидати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ru-RU" sz="2500" dirty="0" err="1">
                <a:solidFill>
                  <a:schemeClr val="bg1"/>
                </a:solidFill>
                <a:latin typeface="Georgia" panose="02040502050405020303" pitchFamily="18" charset="0"/>
              </a:rPr>
              <a:t>харчові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ru-RU" sz="2500" dirty="0" err="1">
                <a:solidFill>
                  <a:schemeClr val="bg1"/>
                </a:solidFill>
                <a:latin typeface="Georgia" panose="02040502050405020303" pitchFamily="18" charset="0"/>
              </a:rPr>
              <a:t>відходи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 та </a:t>
            </a:r>
            <a:r>
              <a:rPr lang="ru-RU" sz="2500" dirty="0" err="1">
                <a:solidFill>
                  <a:schemeClr val="bg1"/>
                </a:solidFill>
                <a:latin typeface="Georgia" panose="02040502050405020303" pitchFamily="18" charset="0"/>
              </a:rPr>
              <a:t>сміття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 у </a:t>
            </a:r>
            <a:r>
              <a:rPr lang="ru-RU" sz="2500" dirty="0" err="1">
                <a:solidFill>
                  <a:schemeClr val="bg1"/>
                </a:solidFill>
                <a:latin typeface="Georgia" panose="02040502050405020303" pitchFamily="18" charset="0"/>
              </a:rPr>
              <a:t>невстановлених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 для </a:t>
            </a:r>
            <a:r>
              <a:rPr lang="ru-RU" sz="2500" dirty="0" err="1">
                <a:solidFill>
                  <a:schemeClr val="bg1"/>
                </a:solidFill>
                <a:latin typeface="Georgia" panose="02040502050405020303" pitchFamily="18" charset="0"/>
              </a:rPr>
              <a:t>цього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 </a:t>
            </a:r>
            <a:r>
              <a:rPr lang="ru-RU" sz="2500" dirty="0" err="1">
                <a:solidFill>
                  <a:schemeClr val="bg1"/>
                </a:solidFill>
                <a:latin typeface="Georgia" panose="02040502050405020303" pitchFamily="18" charset="0"/>
              </a:rPr>
              <a:t>місцях</a:t>
            </a:r>
            <a:r>
              <a:rPr lang="ru-RU" sz="2500" dirty="0">
                <a:solidFill>
                  <a:schemeClr val="bg1"/>
                </a:solidFill>
                <a:latin typeface="Georgia" panose="02040502050405020303" pitchFamily="18" charset="0"/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uk-UA" sz="25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34221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7" name="Picture 4" descr="Майбутній школярик | ГЕНІЧЕСЬКИЙ ЯСЛА-САДОК № 14 &quot;КОЛОСОК&quot; ГЕНІЧЕСЬКОЇ  РАЙОННОЇ РАД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8858" y="2820248"/>
            <a:ext cx="4974598" cy="3634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5720402" y="623384"/>
            <a:ext cx="6052498" cy="3457297"/>
          </a:xfrm>
          <a:prstGeom prst="roundRect">
            <a:avLst/>
          </a:prstGeom>
          <a:solidFill>
            <a:srgbClr val="0255B4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endParaRPr lang="ru-RU" sz="2500" dirty="0">
              <a:latin typeface="Georgia" panose="02040502050405020303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15192" y="775921"/>
            <a:ext cx="5262918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2500" dirty="0">
                <a:solidFill>
                  <a:schemeClr val="bg1"/>
                </a:solidFill>
                <a:latin typeface="Georgia" panose="02040502050405020303" pitchFamily="18" charset="0"/>
              </a:rPr>
              <a:t>Якщо укриття обладнане спеціальними захисними герметичними дверима, їх закривають після спеціального сигналу (або як тільки укриття заповниться), і відкрити їх можна буде лише після того, як мине небезпека.</a:t>
            </a:r>
            <a:endParaRPr lang="ru-RU" sz="25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1298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Блок-схема: альтернативный процесс 9"/>
          <p:cNvSpPr/>
          <p:nvPr/>
        </p:nvSpPr>
        <p:spPr>
          <a:xfrm>
            <a:off x="3426157" y="547044"/>
            <a:ext cx="8120418" cy="1869744"/>
          </a:xfrm>
          <a:prstGeom prst="flowChartAlternateProcess">
            <a:avLst/>
          </a:prstGeom>
          <a:solidFill>
            <a:srgbClr val="0255B4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500" b="1" dirty="0" smtClean="0">
                <a:solidFill>
                  <a:srgbClr val="FFFF00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Як </a:t>
            </a:r>
            <a:r>
              <a:rPr lang="ru-RU" sz="2500" b="1" dirty="0" err="1">
                <a:solidFill>
                  <a:srgbClr val="FFFF00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укриття</a:t>
            </a:r>
            <a:r>
              <a:rPr lang="ru-RU" sz="2500" b="1" dirty="0">
                <a:solidFill>
                  <a:srgbClr val="FFFF00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</a:t>
            </a:r>
            <a:r>
              <a:rPr lang="ru-RU" sz="2500" b="1" dirty="0" err="1">
                <a:solidFill>
                  <a:srgbClr val="FFFF00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можна</a:t>
            </a:r>
            <a:r>
              <a:rPr lang="ru-RU" sz="2500" b="1" dirty="0">
                <a:solidFill>
                  <a:srgbClr val="FFFF00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 </a:t>
            </a:r>
            <a:r>
              <a:rPr lang="ru-RU" sz="2500" b="1" dirty="0" err="1">
                <a:solidFill>
                  <a:srgbClr val="FFFF00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використовувати</a:t>
            </a:r>
            <a:r>
              <a:rPr lang="ru-RU" sz="2500" b="1" dirty="0">
                <a:solidFill>
                  <a:srgbClr val="FFFF00"/>
                </a:solidFill>
                <a:latin typeface="Georgia" panose="02040502050405020303" pitchFamily="18" charset="0"/>
                <a:cs typeface="Miriam Fixed" panose="020B0509050101010101" pitchFamily="49" charset="-79"/>
              </a:rPr>
              <a:t>:</a:t>
            </a:r>
            <a:endParaRPr lang="uk-UA" sz="2500" dirty="0">
              <a:solidFill>
                <a:srgbClr val="FFFF00"/>
              </a:solidFill>
              <a:latin typeface="Georgia" panose="02040502050405020303" pitchFamily="18" charset="0"/>
              <a:cs typeface="Miriam Fixed" panose="020B0509050101010101" pitchFamily="49" charset="-79"/>
            </a:endParaRPr>
          </a:p>
        </p:txBody>
      </p:sp>
      <p:pic>
        <p:nvPicPr>
          <p:cNvPr id="27" name="Picture 4" descr="Майбутній школярик | ГЕНІЧЕСЬКИЙ ЯСЛА-САДОК № 14 &quot;КОЛОСОК&quot; ГЕНІЧЕСЬКОЇ  РАЙОННОЇ РАД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38858" y="2820248"/>
            <a:ext cx="4974598" cy="3634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6026479" y="2055812"/>
            <a:ext cx="6052498" cy="4263101"/>
          </a:xfrm>
          <a:prstGeom prst="roundRect">
            <a:avLst/>
          </a:prstGeom>
          <a:solidFill>
            <a:srgbClr val="0255B4"/>
          </a:solidFill>
          <a:ln w="28575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/>
            <a:endParaRPr lang="ru-RU" sz="2500" dirty="0">
              <a:latin typeface="Georgia" panose="02040502050405020303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18913" y="2211439"/>
            <a:ext cx="5760064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uk-UA" sz="2500" dirty="0">
                <a:solidFill>
                  <a:schemeClr val="bg1"/>
                </a:solidFill>
                <a:latin typeface="Georgia" panose="02040502050405020303" pitchFamily="18" charset="0"/>
              </a:rPr>
              <a:t>спеціально обладнані бомбосховища — від звичайного підвалу вони відрізняються товстим надійним перекриттям над головою, системою вентиляції й наявністю двох (і більше) виходів на поверхню;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uk-UA" sz="2500" dirty="0">
                <a:solidFill>
                  <a:schemeClr val="bg1"/>
                </a:solidFill>
                <a:latin typeface="Georgia" panose="02040502050405020303" pitchFamily="18" charset="0"/>
              </a:rPr>
              <a:t>підземні переходи;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uk-UA" sz="2500" dirty="0">
                <a:solidFill>
                  <a:schemeClr val="bg1"/>
                </a:solidFill>
                <a:latin typeface="Georgia" panose="02040502050405020303" pitchFamily="18" charset="0"/>
              </a:rPr>
              <a:t>станції метро;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uk-UA" sz="2500" dirty="0">
                <a:solidFill>
                  <a:schemeClr val="bg1"/>
                </a:solidFill>
                <a:latin typeface="Georgia" panose="02040502050405020303" pitchFamily="18" charset="0"/>
              </a:rPr>
              <a:t>паркінги.</a:t>
            </a:r>
          </a:p>
        </p:txBody>
      </p:sp>
    </p:spTree>
    <p:extLst>
      <p:ext uri="{BB962C8B-B14F-4D97-AF65-F5344CB8AC3E}">
        <p14:creationId xmlns:p14="http://schemas.microsoft.com/office/powerpoint/2010/main" xmlns="" val="386745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274</Words>
  <Application>Microsoft Office PowerPoint</Application>
  <PresentationFormat>Произвольный</PresentationFormat>
  <Paragraphs>28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Комп-13</dc:creator>
  <cp:lastModifiedBy>Олександра Миколаївн</cp:lastModifiedBy>
  <cp:revision>16</cp:revision>
  <dcterms:created xsi:type="dcterms:W3CDTF">2022-08-29T11:32:37Z</dcterms:created>
  <dcterms:modified xsi:type="dcterms:W3CDTF">2023-11-01T18:22:43Z</dcterms:modified>
</cp:coreProperties>
</file>