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6" r:id="rId4"/>
    <p:sldId id="267" r:id="rId5"/>
    <p:sldId id="274" r:id="rId6"/>
    <p:sldId id="268" r:id="rId7"/>
    <p:sldId id="269" r:id="rId8"/>
    <p:sldId id="272" r:id="rId9"/>
    <p:sldId id="273" r:id="rId10"/>
    <p:sldId id="270" r:id="rId11"/>
    <p:sldId id="271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01"/>
    <a:srgbClr val="0255B4"/>
    <a:srgbClr val="CB0F12"/>
    <a:srgbClr val="FFD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56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54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16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3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52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74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99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8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13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80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839B-EB98-42AB-A5CA-F8BE91B5600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37F-28D0-4433-A6AD-AAAC4EC41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86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839B-EB98-42AB-A5CA-F8BE91B5600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2337F-28D0-4433-A6AD-AAAC4EC41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1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90604" y="1204899"/>
            <a:ext cx="7813357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Правила </a:t>
            </a:r>
            <a:r>
              <a:rPr lang="ru-RU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поведінки</a:t>
            </a:r>
            <a:r>
              <a:rPr lang="ru-RU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в </a:t>
            </a:r>
            <a:r>
              <a:rPr lang="ru-RU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укритті</a:t>
            </a:r>
            <a:endParaRPr lang="ru-RU" sz="5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71" y="2504213"/>
            <a:ext cx="4773709" cy="4264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5517" y="2895587"/>
            <a:ext cx="3401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Georgia" panose="02040502050405020303" pitchFamily="18" charset="0"/>
              </a:rPr>
              <a:t>(</a:t>
            </a:r>
            <a:r>
              <a:rPr lang="uk-UA" sz="2000" b="1" dirty="0" smtClean="0">
                <a:latin typeface="Georgia" panose="02040502050405020303" pitchFamily="18" charset="0"/>
              </a:rPr>
              <a:t>для здобувачів освіти)</a:t>
            </a:r>
            <a:endParaRPr lang="uk-UA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4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3426157" y="547044"/>
            <a:ext cx="8120418" cy="1869744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Покидати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укриття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можна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з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дозволу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відповідальної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особи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після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отримання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сигналу,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або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в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разі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аварійного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стану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що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створює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загрозу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життю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і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здоров’ю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.</a:t>
            </a:r>
            <a:endParaRPr lang="uk-UA" sz="2500" dirty="0">
              <a:solidFill>
                <a:schemeClr val="bg1"/>
              </a:solidFill>
              <a:latin typeface="Georgia" panose="02040502050405020303" pitchFamily="18" charset="0"/>
              <a:cs typeface="Miriam Fixed" panose="020B0509050101010101" pitchFamily="49" charset="-79"/>
            </a:endParaRPr>
          </a:p>
        </p:txBody>
      </p:sp>
      <p:pic>
        <p:nvPicPr>
          <p:cNvPr id="8" name="Picture 2" descr="Новини - Шевченківська районна в місті Києві державна адміністрац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888" y="2416788"/>
            <a:ext cx="4677399" cy="2393088"/>
          </a:xfrm>
          <a:prstGeom prst="ellipse">
            <a:avLst/>
          </a:prstGeom>
          <a:ln w="190500" cap="rnd">
            <a:solidFill>
              <a:srgbClr val="FFD70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42" y="2808632"/>
            <a:ext cx="5776112" cy="3947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951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3426157" y="547044"/>
            <a:ext cx="8120418" cy="1869744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Евакуацію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з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укриття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потрібно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виконувати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в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такій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послідовності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: </a:t>
            </a:r>
            <a:endParaRPr lang="uk-UA" sz="2500" dirty="0">
              <a:solidFill>
                <a:srgbClr val="FFFF00"/>
              </a:solidFill>
              <a:latin typeface="Georgia" panose="02040502050405020303" pitchFamily="18" charset="0"/>
              <a:cs typeface="Miriam Fixed" panose="020B0509050101010101" pitchFamily="49" charset="-79"/>
            </a:endParaRPr>
          </a:p>
        </p:txBody>
      </p:sp>
      <p:pic>
        <p:nvPicPr>
          <p:cNvPr id="27" name="Picture 4" descr="Майбутній школярик | ГЕНІЧЕСЬКИЙ ЯСЛА-САДОК № 14 &quot;КОЛОСОК&quot; ГЕНІЧЕСЬКОЇ  РАЙОННОЇ РА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858" y="2820248"/>
            <a:ext cx="4974598" cy="36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026479" y="2055813"/>
            <a:ext cx="6052498" cy="2928484"/>
          </a:xfrm>
          <a:prstGeom prst="roundRect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25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6479" y="2211439"/>
            <a:ext cx="60524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спочатку</a:t>
            </a:r>
            <a:r>
              <a:rPr lang="ru-RU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на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поверхню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виходить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декілька</a:t>
            </a:r>
            <a:r>
              <a:rPr lang="ru-RU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дорослих</a:t>
            </a:r>
            <a:r>
              <a:rPr lang="ru-RU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для 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того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щоби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надати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допомогу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тим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хто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не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може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вийти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самостійно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, а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потім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евакуюються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потерпілі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, люди старшого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віку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діти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, а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після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них —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усі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інші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938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677114" y="1189084"/>
            <a:ext cx="5758788" cy="4652157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500" dirty="0">
              <a:solidFill>
                <a:srgbClr val="FFFF00"/>
              </a:solidFill>
              <a:latin typeface="Georgia" panose="02040502050405020303" pitchFamily="18" charset="0"/>
              <a:cs typeface="Miriam Fixed" panose="020B0509050101010101" pitchFamily="49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3734" y="1170344"/>
            <a:ext cx="52455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uk-UA" sz="4000" b="1" i="1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altLang="uk-UA" sz="4000" b="1" i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4000" b="1" i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дотримуйтесь</a:t>
            </a:r>
            <a:r>
              <a:rPr lang="ru-RU" altLang="uk-UA" sz="4000" b="1" i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4000" b="1" i="1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всіх</a:t>
            </a:r>
            <a:r>
              <a:rPr lang="ru-RU" altLang="uk-UA" sz="4000" b="1" i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4000" b="1" i="1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вимог</a:t>
            </a:r>
            <a:r>
              <a:rPr lang="ru-RU" altLang="uk-UA" sz="4000" b="1" i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правил </a:t>
            </a:r>
            <a:r>
              <a:rPr lang="ru-RU" altLang="uk-UA" sz="4000" b="1" i="1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altLang="uk-UA" sz="4000" b="1" i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4000" b="1" i="1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altLang="uk-UA" sz="4000" b="1" i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порядку в </a:t>
            </a:r>
            <a:r>
              <a:rPr lang="ru-RU" altLang="uk-UA" sz="4000" b="1" i="1" dirty="0" err="1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укритті</a:t>
            </a:r>
            <a:r>
              <a:rPr lang="ru-RU" altLang="uk-UA" sz="4000" b="1" i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uk-UA" sz="4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6988" y="2340206"/>
            <a:ext cx="5614377" cy="42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3426157" y="547044"/>
            <a:ext cx="8120418" cy="1869744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Слідувати</a:t>
            </a:r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до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найближчого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укриття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необхідно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 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після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оголошення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сигналу про </a:t>
            </a:r>
            <a:r>
              <a:rPr lang="ru-RU" sz="25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тривогу</a:t>
            </a:r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.</a:t>
            </a:r>
            <a:endParaRPr lang="uk-UA" sz="2500" dirty="0">
              <a:solidFill>
                <a:schemeClr val="bg1"/>
              </a:solidFill>
              <a:latin typeface="Georgia" panose="02040502050405020303" pitchFamily="18" charset="0"/>
              <a:cs typeface="Miriam Fixed" panose="020B0509050101010101" pitchFamily="49" charset="-79"/>
            </a:endParaRPr>
          </a:p>
        </p:txBody>
      </p:sp>
      <p:pic>
        <p:nvPicPr>
          <p:cNvPr id="4106" name="Picture 10" descr="«В нас не має бомбосховищ, одні підвали в будинках»: козятинчани про  повітряну тривогу та укриття : 25:06:2022 - kazatin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46"/>
          <a:stretch/>
        </p:blipFill>
        <p:spPr bwMode="auto">
          <a:xfrm>
            <a:off x="1009935" y="2676664"/>
            <a:ext cx="5689577" cy="3921460"/>
          </a:xfrm>
          <a:prstGeom prst="rect">
            <a:avLst/>
          </a:prstGeom>
          <a:noFill/>
          <a:ln w="28575">
            <a:solidFill>
              <a:srgbClr val="FFDD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Майбутній школярик | ГЕНІЧЕСЬКИЙ ЯСЛА-САДОК № 14 &quot;КОЛОСОК&quot; ГЕНІЧЕСЬКОЇ  РАЙОННОЇ РАД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457" y="2820248"/>
            <a:ext cx="4974598" cy="36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18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3426157" y="547044"/>
            <a:ext cx="8120418" cy="1869744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Візьміть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із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собою до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укриття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тривожну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валізку</a:t>
            </a:r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.</a:t>
            </a:r>
            <a:endParaRPr lang="uk-UA" sz="2500" dirty="0">
              <a:solidFill>
                <a:schemeClr val="bg1"/>
              </a:solidFill>
              <a:latin typeface="Georgia" panose="02040502050405020303" pitchFamily="18" charset="0"/>
              <a:cs typeface="Miriam Fixed" panose="020B0509050101010101" pitchFamily="49" charset="-79"/>
            </a:endParaRPr>
          </a:p>
        </p:txBody>
      </p:sp>
      <p:pic>
        <p:nvPicPr>
          <p:cNvPr id="27" name="Picture 4" descr="Майбутній школярик | ГЕНІЧЕСЬКИЙ ЯСЛА-САДОК № 14 &quot;КОЛОСОК&quot; ГЕНІЧЕСЬКОЇ  РАЙОННОЇ РА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457" y="2820248"/>
            <a:ext cx="4974598" cy="36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0684" y="2598708"/>
            <a:ext cx="3665822" cy="36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19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3426157" y="547044"/>
            <a:ext cx="8120418" cy="1869744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Заходьте</a:t>
            </a:r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до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укриття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організовано</a:t>
            </a:r>
            <a:r>
              <a:rPr lang="ru-RU" sz="2500" b="1" dirty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, без </a:t>
            </a:r>
            <a:r>
              <a:rPr lang="ru-RU" sz="25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паніки</a:t>
            </a:r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, </a:t>
            </a:r>
            <a:r>
              <a:rPr lang="ru-RU" sz="25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зберігайте</a:t>
            </a:r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спокій</a:t>
            </a:r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.</a:t>
            </a:r>
            <a:endParaRPr lang="uk-UA" sz="2500" dirty="0">
              <a:solidFill>
                <a:schemeClr val="bg1"/>
              </a:solidFill>
              <a:latin typeface="Georgia" panose="02040502050405020303" pitchFamily="18" charset="0"/>
              <a:cs typeface="Miriam Fixed" panose="020B0509050101010101" pitchFamily="49" charset="-79"/>
            </a:endParaRPr>
          </a:p>
        </p:txBody>
      </p:sp>
      <p:pic>
        <p:nvPicPr>
          <p:cNvPr id="27" name="Picture 4" descr="Майбутній школярик | ГЕНІЧЕСЬКИЙ ЯСЛА-САДОК № 14 &quot;КОЛОСОК&quot; ГЕНІЧЕСЬКОЇ  РАЙОННОЇ РА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858" y="2820248"/>
            <a:ext cx="4974598" cy="36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Новини - Шевченківська районна в місті Києві державна адміністрац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889" y="2206208"/>
            <a:ext cx="4677399" cy="2393088"/>
          </a:xfrm>
          <a:prstGeom prst="ellipse">
            <a:avLst/>
          </a:prstGeom>
          <a:ln w="190500" cap="rnd">
            <a:solidFill>
              <a:srgbClr val="FFD70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67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3426157" y="547044"/>
            <a:ext cx="8120418" cy="1869744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Займіть</a:t>
            </a:r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своє</a:t>
            </a:r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місце</a:t>
            </a:r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, </a:t>
            </a:r>
            <a:r>
              <a:rPr lang="ru-RU" sz="25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уважно</a:t>
            </a:r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слухайте</a:t>
            </a:r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вчителя</a:t>
            </a:r>
            <a:r>
              <a:rPr lang="ru-RU" sz="2500" b="1" dirty="0" smtClean="0">
                <a:solidFill>
                  <a:schemeClr val="bg1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.</a:t>
            </a:r>
            <a:endParaRPr lang="uk-UA" sz="2500" dirty="0">
              <a:solidFill>
                <a:schemeClr val="bg1"/>
              </a:solidFill>
              <a:latin typeface="Georgia" panose="02040502050405020303" pitchFamily="18" charset="0"/>
              <a:cs typeface="Miriam Fixed" panose="020B0509050101010101" pitchFamily="49" charset="-79"/>
            </a:endParaRPr>
          </a:p>
        </p:txBody>
      </p:sp>
      <p:pic>
        <p:nvPicPr>
          <p:cNvPr id="27" name="Picture 4" descr="Майбутній школярик | ГЕНІЧЕСЬКИЙ ЯСЛА-САДОК № 14 &quot;КОЛОСОК&quot; ГЕНІЧЕСЬКОЇ  РАЙОННОЇ РА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858" y="2820248"/>
            <a:ext cx="4974598" cy="36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Новини - Шевченківська районна в місті Києві державна адміністрац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889" y="2206208"/>
            <a:ext cx="4677399" cy="2393088"/>
          </a:xfrm>
          <a:prstGeom prst="ellipse">
            <a:avLst/>
          </a:prstGeom>
          <a:ln w="190500" cap="rnd">
            <a:solidFill>
              <a:srgbClr val="FFD70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07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4458269" y="547044"/>
            <a:ext cx="7314631" cy="1143644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Під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</a:rPr>
              <a:t>час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перебування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</a:rPr>
              <a:t> в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укритті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забороняється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:</a:t>
            </a:r>
            <a:endParaRPr lang="uk-UA" sz="2500" b="1" dirty="0">
              <a:solidFill>
                <a:srgbClr val="FFFF00"/>
              </a:solidFill>
              <a:latin typeface="Georgia" panose="02040502050405020303" pitchFamily="18" charset="0"/>
              <a:cs typeface="Miriam Fixed" panose="020B0509050101010101" pitchFamily="49" charset="-79"/>
            </a:endParaRPr>
          </a:p>
        </p:txBody>
      </p:sp>
      <p:pic>
        <p:nvPicPr>
          <p:cNvPr id="27" name="Picture 4" descr="Майбутній школярик | ГЕНІЧЕСЬКИЙ ЯСЛА-САДОК № 14 &quot;КОЛОСОК&quot; ГЕНІЧЕСЬКОЇ  РАЙОННОЇ РА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7" y="2956726"/>
            <a:ext cx="4974598" cy="36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58452" y="2014869"/>
            <a:ext cx="6624282" cy="3416940"/>
          </a:xfrm>
          <a:prstGeom prst="roundRect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500" dirty="0" err="1">
                <a:latin typeface="Georgia" panose="02040502050405020303" pitchFamily="18" charset="0"/>
              </a:rPr>
              <a:t>ходити</a:t>
            </a:r>
            <a:r>
              <a:rPr lang="ru-RU" sz="2500" dirty="0">
                <a:latin typeface="Georgia" panose="02040502050405020303" pitchFamily="18" charset="0"/>
              </a:rPr>
              <a:t> по </a:t>
            </a:r>
            <a:r>
              <a:rPr lang="ru-RU" sz="2500" dirty="0" err="1">
                <a:latin typeface="Georgia" panose="02040502050405020303" pitchFamily="18" charset="0"/>
              </a:rPr>
              <a:t>приміщенню</a:t>
            </a:r>
            <a:r>
              <a:rPr lang="ru-RU" sz="2500" dirty="0">
                <a:latin typeface="Georgia" panose="02040502050405020303" pitchFamily="18" charset="0"/>
              </a:rPr>
              <a:t> без </a:t>
            </a:r>
            <a:r>
              <a:rPr lang="ru-RU" sz="2500" dirty="0" smtClean="0">
                <a:latin typeface="Georgia" panose="02040502050405020303" pitchFamily="18" charset="0"/>
              </a:rPr>
              <a:t>потреби;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Georgia" panose="02040502050405020303" pitchFamily="18" charset="0"/>
              </a:rPr>
              <a:t>без </a:t>
            </a:r>
            <a:r>
              <a:rPr lang="ru-RU" sz="2500" dirty="0" err="1">
                <a:latin typeface="Georgia" panose="02040502050405020303" pitchFamily="18" charset="0"/>
              </a:rPr>
              <a:t>дозволу</a:t>
            </a:r>
            <a:r>
              <a:rPr lang="ru-RU" sz="2500" dirty="0">
                <a:latin typeface="Georgia" panose="02040502050405020303" pitchFamily="18" charset="0"/>
              </a:rPr>
              <a:t> </a:t>
            </a:r>
            <a:r>
              <a:rPr lang="ru-RU" sz="2500" dirty="0" err="1">
                <a:latin typeface="Georgia" panose="02040502050405020303" pitchFamily="18" charset="0"/>
              </a:rPr>
              <a:t>пересувати</a:t>
            </a:r>
            <a:r>
              <a:rPr lang="ru-RU" sz="2500" dirty="0">
                <a:latin typeface="Georgia" panose="02040502050405020303" pitchFamily="18" charset="0"/>
              </a:rPr>
              <a:t> </a:t>
            </a:r>
            <a:r>
              <a:rPr lang="ru-RU" sz="2500" dirty="0" err="1">
                <a:latin typeface="Georgia" panose="02040502050405020303" pitchFamily="18" charset="0"/>
              </a:rPr>
              <a:t>предмети</a:t>
            </a:r>
            <a:r>
              <a:rPr lang="ru-RU" sz="2500" dirty="0">
                <a:latin typeface="Georgia" panose="02040502050405020303" pitchFamily="18" charset="0"/>
              </a:rPr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500" dirty="0" err="1">
                <a:latin typeface="Georgia" panose="02040502050405020303" pitchFamily="18" charset="0"/>
              </a:rPr>
              <a:t>самовільно</a:t>
            </a:r>
            <a:r>
              <a:rPr lang="ru-RU" sz="2500" dirty="0">
                <a:latin typeface="Georgia" panose="02040502050405020303" pitchFamily="18" charset="0"/>
              </a:rPr>
              <a:t> </a:t>
            </a:r>
            <a:r>
              <a:rPr lang="ru-RU" sz="2500" dirty="0" err="1">
                <a:latin typeface="Georgia" panose="02040502050405020303" pitchFamily="18" charset="0"/>
              </a:rPr>
              <a:t>заходити</a:t>
            </a:r>
            <a:r>
              <a:rPr lang="ru-RU" sz="2500" dirty="0">
                <a:latin typeface="Georgia" panose="02040502050405020303" pitchFamily="18" charset="0"/>
              </a:rPr>
              <a:t> до </a:t>
            </a:r>
            <a:r>
              <a:rPr lang="ru-RU" sz="2500" dirty="0" err="1">
                <a:latin typeface="Georgia" panose="02040502050405020303" pitchFamily="18" charset="0"/>
              </a:rPr>
              <a:t>службових</a:t>
            </a:r>
            <a:r>
              <a:rPr lang="ru-RU" sz="2500" dirty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приміщень</a:t>
            </a:r>
            <a:r>
              <a:rPr lang="ru-RU" sz="2500" dirty="0" smtClean="0">
                <a:latin typeface="Georgia" panose="02040502050405020303" pitchFamily="18" charset="0"/>
              </a:rPr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500" dirty="0" err="1" smtClean="0">
                <a:latin typeface="Georgia" panose="02040502050405020303" pitchFamily="18" charset="0"/>
              </a:rPr>
              <a:t>намагатися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>
                <a:latin typeface="Georgia" panose="02040502050405020303" pitchFamily="18" charset="0"/>
              </a:rPr>
              <a:t>самовільно</a:t>
            </a:r>
            <a:r>
              <a:rPr lang="ru-RU" sz="2500" dirty="0">
                <a:latin typeface="Georgia" panose="02040502050405020303" pitchFamily="18" charset="0"/>
              </a:rPr>
              <a:t> </a:t>
            </a:r>
            <a:r>
              <a:rPr lang="ru-RU" sz="2500" dirty="0" err="1">
                <a:latin typeface="Georgia" panose="02040502050405020303" pitchFamily="18" charset="0"/>
              </a:rPr>
              <a:t>включати</a:t>
            </a:r>
            <a:r>
              <a:rPr lang="ru-RU" sz="2500" dirty="0">
                <a:latin typeface="Georgia" panose="02040502050405020303" pitchFamily="18" charset="0"/>
              </a:rPr>
              <a:t> (</a:t>
            </a:r>
            <a:r>
              <a:rPr lang="ru-RU" sz="2500" dirty="0" err="1">
                <a:latin typeface="Georgia" panose="02040502050405020303" pitchFamily="18" charset="0"/>
              </a:rPr>
              <a:t>виключати</a:t>
            </a:r>
            <a:r>
              <a:rPr lang="ru-RU" sz="2500" dirty="0">
                <a:latin typeface="Georgia" panose="02040502050405020303" pitchFamily="18" charset="0"/>
              </a:rPr>
              <a:t>) </a:t>
            </a:r>
            <a:r>
              <a:rPr lang="ru-RU" sz="2500" dirty="0" err="1">
                <a:latin typeface="Georgia" panose="02040502050405020303" pitchFamily="18" charset="0"/>
              </a:rPr>
              <a:t>агрегати</a:t>
            </a:r>
            <a:r>
              <a:rPr lang="ru-RU" sz="2500" dirty="0">
                <a:latin typeface="Georgia" panose="02040502050405020303" pitchFamily="18" charset="0"/>
              </a:rPr>
              <a:t> </a:t>
            </a:r>
            <a:r>
              <a:rPr lang="ru-RU" sz="2500" dirty="0" err="1">
                <a:latin typeface="Georgia" panose="02040502050405020303" pitchFamily="18" charset="0"/>
              </a:rPr>
              <a:t>спеціального</a:t>
            </a:r>
            <a:r>
              <a:rPr lang="ru-RU" sz="2500" dirty="0">
                <a:latin typeface="Georgia" panose="02040502050405020303" pitchFamily="18" charset="0"/>
              </a:rPr>
              <a:t> </a:t>
            </a:r>
            <a:r>
              <a:rPr lang="ru-RU" sz="2500" dirty="0" err="1">
                <a:latin typeface="Georgia" panose="02040502050405020303" pitchFamily="18" charset="0"/>
              </a:rPr>
              <a:t>обладнання</a:t>
            </a:r>
            <a:r>
              <a:rPr lang="ru-RU" sz="2500" dirty="0">
                <a:latin typeface="Georgia" panose="02040502050405020303" pitchFamily="18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2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3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4458269" y="547044"/>
            <a:ext cx="7314631" cy="1143644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Під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</a:rPr>
              <a:t>час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перебування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</a:rPr>
              <a:t> в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укритті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забороняється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:</a:t>
            </a:r>
            <a:endParaRPr lang="uk-UA" sz="2500" b="1" dirty="0">
              <a:solidFill>
                <a:srgbClr val="FFFF00"/>
              </a:solidFill>
              <a:latin typeface="Georgia" panose="02040502050405020303" pitchFamily="18" charset="0"/>
              <a:cs typeface="Miriam Fixed" panose="020B0509050101010101" pitchFamily="49" charset="-79"/>
            </a:endParaRPr>
          </a:p>
        </p:txBody>
      </p:sp>
      <p:pic>
        <p:nvPicPr>
          <p:cNvPr id="27" name="Picture 4" descr="Майбутній школярик | ГЕНІЧЕСЬКИЙ ЯСЛА-САДОК № 14 &quot;КОЛОСОК&quot; ГЕНІЧЕСЬКОЇ  РАЙОННОЇ РА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7" y="2956726"/>
            <a:ext cx="4974598" cy="36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539427" y="2237732"/>
            <a:ext cx="6233473" cy="3548919"/>
          </a:xfrm>
          <a:prstGeom prst="roundRect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25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0402" y="2342365"/>
            <a:ext cx="60524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відкривати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герметичні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захисні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двері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шуміти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розпалювати</a:t>
            </a:r>
            <a:r>
              <a:rPr lang="ru-RU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відкритий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вогонь</a:t>
            </a:r>
            <a:r>
              <a:rPr lang="ru-RU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приносити</a:t>
            </a:r>
            <a:r>
              <a:rPr lang="ru-RU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в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укриття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легкозаймисті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або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сильно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пахнучі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речовини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громіздкі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речі</a:t>
            </a:r>
            <a:r>
              <a:rPr lang="ru-RU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кидати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харчові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відходи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сміття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у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невстановлених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для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цього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Georgia" panose="02040502050405020303" pitchFamily="18" charset="0"/>
              </a:rPr>
              <a:t>місцях</a:t>
            </a:r>
            <a:r>
              <a:rPr lang="ru-RU" sz="25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2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4" descr="Майбутній школярик | ГЕНІЧЕСЬКИЙ ЯСЛА-САДОК № 14 &quot;КОЛОСОК&quot; ГЕНІЧЕСЬКОЇ  РАЙОННОЇ РА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858" y="2820248"/>
            <a:ext cx="4974598" cy="36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720402" y="623384"/>
            <a:ext cx="6052498" cy="3457297"/>
          </a:xfrm>
          <a:prstGeom prst="roundRect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25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192" y="775921"/>
            <a:ext cx="52629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dirty="0">
                <a:solidFill>
                  <a:schemeClr val="bg1"/>
                </a:solidFill>
                <a:latin typeface="Georgia" panose="02040502050405020303" pitchFamily="18" charset="0"/>
              </a:rPr>
              <a:t>Якщо укриття обладнане спеціальними захисними герметичними дверима, їх закривають після спеціального сигналу (або як тільки укриття заповниться), і відкрити їх можна буде лише після того, як мине небезпека.</a:t>
            </a:r>
            <a:endParaRPr lang="ru-RU" sz="25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2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3426157" y="547044"/>
            <a:ext cx="8120418" cy="1869744"/>
          </a:xfrm>
          <a:prstGeom prst="flowChartAlternateProcess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Як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укриття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можна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 </a:t>
            </a:r>
            <a:r>
              <a:rPr lang="ru-RU" sz="2500" b="1" dirty="0" err="1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використовувати</a:t>
            </a:r>
            <a:r>
              <a:rPr lang="ru-RU" sz="2500" b="1" dirty="0">
                <a:solidFill>
                  <a:srgbClr val="FFFF00"/>
                </a:solidFill>
                <a:latin typeface="Georgia" panose="02040502050405020303" pitchFamily="18" charset="0"/>
                <a:cs typeface="Miriam Fixed" panose="020B0509050101010101" pitchFamily="49" charset="-79"/>
              </a:rPr>
              <a:t>:</a:t>
            </a:r>
            <a:endParaRPr lang="uk-UA" sz="2500" dirty="0">
              <a:solidFill>
                <a:srgbClr val="FFFF00"/>
              </a:solidFill>
              <a:latin typeface="Georgia" panose="02040502050405020303" pitchFamily="18" charset="0"/>
              <a:cs typeface="Miriam Fixed" panose="020B0509050101010101" pitchFamily="49" charset="-79"/>
            </a:endParaRPr>
          </a:p>
        </p:txBody>
      </p:sp>
      <p:pic>
        <p:nvPicPr>
          <p:cNvPr id="27" name="Picture 4" descr="Майбутній школярик | ГЕНІЧЕСЬКИЙ ЯСЛА-САДОК № 14 &quot;КОЛОСОК&quot; ГЕНІЧЕСЬКОЇ  РАЙОННОЇ РА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858" y="2820248"/>
            <a:ext cx="4974598" cy="36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026479" y="2055812"/>
            <a:ext cx="6052498" cy="4263101"/>
          </a:xfrm>
          <a:prstGeom prst="roundRect">
            <a:avLst/>
          </a:prstGeom>
          <a:solidFill>
            <a:srgbClr val="0255B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25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8913" y="2211439"/>
            <a:ext cx="57600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uk-UA" sz="2500" dirty="0">
                <a:solidFill>
                  <a:schemeClr val="bg1"/>
                </a:solidFill>
                <a:latin typeface="Georgia" panose="02040502050405020303" pitchFamily="18" charset="0"/>
              </a:rPr>
              <a:t>спеціально обладнані бомбосховища — від звичайного підвалу вони відрізняються товстим надійним перекриттям над головою, системою вентиляції й наявністю двох (і більше) виходів на поверхню;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uk-UA" sz="2500" dirty="0">
                <a:solidFill>
                  <a:schemeClr val="bg1"/>
                </a:solidFill>
                <a:latin typeface="Georgia" panose="02040502050405020303" pitchFamily="18" charset="0"/>
              </a:rPr>
              <a:t>підземні переходи;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uk-UA" sz="2500" dirty="0">
                <a:solidFill>
                  <a:schemeClr val="bg1"/>
                </a:solidFill>
                <a:latin typeface="Georgia" panose="02040502050405020303" pitchFamily="18" charset="0"/>
              </a:rPr>
              <a:t>станції метро;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uk-UA" sz="2500" dirty="0">
                <a:solidFill>
                  <a:schemeClr val="bg1"/>
                </a:solidFill>
                <a:latin typeface="Georgia" panose="02040502050405020303" pitchFamily="18" charset="0"/>
              </a:rPr>
              <a:t>паркінги.</a:t>
            </a:r>
          </a:p>
        </p:txBody>
      </p:sp>
    </p:spTree>
    <p:extLst>
      <p:ext uri="{BB962C8B-B14F-4D97-AF65-F5344CB8AC3E}">
        <p14:creationId xmlns:p14="http://schemas.microsoft.com/office/powerpoint/2010/main" xmlns="" val="38674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274</Words>
  <Application>Microsoft Office PowerPoint</Application>
  <PresentationFormat>Произвольный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Комп-13</dc:creator>
  <cp:lastModifiedBy>Олександра Миколаївн</cp:lastModifiedBy>
  <cp:revision>16</cp:revision>
  <dcterms:created xsi:type="dcterms:W3CDTF">2022-08-29T11:32:37Z</dcterms:created>
  <dcterms:modified xsi:type="dcterms:W3CDTF">2023-11-01T18:22:43Z</dcterms:modified>
</cp:coreProperties>
</file>