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6DE6C8-4719-4930-8F9F-0F74B36DF930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1096B3-12D2-4D23-AF22-DD0ABBACD610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okal.osvitportal.in.ua/dokumenty-upr/st-614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23537" r="31199" b="10204"/>
          <a:stretch/>
        </p:blipFill>
        <p:spPr bwMode="auto">
          <a:xfrm>
            <a:off x="683568" y="5053"/>
            <a:ext cx="7560839" cy="6852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3" t="21904" r="31275" b="9660"/>
          <a:stretch/>
        </p:blipFill>
        <p:spPr bwMode="auto">
          <a:xfrm>
            <a:off x="755576" y="0"/>
            <a:ext cx="756084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1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t="20409" r="31199" b="11564"/>
          <a:stretch/>
        </p:blipFill>
        <p:spPr bwMode="auto">
          <a:xfrm>
            <a:off x="827584" y="-1"/>
            <a:ext cx="7488832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2" t="23945" r="31429" b="8163"/>
          <a:stretch/>
        </p:blipFill>
        <p:spPr bwMode="auto">
          <a:xfrm>
            <a:off x="827584" y="4665"/>
            <a:ext cx="7416824" cy="6853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0" t="21769" r="31352" b="9660"/>
          <a:stretch/>
        </p:blipFill>
        <p:spPr bwMode="auto">
          <a:xfrm>
            <a:off x="827584" y="0"/>
            <a:ext cx="7344816" cy="6868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У 2023 році в Україні відкрили 96 справ про </a:t>
            </a:r>
            <a:r>
              <a:rPr lang="uk-UA" sz="2400" dirty="0" err="1">
                <a:solidFill>
                  <a:schemeClr val="bg1"/>
                </a:solidFill>
              </a:rPr>
              <a:t>булінг</a:t>
            </a:r>
            <a:r>
              <a:rPr lang="uk-UA" sz="2400" dirty="0">
                <a:solidFill>
                  <a:schemeClr val="bg1"/>
                </a:solidFill>
              </a:rPr>
              <a:t> у закладах освіти. Протягом останніх п’яти </a:t>
            </a:r>
            <a:r>
              <a:rPr lang="uk-UA" sz="2400" dirty="0" smtClean="0">
                <a:solidFill>
                  <a:schemeClr val="bg1"/>
                </a:solidFill>
              </a:rPr>
              <a:t>років </a:t>
            </a:r>
            <a:r>
              <a:rPr lang="ru-RU" sz="2400" dirty="0" err="1" smtClean="0">
                <a:solidFill>
                  <a:schemeClr val="bg1"/>
                </a:solidFill>
              </a:rPr>
              <a:t>загальна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сягнула</a:t>
            </a:r>
            <a:r>
              <a:rPr lang="ru-RU" sz="2400" dirty="0">
                <a:solidFill>
                  <a:schemeClr val="bg1"/>
                </a:solidFill>
              </a:rPr>
              <a:t> 614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Згідно </a:t>
            </a:r>
            <a:r>
              <a:rPr lang="uk-UA" sz="2400" dirty="0" err="1">
                <a:solidFill>
                  <a:schemeClr val="bg1"/>
                </a:solidFill>
              </a:rPr>
              <a:t>з </a:t>
            </a:r>
            <a:r>
              <a:rPr lang="uk-UA" sz="2400" dirty="0" err="1" smtClean="0">
                <a:solidFill>
                  <a:schemeClr val="bg1"/>
                </a:solidFill>
              </a:rPr>
              <a:t>даними</a:t>
            </a:r>
            <a:r>
              <a:rPr lang="uk-UA" sz="2400" dirty="0" err="1">
                <a:solidFill>
                  <a:schemeClr val="bg1"/>
                </a:solidFill>
              </a:rPr>
              <a:t> досліджен</a:t>
            </a:r>
            <a:r>
              <a:rPr lang="uk-UA" sz="2400" dirty="0">
                <a:solidFill>
                  <a:schemeClr val="bg1"/>
                </a:solidFill>
              </a:rPr>
              <a:t>ня ЮНІСЕФ, в Україні 67% підлітків від 11 до 17 років зазнавали булінгу або стикалися з цією проблемою.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Крім того, за </a:t>
            </a:r>
            <a:r>
              <a:rPr lang="uk-UA" sz="2400" dirty="0" smtClean="0">
                <a:solidFill>
                  <a:schemeClr val="bg1"/>
                </a:solidFill>
              </a:rPr>
              <a:t>результатами</a:t>
            </a:r>
            <a:r>
              <a:rPr lang="uk-UA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</a:rPr>
              <a:t>PISA-2022 </a:t>
            </a:r>
            <a:r>
              <a:rPr lang="uk-UA" sz="2400" dirty="0">
                <a:solidFill>
                  <a:schemeClr val="bg1"/>
                </a:solidFill>
              </a:rPr>
              <a:t>в середньому 14,7% українських 15-річних школярів повідомили, що зазнавали </a:t>
            </a:r>
            <a:r>
              <a:rPr lang="uk-UA" sz="2400" dirty="0" err="1">
                <a:solidFill>
                  <a:schemeClr val="bg1"/>
                </a:solidFill>
              </a:rPr>
              <a:t>булінгу</a:t>
            </a:r>
            <a:r>
              <a:rPr lang="uk-UA" sz="2400" dirty="0">
                <a:solidFill>
                  <a:schemeClr val="bg1"/>
                </a:solidFill>
              </a:rPr>
              <a:t> принаймні декілька разів на місяць, а 7% віднесли себе до категорії тих, хто часто зазнає </a:t>
            </a:r>
            <a:r>
              <a:rPr lang="uk-UA" sz="2400" dirty="0" err="1">
                <a:solidFill>
                  <a:schemeClr val="bg1"/>
                </a:solidFill>
              </a:rPr>
              <a:t>булінгу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</a:p>
          <a:p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Слободян Т.Р\Desktop\word-image-1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84" y="4011433"/>
            <a:ext cx="4267716" cy="2846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07707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</a:rPr>
              <a:t>Найчастіше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минулого</a:t>
            </a:r>
            <a:r>
              <a:rPr lang="ru-RU" sz="2400" dirty="0">
                <a:solidFill>
                  <a:schemeClr val="bg1"/>
                </a:solidFill>
              </a:rPr>
              <a:t> року за </a:t>
            </a:r>
            <a:r>
              <a:rPr lang="ru-RU" sz="2400" dirty="0" err="1">
                <a:solidFill>
                  <a:schemeClr val="bg1"/>
                </a:solidFill>
              </a:rPr>
              <a:t>цькування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притягували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відповідальності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школярів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школярок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віком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14 до 16 </a:t>
            </a:r>
            <a:r>
              <a:rPr lang="ru-RU" sz="2400" dirty="0" err="1">
                <a:solidFill>
                  <a:schemeClr val="bg1"/>
                </a:solidFill>
              </a:rPr>
              <a:t>років</a:t>
            </a:r>
            <a:r>
              <a:rPr lang="ru-RU" sz="2400" dirty="0">
                <a:solidFill>
                  <a:schemeClr val="bg1"/>
                </a:solidFill>
              </a:rPr>
              <a:t> (51 </a:t>
            </a:r>
            <a:r>
              <a:rPr lang="ru-RU" sz="2400" dirty="0" err="1">
                <a:solidFill>
                  <a:schemeClr val="bg1"/>
                </a:solidFill>
              </a:rPr>
              <a:t>рішення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640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Відповідно до Конвенції про права дитини, Закону України «Про охорону дитинства», Закону України «Про освіту», Закону України «Про внесення змін до деяких законодавчих актів України щодо протидії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(цькуванню)» від 18.12.2018 № 25-</a:t>
            </a:r>
            <a:r>
              <a:rPr lang="ru-RU" sz="2000" dirty="0">
                <a:solidFill>
                  <a:schemeClr val="bg1"/>
                </a:solidFill>
              </a:rPr>
              <a:t>VIII</a:t>
            </a:r>
            <a:r>
              <a:rPr lang="uk-UA" sz="2000" dirty="0">
                <a:solidFill>
                  <a:schemeClr val="bg1"/>
                </a:solidFill>
              </a:rPr>
              <a:t>, листа МОН України від 29.01.2019 №1/11-881 «Рекомендації для закладів освіти, педагогічних працівників щодо застосування норм Закону України «Про внесення змін до деяких законодавчих актів України щодо протидії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(цькуванню)» та з метою попередження поширення негативних явищ в освітньому середовищі, запобігання та протидії насильства та </a:t>
            </a:r>
            <a:r>
              <a:rPr lang="uk-UA" sz="2000" dirty="0" err="1" smtClean="0">
                <a:solidFill>
                  <a:schemeClr val="bg1"/>
                </a:solidFill>
              </a:rPr>
              <a:t>булінгу</a:t>
            </a:r>
            <a:r>
              <a:rPr lang="uk-UA" sz="2000" dirty="0" smtClean="0">
                <a:solidFill>
                  <a:schemeClr val="bg1"/>
                </a:solidFill>
              </a:rPr>
              <a:t> (цькування) начальником відділу освіти, молоді та спорту </a:t>
            </a:r>
            <a:r>
              <a:rPr lang="uk-UA" sz="2000" dirty="0" err="1" smtClean="0">
                <a:solidFill>
                  <a:schemeClr val="bg1"/>
                </a:solidFill>
              </a:rPr>
              <a:t>Сокальської</a:t>
            </a:r>
            <a:r>
              <a:rPr lang="uk-UA" sz="2000" dirty="0" smtClean="0">
                <a:solidFill>
                  <a:schemeClr val="bg1"/>
                </a:solidFill>
              </a:rPr>
              <a:t> міської ради Львівської області видано наказ від 28 травня 2022 року «Про затвердження Плану </a:t>
            </a:r>
            <a:r>
              <a:rPr lang="uk-UA" sz="2000" dirty="0">
                <a:solidFill>
                  <a:schemeClr val="bg1"/>
                </a:solidFill>
              </a:rPr>
              <a:t>заходів щодо запобігання та протидії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(цькування) в закладах освіти </a:t>
            </a:r>
            <a:r>
              <a:rPr lang="uk-UA" sz="2000" dirty="0" err="1">
                <a:solidFill>
                  <a:schemeClr val="bg1"/>
                </a:solidFill>
              </a:rPr>
              <a:t>Сокальської</a:t>
            </a:r>
            <a:r>
              <a:rPr lang="uk-UA" sz="2000" dirty="0">
                <a:solidFill>
                  <a:schemeClr val="bg1"/>
                </a:solidFill>
              </a:rPr>
              <a:t> міської ради Львівської </a:t>
            </a:r>
            <a:r>
              <a:rPr lang="uk-UA" sz="2000" dirty="0" smtClean="0">
                <a:solidFill>
                  <a:schemeClr val="bg1"/>
                </a:solidFill>
              </a:rPr>
              <a:t>області». </a:t>
            </a:r>
            <a:r>
              <a:rPr lang="en-US" sz="2000" dirty="0" smtClean="0">
                <a:solidFill>
                  <a:srgbClr val="00B0F0"/>
                </a:solidFill>
                <a:hlinkClick r:id="rId2"/>
              </a:rPr>
              <a:t>https://sokal.osvitportal.in.ua/dokumenty-upr/st-6140</a:t>
            </a:r>
            <a:r>
              <a:rPr lang="uk-UA" sz="2000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endParaRPr lang="uk-UA" sz="2000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14338" name="Picture 2" descr="C:\Users\Слободян Т.Р\Desktop\anti_bull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98188"/>
            <a:ext cx="4732536" cy="2248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uk-UA" sz="2000" b="1" u="sng" dirty="0" smtClean="0">
                <a:solidFill>
                  <a:schemeClr val="bg1"/>
                </a:solidFill>
              </a:rPr>
              <a:t>Інформація, яка повинна бути розміщена </a:t>
            </a:r>
            <a:r>
              <a:rPr lang="uk-UA" sz="2000" b="1" u="sng" dirty="0">
                <a:solidFill>
                  <a:schemeClr val="bg1"/>
                </a:solidFill>
              </a:rPr>
              <a:t>на веб-сайтах закладів освіти </a:t>
            </a:r>
            <a:r>
              <a:rPr lang="uk-UA" sz="2000" b="1" u="sng" dirty="0" smtClean="0">
                <a:solidFill>
                  <a:schemeClr val="bg1"/>
                </a:solidFill>
              </a:rPr>
              <a:t>:</a:t>
            </a:r>
            <a:endParaRPr lang="uk-UA" sz="2000" b="1" u="sng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</a:rPr>
              <a:t>Правила </a:t>
            </a:r>
            <a:r>
              <a:rPr lang="uk-UA" sz="2000" dirty="0">
                <a:solidFill>
                  <a:schemeClr val="bg1"/>
                </a:solidFill>
              </a:rPr>
              <a:t>поведінки здобувачів освіти</a:t>
            </a:r>
            <a:r>
              <a:rPr lang="uk-UA" sz="20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</a:rPr>
              <a:t>ПІП </a:t>
            </a:r>
            <a:r>
              <a:rPr lang="ru-RU" sz="2000" dirty="0" err="1" smtClean="0">
                <a:solidFill>
                  <a:schemeClr val="bg1"/>
                </a:solidFill>
              </a:rPr>
              <a:t>відповідальної</a:t>
            </a:r>
            <a:r>
              <a:rPr lang="ru-RU" sz="2000" dirty="0" smtClean="0">
                <a:solidFill>
                  <a:schemeClr val="bg1"/>
                </a:solidFill>
              </a:rPr>
              <a:t> особи </a:t>
            </a:r>
            <a:r>
              <a:rPr lang="ru-RU" sz="2000" dirty="0">
                <a:solidFill>
                  <a:schemeClr val="bg1"/>
                </a:solidFill>
              </a:rPr>
              <a:t>за </a:t>
            </a:r>
            <a:r>
              <a:rPr lang="ru-RU" sz="2000" dirty="0" err="1">
                <a:solidFill>
                  <a:schemeClr val="bg1"/>
                </a:solidFill>
              </a:rPr>
              <a:t>проведення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роботи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спрямованої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запобігання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протидію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булінгу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цькуванню</a:t>
            </a:r>
            <a:r>
              <a:rPr lang="ru-RU" sz="2000" dirty="0">
                <a:solidFill>
                  <a:schemeClr val="bg1"/>
                </a:solidFill>
              </a:rPr>
              <a:t>) в </a:t>
            </a:r>
            <a:r>
              <a:rPr lang="ru-RU" sz="2000" dirty="0" err="1">
                <a:solidFill>
                  <a:schemeClr val="bg1"/>
                </a:solidFill>
              </a:rPr>
              <a:t>закладі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ЗСО, </a:t>
            </a:r>
            <a:r>
              <a:rPr lang="ru-RU" sz="2000" dirty="0" err="1" smtClean="0">
                <a:solidFill>
                  <a:schemeClr val="bg1"/>
                </a:solidFill>
              </a:rPr>
              <a:t>контактний</a:t>
            </a:r>
            <a:r>
              <a:rPr lang="ru-RU" sz="2000" dirty="0" smtClean="0">
                <a:solidFill>
                  <a:schemeClr val="bg1"/>
                </a:solidFill>
              </a:rPr>
              <a:t> телефон</a:t>
            </a:r>
            <a:endParaRPr lang="uk-UA" sz="2000" dirty="0">
              <a:solidFill>
                <a:schemeClr val="bg1"/>
              </a:solidFill>
            </a:endParaRPr>
          </a:p>
          <a:p>
            <a:pPr algn="ctr"/>
            <a:r>
              <a:rPr lang="uk-UA" sz="2000" dirty="0">
                <a:solidFill>
                  <a:schemeClr val="bg1"/>
                </a:solidFill>
              </a:rPr>
              <a:t>- </a:t>
            </a:r>
            <a:r>
              <a:rPr lang="uk-UA" sz="2000" dirty="0" smtClean="0">
                <a:solidFill>
                  <a:schemeClr val="bg1"/>
                </a:solidFill>
              </a:rPr>
              <a:t>план </a:t>
            </a:r>
            <a:r>
              <a:rPr lang="uk-UA" sz="2000" dirty="0">
                <a:solidFill>
                  <a:schemeClr val="bg1"/>
                </a:solidFill>
              </a:rPr>
              <a:t>заходів, спрямованих на запобігання та протидію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(цькуванню) в закладах освіти;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</a:rPr>
              <a:t>- </a:t>
            </a:r>
            <a:r>
              <a:rPr lang="uk-UA" sz="2000" dirty="0" smtClean="0">
                <a:solidFill>
                  <a:schemeClr val="bg1"/>
                </a:solidFill>
              </a:rPr>
              <a:t>Порядок </a:t>
            </a:r>
            <a:r>
              <a:rPr lang="uk-UA" sz="2000" dirty="0">
                <a:solidFill>
                  <a:schemeClr val="bg1"/>
                </a:solidFill>
              </a:rPr>
              <a:t>подання та розгляду звернень про випадки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(цькування) в закладі від здобувачів освіти, їх батьків, законних представників, педагогічних працівників, інших осіб;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</a:rPr>
              <a:t>- </a:t>
            </a:r>
            <a:r>
              <a:rPr lang="uk-UA" sz="2000" dirty="0" smtClean="0">
                <a:solidFill>
                  <a:schemeClr val="bg1"/>
                </a:solidFill>
              </a:rPr>
              <a:t>Порядок </a:t>
            </a:r>
            <a:r>
              <a:rPr lang="uk-UA" sz="2000" dirty="0">
                <a:solidFill>
                  <a:schemeClr val="bg1"/>
                </a:solidFill>
              </a:rPr>
              <a:t>реагування на доведені випадки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(цькування) та відповідальність осіб, причетних до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(цькування);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</a:rPr>
              <a:t>- корисні посилання для здобувачів освіти, батьків, законних представників, педагогічних працівників щодо протидії </a:t>
            </a:r>
            <a:r>
              <a:rPr lang="uk-UA" sz="2000" dirty="0" err="1">
                <a:solidFill>
                  <a:schemeClr val="bg1"/>
                </a:solidFill>
              </a:rPr>
              <a:t>булінгу</a:t>
            </a:r>
            <a:r>
              <a:rPr lang="uk-UA" sz="2000" dirty="0">
                <a:solidFill>
                  <a:schemeClr val="bg1"/>
                </a:solidFill>
              </a:rPr>
              <a:t> (цькування).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26667" r="20637" b="21905"/>
          <a:stretch/>
        </p:blipFill>
        <p:spPr bwMode="auto">
          <a:xfrm>
            <a:off x="2269737" y="4725145"/>
            <a:ext cx="4316494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21632" r="31352" b="11157"/>
          <a:stretch/>
        </p:blipFill>
        <p:spPr bwMode="auto">
          <a:xfrm>
            <a:off x="683568" y="30322"/>
            <a:ext cx="7776864" cy="6827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9" t="19864" r="32041" b="14966"/>
          <a:stretch/>
        </p:blipFill>
        <p:spPr bwMode="auto">
          <a:xfrm>
            <a:off x="611560" y="0"/>
            <a:ext cx="792088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0" t="18911" r="31352" b="15238"/>
          <a:stretch/>
        </p:blipFill>
        <p:spPr bwMode="auto">
          <a:xfrm>
            <a:off x="611560" y="0"/>
            <a:ext cx="7920880" cy="673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20543" r="31429" b="11565"/>
          <a:stretch/>
        </p:blipFill>
        <p:spPr bwMode="auto">
          <a:xfrm>
            <a:off x="683568" y="-1"/>
            <a:ext cx="7704856" cy="6728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4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20409" r="31199" b="14966"/>
          <a:stretch/>
        </p:blipFill>
        <p:spPr bwMode="auto">
          <a:xfrm>
            <a:off x="611560" y="0"/>
            <a:ext cx="7848872" cy="6840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22585" r="31275" b="10068"/>
          <a:stretch/>
        </p:blipFill>
        <p:spPr bwMode="auto">
          <a:xfrm>
            <a:off x="755576" y="-1623"/>
            <a:ext cx="7632848" cy="684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22177" r="31352" b="11701"/>
          <a:stretch/>
        </p:blipFill>
        <p:spPr bwMode="auto">
          <a:xfrm>
            <a:off x="755576" y="1"/>
            <a:ext cx="763284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9" t="20136" r="31046" b="15102"/>
          <a:stretch/>
        </p:blipFill>
        <p:spPr bwMode="auto">
          <a:xfrm>
            <a:off x="755576" y="-1"/>
            <a:ext cx="7632848" cy="6882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2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204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Слободян Т.Р</dc:creator>
  <cp:lastModifiedBy>Слободян Т.Р</cp:lastModifiedBy>
  <cp:revision>15</cp:revision>
  <dcterms:created xsi:type="dcterms:W3CDTF">2024-03-26T09:03:55Z</dcterms:created>
  <dcterms:modified xsi:type="dcterms:W3CDTF">2024-03-26T13:26:37Z</dcterms:modified>
</cp:coreProperties>
</file>