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60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229"/>
    <a:srgbClr val="003374"/>
    <a:srgbClr val="53A3E6"/>
    <a:srgbClr val="ECF3F9"/>
    <a:srgbClr val="FFC900"/>
    <a:srgbClr val="173A8D"/>
    <a:srgbClr val="129481"/>
    <a:srgbClr val="0F2741"/>
    <a:srgbClr val="001736"/>
    <a:srgbClr val="C9A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5729"/>
            <a:ext cx="788670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91547"/>
            <a:ext cx="7886699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1274" y="1602377"/>
            <a:ext cx="5081452" cy="2203045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Сильне село – спроможна громада-багата </a:t>
            </a:r>
            <a:r>
              <a:rPr lang="uk-UA" sz="36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держава!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1510" y="1602378"/>
            <a:ext cx="218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Зубківського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4149" y="5407798"/>
            <a:ext cx="3483428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Зубківського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НВК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Сокальської міської ради</a:t>
            </a:r>
          </a:p>
          <a:p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Дубик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Миколаївна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622473"/>
            <a:ext cx="7886699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Громадське самоврядування, партнерство з батьками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4208" y="1600372"/>
            <a:ext cx="3701143" cy="7422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Місія Нової школи-допомогти розкрити та розвинути здібності, таланти і можливості кожної дитини на основі партнерства між учителем, учнем і батьками.</a:t>
            </a:r>
            <a:endParaRPr lang="uk-UA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62" r="-1132" b="19873"/>
          <a:stretch/>
        </p:blipFill>
        <p:spPr>
          <a:xfrm>
            <a:off x="5030832" y="2839709"/>
            <a:ext cx="4052208" cy="3385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42941" y="1709324"/>
            <a:ext cx="1771378" cy="2361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1600372"/>
            <a:ext cx="2014401" cy="2685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35" r="12" b="-1"/>
          <a:stretch/>
        </p:blipFill>
        <p:spPr>
          <a:xfrm>
            <a:off x="2894647" y="4180114"/>
            <a:ext cx="2067742" cy="2466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2"/>
          <a:stretch/>
        </p:blipFill>
        <p:spPr>
          <a:xfrm>
            <a:off x="702674" y="4532333"/>
            <a:ext cx="1866356" cy="19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2" y="291547"/>
            <a:ext cx="2684962" cy="3579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87" y="306788"/>
            <a:ext cx="2673532" cy="3564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37" b="13391"/>
          <a:stretch/>
        </p:blipFill>
        <p:spPr>
          <a:xfrm>
            <a:off x="289489" y="3794753"/>
            <a:ext cx="2488067" cy="2893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02" y="291547"/>
            <a:ext cx="2378325" cy="31710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5"/>
          <a:stretch/>
        </p:blipFill>
        <p:spPr>
          <a:xfrm>
            <a:off x="5828619" y="3480608"/>
            <a:ext cx="3315381" cy="338679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10" y="3991247"/>
            <a:ext cx="3207409" cy="24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Креативний і творчий підхід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8046" y="1056427"/>
            <a:ext cx="3457303" cy="8246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Діти повинні жити у світі краси, гри, казки, музики, малюнка, фантазії, творчості.</a:t>
            </a:r>
            <a:endParaRPr lang="uk-UA" sz="1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1199778"/>
            <a:ext cx="3779520" cy="283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25" y="1881052"/>
            <a:ext cx="4039143" cy="3029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16444"/>
          <a:stretch/>
        </p:blipFill>
        <p:spPr>
          <a:xfrm>
            <a:off x="7099116" y="4521122"/>
            <a:ext cx="1458142" cy="2277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4238896"/>
            <a:ext cx="1869623" cy="2492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2502" r="4740" b="17154"/>
          <a:stretch/>
        </p:blipFill>
        <p:spPr>
          <a:xfrm>
            <a:off x="2278376" y="4450080"/>
            <a:ext cx="4183384" cy="23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377056"/>
            <a:ext cx="3582136" cy="2686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30" y="56293"/>
            <a:ext cx="4685465" cy="3514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" y="3063658"/>
            <a:ext cx="45720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28" y="3614033"/>
            <a:ext cx="3838167" cy="2878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5632" y="2945881"/>
            <a:ext cx="25341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Олександром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Зімбою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" y="783766"/>
            <a:ext cx="4789718" cy="47897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98" y="2464524"/>
            <a:ext cx="4293326" cy="4293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8388" y="914400"/>
            <a:ext cx="336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працівниками поліції.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правопорушень та недопущення насильства в дитячому колективі.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2" y="391901"/>
            <a:ext cx="4314161" cy="57628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385400"/>
            <a:ext cx="2386150" cy="2887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04" y="3799018"/>
            <a:ext cx="2004957" cy="26782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10" y="3079190"/>
            <a:ext cx="2474878" cy="32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002" y="2081131"/>
            <a:ext cx="8157690" cy="4775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 і якість навчання у школі зумовлюється взаємодією таких чинників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430236" y="2907371"/>
            <a:ext cx="5559262" cy="565335"/>
            <a:chOff x="1269" y="1287"/>
            <a:chExt cx="3194" cy="33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3" y="128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ru-RU" dirty="0" smtClean="0"/>
                <a:t>   </a:t>
              </a:r>
              <a:endParaRPr lang="ru-RU" dirty="0"/>
            </a:p>
          </p:txBody>
        </p: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7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9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2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 Box 61"/>
              <p:cNvSpPr txBox="1">
                <a:spLocks noChangeArrowheads="1"/>
              </p:cNvSpPr>
              <p:nvPr/>
            </p:nvSpPr>
            <p:spPr bwMode="gray">
              <a:xfrm>
                <a:off x="1450" y="128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093029" y="853440"/>
            <a:ext cx="406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Керівники потрібні для того, щоб робити розумні виключення із загальних правил.</a:t>
            </a:r>
          </a:p>
          <a:p>
            <a:pPr algn="r"/>
            <a:r>
              <a:rPr lang="uk-UA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Елтін</a:t>
            </a:r>
            <a:r>
              <a:rPr lang="uk-UA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uk-UA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Морісон</a:t>
            </a:r>
            <a:endParaRPr lang="uk-UA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24" name="Group 92"/>
          <p:cNvGrpSpPr>
            <a:grpSpLocks/>
          </p:cNvGrpSpPr>
          <p:nvPr/>
        </p:nvGrpSpPr>
        <p:grpSpPr bwMode="auto">
          <a:xfrm>
            <a:off x="1439335" y="3572719"/>
            <a:ext cx="5544940" cy="530225"/>
            <a:chOff x="1269" y="1296"/>
            <a:chExt cx="3193" cy="334"/>
          </a:xfrm>
        </p:grpSpPr>
        <p:sp>
          <p:nvSpPr>
            <p:cNvPr id="2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6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27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29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2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8" name="Text Box 61"/>
              <p:cNvSpPr txBox="1">
                <a:spLocks noChangeArrowheads="1"/>
              </p:cNvSpPr>
              <p:nvPr/>
            </p:nvSpPr>
            <p:spPr bwMode="gray">
              <a:xfrm>
                <a:off x="1450" y="1282"/>
                <a:ext cx="17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uk-UA" b="1" dirty="0">
                    <a:solidFill>
                      <a:srgbClr val="FFFFFF"/>
                    </a:solidFill>
                  </a:rPr>
                  <a:t>2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3" name="Group 92"/>
          <p:cNvGrpSpPr>
            <a:grpSpLocks/>
          </p:cNvGrpSpPr>
          <p:nvPr/>
        </p:nvGrpSpPr>
        <p:grpSpPr bwMode="auto">
          <a:xfrm>
            <a:off x="1439335" y="4183507"/>
            <a:ext cx="5544940" cy="530225"/>
            <a:chOff x="1269" y="1296"/>
            <a:chExt cx="3193" cy="334"/>
          </a:xfrm>
        </p:grpSpPr>
        <p:sp>
          <p:nvSpPr>
            <p:cNvPr id="34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5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36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38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1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7" name="Text Box 61"/>
              <p:cNvSpPr txBox="1">
                <a:spLocks noChangeArrowheads="1"/>
              </p:cNvSpPr>
              <p:nvPr/>
            </p:nvSpPr>
            <p:spPr bwMode="gray">
              <a:xfrm>
                <a:off x="1450" y="1282"/>
                <a:ext cx="17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uk-UA" b="1" dirty="0">
                    <a:solidFill>
                      <a:srgbClr val="FFFFFF"/>
                    </a:solidFill>
                  </a:rPr>
                  <a:t>3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2" name="Group 92"/>
          <p:cNvGrpSpPr>
            <a:grpSpLocks/>
          </p:cNvGrpSpPr>
          <p:nvPr/>
        </p:nvGrpSpPr>
        <p:grpSpPr bwMode="auto">
          <a:xfrm>
            <a:off x="1439335" y="4810571"/>
            <a:ext cx="5544940" cy="530225"/>
            <a:chOff x="1269" y="1296"/>
            <a:chExt cx="3193" cy="334"/>
          </a:xfrm>
        </p:grpSpPr>
        <p:sp>
          <p:nvSpPr>
            <p:cNvPr id="43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4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45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7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50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Text Box 61"/>
              <p:cNvSpPr txBox="1">
                <a:spLocks noChangeArrowheads="1"/>
              </p:cNvSpPr>
              <p:nvPr/>
            </p:nvSpPr>
            <p:spPr bwMode="gray">
              <a:xfrm>
                <a:off x="1450" y="1282"/>
                <a:ext cx="17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uk-UA" b="1" dirty="0">
                    <a:solidFill>
                      <a:srgbClr val="FFFFFF"/>
                    </a:solidFill>
                  </a:rPr>
                  <a:t>4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1" name="Group 92"/>
          <p:cNvGrpSpPr>
            <a:grpSpLocks/>
          </p:cNvGrpSpPr>
          <p:nvPr/>
        </p:nvGrpSpPr>
        <p:grpSpPr bwMode="auto">
          <a:xfrm>
            <a:off x="1439335" y="5426606"/>
            <a:ext cx="5544940" cy="530225"/>
            <a:chOff x="1269" y="1296"/>
            <a:chExt cx="3193" cy="334"/>
          </a:xfrm>
        </p:grpSpPr>
        <p:sp>
          <p:nvSpPr>
            <p:cNvPr id="52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3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54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56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59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5" name="Text Box 61"/>
              <p:cNvSpPr txBox="1">
                <a:spLocks noChangeArrowheads="1"/>
              </p:cNvSpPr>
              <p:nvPr/>
            </p:nvSpPr>
            <p:spPr bwMode="gray">
              <a:xfrm>
                <a:off x="1450" y="1282"/>
                <a:ext cx="17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uk-UA" b="1" dirty="0">
                    <a:solidFill>
                      <a:srgbClr val="FFFFFF"/>
                    </a:solidFill>
                  </a:rPr>
                  <a:t>5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1832300" y="3527265"/>
            <a:ext cx="505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 вчителів і керівника, тісна співпраця з батьками і з громадськістю;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63629" y="4254674"/>
            <a:ext cx="485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Раціональне поєднання класів у комплект;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01269" y="4855021"/>
            <a:ext cx="432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 побудова розкладу занять;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82166" y="5365642"/>
            <a:ext cx="443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оптимального поєднання методів і прийомів навчання.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94263" y="2979936"/>
            <a:ext cx="453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матеріально-технічної бази;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22421" y="6048590"/>
            <a:ext cx="520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p.s.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Небажано об’єднувати у комплекти 6-річних учнів, адже вони потребують концентрації уваги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400" y="578123"/>
            <a:ext cx="7886699" cy="977899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в сільській громаді</a:t>
            </a:r>
            <a:endParaRPr lang="uk-U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2707" y="1396060"/>
            <a:ext cx="4500698" cy="1260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реалізації </a:t>
            </a:r>
            <a:r>
              <a:rPr lang="uk-UA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заключено договори про співпрацю з місцевими підприємцями.</a:t>
            </a:r>
            <a:endParaRPr lang="uk-UA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261" y="1697100"/>
            <a:ext cx="1226276" cy="162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1900" y="1899896"/>
            <a:ext cx="1629600" cy="1224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2066" y="1899895"/>
            <a:ext cx="1629602" cy="1224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 b="14581"/>
          <a:stretch/>
        </p:blipFill>
        <p:spPr>
          <a:xfrm>
            <a:off x="6540707" y="2656114"/>
            <a:ext cx="2446532" cy="3152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91" y="2246811"/>
            <a:ext cx="2347232" cy="4180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7"/>
          <a:stretch/>
        </p:blipFill>
        <p:spPr>
          <a:xfrm>
            <a:off x="976820" y="3664203"/>
            <a:ext cx="2375753" cy="25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315" y="616272"/>
            <a:ext cx="6179765" cy="977899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з проведення благоустрою території навчального закладу</a:t>
            </a:r>
            <a:endParaRPr lang="uk-U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703" y="2048705"/>
            <a:ext cx="6085659" cy="1761136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Зрізано сухі дерева;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Закладено квіткові клумби;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Висаджено хвойні дерева (ялинки, туї)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5416732" y="1478017"/>
            <a:ext cx="3431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Ні про що не турбуватися - значить не жити, адже турбота – рух душі, а життя – се рух.</a:t>
            </a:r>
          </a:p>
          <a:p>
            <a:pPr algn="r"/>
            <a:r>
              <a:rPr lang="uk-UA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Григорій Сковорода</a:t>
            </a:r>
            <a:endParaRPr lang="uk-UA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b="15493"/>
          <a:stretch/>
        </p:blipFill>
        <p:spPr>
          <a:xfrm>
            <a:off x="5860867" y="3307989"/>
            <a:ext cx="3113085" cy="3240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18" y="3307990"/>
            <a:ext cx="2426157" cy="3240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3" y="3307990"/>
            <a:ext cx="2421091" cy="32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753" y="666017"/>
            <a:ext cx="6494961" cy="103215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ефективності освітньої мережі Сокальської ТГ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2662" y="1733009"/>
            <a:ext cx="3969477" cy="104502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2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Як ліки не завжди приємні, так і істина буває сувора.</a:t>
            </a:r>
          </a:p>
          <a:p>
            <a:pPr marL="0" indent="0" algn="r">
              <a:buNone/>
            </a:pPr>
            <a:r>
              <a:rPr lang="uk-UA" sz="2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Григорій Сковорода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32" y="3535680"/>
            <a:ext cx="3810441" cy="2634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" y="2081349"/>
            <a:ext cx="4998018" cy="33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480" y="880562"/>
            <a:ext cx="7032832" cy="92809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Навчально-виховний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  <a:b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uk-UA" sz="1800" dirty="0">
                <a:latin typeface="Monotype Corsiva" panose="03010101010201010101" pitchFamily="66" charset="0"/>
              </a:rPr>
              <a:t/>
            </a:r>
            <a:br>
              <a:rPr lang="uk-UA" sz="1800" dirty="0">
                <a:latin typeface="Monotype Corsiva" panose="03010101010201010101" pitchFamily="66" charset="0"/>
              </a:rPr>
            </a:b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533643" y="2952291"/>
            <a:ext cx="3728365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21" y="1281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520596" y="3638776"/>
            <a:ext cx="3720930" cy="549275"/>
            <a:chOff x="1264" y="1776"/>
            <a:chExt cx="3198" cy="34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1264" y="1824"/>
              <a:ext cx="270" cy="298"/>
              <a:chOff x="1410" y="1776"/>
              <a:chExt cx="270" cy="298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10" y="1793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550629" y="4387174"/>
            <a:ext cx="3690898" cy="530225"/>
            <a:chOff x="1270" y="2258"/>
            <a:chExt cx="3212" cy="334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gray">
            <a:xfrm>
              <a:off x="1442" y="2258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2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76"/>
              <p:cNvSpPr txBox="1">
                <a:spLocks noChangeArrowheads="1"/>
              </p:cNvSpPr>
              <p:nvPr/>
            </p:nvSpPr>
            <p:spPr bwMode="gray">
              <a:xfrm>
                <a:off x="1421" y="2273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5" name="Group 95"/>
          <p:cNvGrpSpPr>
            <a:grpSpLocks/>
          </p:cNvGrpSpPr>
          <p:nvPr/>
        </p:nvGrpSpPr>
        <p:grpSpPr bwMode="auto">
          <a:xfrm>
            <a:off x="520596" y="5108586"/>
            <a:ext cx="3720930" cy="547687"/>
            <a:chOff x="1257" y="2727"/>
            <a:chExt cx="3205" cy="345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8" name="Group 77"/>
            <p:cNvGrpSpPr>
              <a:grpSpLocks/>
            </p:cNvGrpSpPr>
            <p:nvPr/>
          </p:nvGrpSpPr>
          <p:grpSpPr bwMode="auto">
            <a:xfrm>
              <a:off x="1257" y="2774"/>
              <a:ext cx="277" cy="298"/>
              <a:chOff x="1403" y="2726"/>
              <a:chExt cx="277" cy="298"/>
            </a:xfrm>
          </p:grpSpPr>
          <p:sp>
            <p:nvSpPr>
              <p:cNvPr id="3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0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4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84"/>
              <p:cNvSpPr txBox="1">
                <a:spLocks noChangeArrowheads="1"/>
              </p:cNvSpPr>
              <p:nvPr/>
            </p:nvSpPr>
            <p:spPr bwMode="gray">
              <a:xfrm>
                <a:off x="1403" y="273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57" name="Group 92"/>
          <p:cNvGrpSpPr>
            <a:grpSpLocks/>
          </p:cNvGrpSpPr>
          <p:nvPr/>
        </p:nvGrpSpPr>
        <p:grpSpPr bwMode="auto">
          <a:xfrm>
            <a:off x="4655125" y="2911825"/>
            <a:ext cx="3728365" cy="530225"/>
            <a:chOff x="1269" y="1296"/>
            <a:chExt cx="3193" cy="334"/>
          </a:xfrm>
        </p:grpSpPr>
        <p:sp>
          <p:nvSpPr>
            <p:cNvPr id="58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60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61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63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4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66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2" name="Text Box 61"/>
              <p:cNvSpPr txBox="1">
                <a:spLocks noChangeArrowheads="1"/>
              </p:cNvSpPr>
              <p:nvPr/>
            </p:nvSpPr>
            <p:spPr bwMode="gray">
              <a:xfrm>
                <a:off x="1421" y="1281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67" name="Group 93"/>
          <p:cNvGrpSpPr>
            <a:grpSpLocks/>
          </p:cNvGrpSpPr>
          <p:nvPr/>
        </p:nvGrpSpPr>
        <p:grpSpPr bwMode="auto">
          <a:xfrm>
            <a:off x="4645339" y="3628581"/>
            <a:ext cx="3720930" cy="549275"/>
            <a:chOff x="1264" y="1776"/>
            <a:chExt cx="3198" cy="346"/>
          </a:xfrm>
        </p:grpSpPr>
        <p:sp>
          <p:nvSpPr>
            <p:cNvPr id="68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70" name="Group 62"/>
            <p:cNvGrpSpPr>
              <a:grpSpLocks/>
            </p:cNvGrpSpPr>
            <p:nvPr/>
          </p:nvGrpSpPr>
          <p:grpSpPr bwMode="auto">
            <a:xfrm>
              <a:off x="1264" y="1824"/>
              <a:ext cx="270" cy="298"/>
              <a:chOff x="1410" y="1776"/>
              <a:chExt cx="270" cy="298"/>
            </a:xfrm>
          </p:grpSpPr>
          <p:grpSp>
            <p:nvGrpSpPr>
              <p:cNvPr id="71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73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4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76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2" name="Text Box 68"/>
              <p:cNvSpPr txBox="1">
                <a:spLocks noChangeArrowheads="1"/>
              </p:cNvSpPr>
              <p:nvPr/>
            </p:nvSpPr>
            <p:spPr bwMode="gray">
              <a:xfrm>
                <a:off x="1410" y="1793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77" name="Group 94"/>
          <p:cNvGrpSpPr>
            <a:grpSpLocks/>
          </p:cNvGrpSpPr>
          <p:nvPr/>
        </p:nvGrpSpPr>
        <p:grpSpPr bwMode="auto">
          <a:xfrm>
            <a:off x="4672110" y="4365540"/>
            <a:ext cx="3694159" cy="547687"/>
            <a:chOff x="1270" y="2247"/>
            <a:chExt cx="3192" cy="345"/>
          </a:xfrm>
        </p:grpSpPr>
        <p:sp>
          <p:nvSpPr>
            <p:cNvPr id="78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81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82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84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5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87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3" name="Text Box 76"/>
              <p:cNvSpPr txBox="1">
                <a:spLocks noChangeArrowheads="1"/>
              </p:cNvSpPr>
              <p:nvPr/>
            </p:nvSpPr>
            <p:spPr bwMode="gray">
              <a:xfrm>
                <a:off x="1421" y="2273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88" name="Group 95"/>
          <p:cNvGrpSpPr>
            <a:grpSpLocks/>
          </p:cNvGrpSpPr>
          <p:nvPr/>
        </p:nvGrpSpPr>
        <p:grpSpPr bwMode="auto">
          <a:xfrm>
            <a:off x="4645340" y="5048261"/>
            <a:ext cx="3720930" cy="547687"/>
            <a:chOff x="1257" y="2727"/>
            <a:chExt cx="3205" cy="345"/>
          </a:xfrm>
        </p:grpSpPr>
        <p:sp>
          <p:nvSpPr>
            <p:cNvPr id="89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91" name="Group 77"/>
            <p:cNvGrpSpPr>
              <a:grpSpLocks/>
            </p:cNvGrpSpPr>
            <p:nvPr/>
          </p:nvGrpSpPr>
          <p:grpSpPr bwMode="auto">
            <a:xfrm>
              <a:off x="1257" y="2774"/>
              <a:ext cx="277" cy="298"/>
              <a:chOff x="1403" y="2726"/>
              <a:chExt cx="277" cy="298"/>
            </a:xfrm>
          </p:grpSpPr>
          <p:sp>
            <p:nvSpPr>
              <p:cNvPr id="92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93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95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6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7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98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4" name="Text Box 84"/>
              <p:cNvSpPr txBox="1">
                <a:spLocks noChangeArrowheads="1"/>
              </p:cNvSpPr>
              <p:nvPr/>
            </p:nvSpPr>
            <p:spPr bwMode="gray">
              <a:xfrm>
                <a:off x="1403" y="273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328506" y="1232908"/>
            <a:ext cx="390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bg1"/>
                </a:solidFill>
                <a:latin typeface="Monotype Corsiva" panose="03010101010201010101" pitchFamily="66" charset="0"/>
              </a:rPr>
              <a:t>«До хорошого уроку учитель готується все життя</a:t>
            </a:r>
            <a:r>
              <a:rPr lang="uk-UA" sz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.»</a:t>
            </a:r>
          </a:p>
          <a:p>
            <a:pPr algn="r"/>
            <a:r>
              <a:rPr lang="uk-UA" sz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В. Сухомлинський</a:t>
            </a:r>
            <a:endParaRPr lang="uk-UA" sz="1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873502" y="2936999"/>
            <a:ext cx="3146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Немає відтоку дітей в інші школи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927828" y="3626873"/>
            <a:ext cx="322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Існує класична наступність: садочок-школа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833908" y="4341605"/>
            <a:ext cx="3185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Спільне освітнє середовище для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 та початкової 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ланок освіти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796624" y="5090197"/>
            <a:ext cx="3531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Рання адаптація дітей до навчально-виховного процесу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992481" y="2983102"/>
            <a:ext cx="3099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Застаріле приміщення (1967 р.)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5075775" y="3696484"/>
            <a:ext cx="2235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спортзалу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912833" y="4314041"/>
            <a:ext cx="3557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джерел позабюджетного фінансування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5125376" y="4994756"/>
            <a:ext cx="3483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Надмірна зайнятість батьків у домашньому господарстві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026037" y="2098713"/>
            <a:ext cx="286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Сильні сторони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845464" y="2021101"/>
            <a:ext cx="3207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Слабкі сторони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розрізі </a:t>
            </a:r>
            <a:r>
              <a:rPr lang="uk-UA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Зубківського</a:t>
            </a:r>
            <a:r>
              <a:rPr lang="uk-UA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НВК)</a:t>
            </a:r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369" y="291546"/>
            <a:ext cx="6625591" cy="1876888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по зміцненню матеріально-технічної бази НВК для створення безпечного освітнього середовища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2230" y="2146253"/>
            <a:ext cx="4727122" cy="4252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моїх планах шукати допомоги на облаштування безпечного середовища школи разом з представниками батьківського комітету, меценатів, депутатів місцевої ради. Планую знову приймати участь у конкурсах мікро-</a:t>
            </a:r>
            <a:r>
              <a:rPr lang="uk-UA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зокрема:</a:t>
            </a:r>
          </a:p>
          <a:p>
            <a:pPr marL="0" indent="0">
              <a:buNone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Заміна підлогового   покриття;</a:t>
            </a:r>
          </a:p>
          <a:p>
            <a:pPr>
              <a:buFontTx/>
              <a:buChar char="-"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дитячого ігрового майданчика;</a:t>
            </a:r>
          </a:p>
          <a:p>
            <a:pPr>
              <a:buFontTx/>
              <a:buChar char="-"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міжкімнатних дверей;</a:t>
            </a:r>
          </a:p>
          <a:p>
            <a:pPr>
              <a:buFontTx/>
              <a:buChar char="-"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освітлення;</a:t>
            </a:r>
          </a:p>
          <a:p>
            <a:pPr>
              <a:buFontTx/>
              <a:buChar char="-"/>
            </a:pP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складських приміщень. </a:t>
            </a:r>
          </a:p>
          <a:p>
            <a:pPr>
              <a:buFontTx/>
              <a:buChar char="-"/>
            </a:pPr>
            <a:endParaRPr lang="uk-UA" sz="1800" dirty="0" smtClean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541417" y="5889953"/>
            <a:ext cx="760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у тісній співпраці можна досягнути успіху</a:t>
            </a:r>
            <a:r>
              <a:rPr lang="uk-UA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7" b="4202"/>
          <a:stretch/>
        </p:blipFill>
        <p:spPr>
          <a:xfrm>
            <a:off x="76461" y="2146252"/>
            <a:ext cx="4385769" cy="36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51" b="25773"/>
          <a:stretch/>
        </p:blipFill>
        <p:spPr>
          <a:xfrm>
            <a:off x="289015" y="516559"/>
            <a:ext cx="5641521" cy="58727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362995" y="3143794"/>
            <a:ext cx="4328160" cy="61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4571999" y="3160560"/>
            <a:ext cx="397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560" y="422176"/>
            <a:ext cx="6547211" cy="1258579"/>
          </a:xfrm>
        </p:spPr>
        <p:txBody>
          <a:bodyPr>
            <a:no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компонент </a:t>
            </a:r>
            <a:r>
              <a:rPr lang="uk-UA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Зубківського</a:t>
            </a:r>
            <a:r>
              <a:rPr lang="uk-U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243" y="2077097"/>
            <a:ext cx="2994116" cy="3653143"/>
          </a:xfrm>
        </p:spPr>
        <p:txBody>
          <a:bodyPr>
            <a:normAutofit fontScale="55000" lnSpcReduction="20000"/>
          </a:bodyPr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 потужність – 15 дітей</a:t>
            </a:r>
          </a:p>
          <a:p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Списковий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на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01.01.2022р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 21 дитина (різновікова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група). Перспективна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наповнюваність групи в подальшому зростає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Запроваджено облік дітей дошкільного віку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 увага приділяється дітям соціально незахищених категорій</a:t>
            </a: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 батьків та громадськості щодо залучення їх до участі в навчально-виховному процесі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206240" y="1442694"/>
            <a:ext cx="4807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Monotype Corsiva" panose="03010101010201010101" pitchFamily="66" charset="0"/>
              </a:rPr>
              <a:t>«Щоб зробити дитину розумною і розважливою, зробіть її міцною та здоровою: нехай вона працює, діє, бігає, кричить, перебуває в постійному русі</a:t>
            </a:r>
            <a:r>
              <a:rPr lang="uk-UA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.»</a:t>
            </a:r>
          </a:p>
          <a:p>
            <a:pPr algn="r"/>
            <a:r>
              <a:rPr lang="uk-UA" sz="16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Д.Дідро</a:t>
            </a:r>
            <a:endParaRPr lang="uk-UA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59" y="2590903"/>
            <a:ext cx="2804036" cy="3738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994" y="2590903"/>
            <a:ext cx="2802831" cy="37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1405" y="99958"/>
            <a:ext cx="3823063" cy="2138144"/>
          </a:xfrm>
        </p:spPr>
        <p:txBody>
          <a:bodyPr>
            <a:norm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Якщо вихователь став другом дитини, якщо ця дружба осяяна благородним захопленням, поривом до чогось світлого, розумного, у серці дитини ніколи не з’явиться зло .</a:t>
            </a:r>
            <a:endParaRPr lang="uk-UA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9" y="822579"/>
            <a:ext cx="3471196" cy="46282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19" y="1786329"/>
            <a:ext cx="3349535" cy="4466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86" y="3492137"/>
            <a:ext cx="2612837" cy="32220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91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779227"/>
            <a:ext cx="7886699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компонент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Зубківського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8501" y="1757126"/>
            <a:ext cx="5094515" cy="9338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dirty="0">
                <a:solidFill>
                  <a:schemeClr val="bg1"/>
                </a:solidFill>
                <a:latin typeface="Monotype Corsiva" panose="03010101010201010101" pitchFamily="66" charset="0"/>
              </a:rPr>
              <a:t>Створення нового освітнього та мотиваційного простору, а також безпечного освітнього середовища є метою функціонування закладів освіти.</a:t>
            </a:r>
          </a:p>
          <a:p>
            <a:endParaRPr lang="uk-UA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" y="1658137"/>
            <a:ext cx="3535574" cy="4951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532" y="2821179"/>
            <a:ext cx="5005615" cy="36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5017" y="687978"/>
            <a:ext cx="4859383" cy="156754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постанови Уряду визначено, що: мотивуючий простір – зовнішній та внутрішній дизайн будівлі закладу освіти створений із застосуванням сучасних технологій, малюнків, графіків, </a:t>
            </a: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тощо.</a:t>
            </a:r>
            <a:endParaRPr lang="uk-UA" sz="1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1" y="605541"/>
            <a:ext cx="3551543" cy="2668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3" y="3543385"/>
            <a:ext cx="3682161" cy="276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745" y="2524690"/>
            <a:ext cx="5196892" cy="39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867986" y="3498155"/>
            <a:ext cx="2477589" cy="1323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85508" y="1814390"/>
            <a:ext cx="2477589" cy="1323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87830"/>
            <a:ext cx="7886699" cy="977899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закладу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67988" y="1820090"/>
            <a:ext cx="2477589" cy="1323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2407920" y="1968323"/>
            <a:ext cx="19376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вихованець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0759" y="3576190"/>
            <a:ext cx="1672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ступінь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здобувачів освіти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1578" y="1906767"/>
            <a:ext cx="23709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працівники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– вчителі вищої категорії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вчитель 1-ї категорії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вчителі 2-ї категорії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85509" y="3507501"/>
            <a:ext cx="2477589" cy="1323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4953001" y="3486755"/>
            <a:ext cx="28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Непедагогічні працівники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 вихователя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-кухар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-прибиральниця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ператор машинного прання</a:t>
            </a:r>
          </a:p>
          <a:p>
            <a:pPr marL="285750" indent="-285750">
              <a:buFontTx/>
              <a:buChar char="-"/>
            </a:pPr>
            <a:endParaRPr lang="uk-UA" sz="1400" dirty="0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4972591" y="4284617"/>
            <a:ext cx="45719" cy="36879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1637211" y="5110256"/>
            <a:ext cx="619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Специфічні особливості: відсутність у штатному розписі посад заступників, помічників з господарської роботи, бібліотекара, завгоспа, тощо. Всі обов’язки бере на себе колектив.</a:t>
            </a:r>
          </a:p>
        </p:txBody>
      </p:sp>
    </p:spTree>
    <p:extLst>
      <p:ext uri="{BB962C8B-B14F-4D97-AF65-F5344CB8AC3E}">
        <p14:creationId xmlns:p14="http://schemas.microsoft.com/office/powerpoint/2010/main" val="27857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60" y="588374"/>
            <a:ext cx="7886699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Середовище, що належить дітям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8823" y="1229327"/>
            <a:ext cx="4110446" cy="878147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uk-UA" dirty="0">
                <a:solidFill>
                  <a:schemeClr val="bg1"/>
                </a:solidFill>
                <a:latin typeface="Monotype Corsiva" panose="03010101010201010101" pitchFamily="66" charset="0"/>
              </a:rPr>
              <a:t>Щасливими можна назвати тих учителів, які дійшли зі своїм класом до етапу, коли вони можуть сказати: «Незалежно від моєї присутності клас працює.»</a:t>
            </a:r>
          </a:p>
          <a:p>
            <a:pPr marL="0" indent="0" algn="r">
              <a:buNone/>
            </a:pPr>
            <a:r>
              <a:rPr lang="uk-UA" dirty="0">
                <a:solidFill>
                  <a:schemeClr val="bg1"/>
                </a:solidFill>
                <a:latin typeface="Monotype Corsiva" panose="03010101010201010101" pitchFamily="66" charset="0"/>
              </a:rPr>
              <a:t>Марія </a:t>
            </a:r>
            <a:r>
              <a:rPr lang="uk-UA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Монтессорі</a:t>
            </a:r>
            <a:r>
              <a:rPr lang="uk-UA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70" y="2107474"/>
            <a:ext cx="3518262" cy="469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-612"/>
          <a:stretch/>
        </p:blipFill>
        <p:spPr>
          <a:xfrm>
            <a:off x="1034979" y="1107406"/>
            <a:ext cx="3178630" cy="2742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954114"/>
            <a:ext cx="4264521" cy="28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" y="3259408"/>
            <a:ext cx="4407923" cy="2933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" y="258578"/>
            <a:ext cx="4377867" cy="291383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86" y="151581"/>
            <a:ext cx="4530500" cy="6041667"/>
          </a:xfrm>
        </p:spPr>
      </p:pic>
    </p:spTree>
    <p:extLst>
      <p:ext uri="{BB962C8B-B14F-4D97-AF65-F5344CB8AC3E}">
        <p14:creationId xmlns:p14="http://schemas.microsoft.com/office/powerpoint/2010/main" val="40289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676</Words>
  <Application>Microsoft Office PowerPoint</Application>
  <PresentationFormat>Экран (4:3)</PresentationFormat>
  <Paragraphs>106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Times New Roman</vt:lpstr>
      <vt:lpstr>Office Theme</vt:lpstr>
      <vt:lpstr>Сильне село – спроможна громада-багата держава!</vt:lpstr>
      <vt:lpstr>Навчально-виховний комплекс                             </vt:lpstr>
      <vt:lpstr>Дошкільний компонент Зубківського НВК</vt:lpstr>
      <vt:lpstr>Якщо вихователь став другом дитини, якщо ця дружба осяяна благородним захопленням, поривом до чогось світлого, розумного, у серці дитини ніколи не з’явиться зло .</vt:lpstr>
      <vt:lpstr>Шкільний компонент Зубківського НВК</vt:lpstr>
      <vt:lpstr>Презентация PowerPoint</vt:lpstr>
      <vt:lpstr>Структура закладу</vt:lpstr>
      <vt:lpstr>Середовище, що належить дітям </vt:lpstr>
      <vt:lpstr>Презентация PowerPoint</vt:lpstr>
      <vt:lpstr>Громадське самоврядування, партнерство з батьками</vt:lpstr>
      <vt:lpstr>Презентация PowerPoint</vt:lpstr>
      <vt:lpstr>Креативний і творчий підхід</vt:lpstr>
      <vt:lpstr>Презентация PowerPoint</vt:lpstr>
      <vt:lpstr>Презентация PowerPoint</vt:lpstr>
      <vt:lpstr>Презентация PowerPoint</vt:lpstr>
      <vt:lpstr>Ефективність і якість навчання у школі зумовлюється взаємодією таких чинників:</vt:lpstr>
      <vt:lpstr>Партнерство в сільській громаді</vt:lpstr>
      <vt:lpstr>Заходи з проведення благоустрою території навчального закладу</vt:lpstr>
      <vt:lpstr>Аналіз ефективності освітньої мережі Сокальської ТГ</vt:lpstr>
      <vt:lpstr>Заходи по зміцненню матеріально-технічної бази НВК для створення безпечного освітнього середовища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PC-250 G7</cp:lastModifiedBy>
  <cp:revision>102</cp:revision>
  <dcterms:created xsi:type="dcterms:W3CDTF">2016-11-18T14:12:19Z</dcterms:created>
  <dcterms:modified xsi:type="dcterms:W3CDTF">2023-02-01T16:06:00Z</dcterms:modified>
</cp:coreProperties>
</file>