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  <p:sldId id="263" r:id="rId7"/>
    <p:sldId id="308" r:id="rId8"/>
    <p:sldId id="309" r:id="rId9"/>
    <p:sldId id="310" r:id="rId10"/>
    <p:sldId id="305" r:id="rId11"/>
    <p:sldId id="315" r:id="rId12"/>
    <p:sldId id="270" r:id="rId13"/>
    <p:sldId id="272" r:id="rId14"/>
    <p:sldId id="316" r:id="rId15"/>
    <p:sldId id="285" r:id="rId16"/>
    <p:sldId id="329" r:id="rId17"/>
    <p:sldId id="318" r:id="rId18"/>
    <p:sldId id="322" r:id="rId19"/>
    <p:sldId id="277" r:id="rId20"/>
    <p:sldId id="271" r:id="rId21"/>
    <p:sldId id="321" r:id="rId22"/>
    <p:sldId id="278" r:id="rId23"/>
    <p:sldId id="320" r:id="rId24"/>
    <p:sldId id="323" r:id="rId25"/>
    <p:sldId id="324" r:id="rId26"/>
    <p:sldId id="325" r:id="rId27"/>
    <p:sldId id="282" r:id="rId28"/>
    <p:sldId id="284" r:id="rId29"/>
    <p:sldId id="301" r:id="rId30"/>
    <p:sldId id="300" r:id="rId31"/>
    <p:sldId id="299" r:id="rId32"/>
    <p:sldId id="298" r:id="rId33"/>
    <p:sldId id="326" r:id="rId34"/>
    <p:sldId id="327" r:id="rId35"/>
    <p:sldId id="302" r:id="rId36"/>
    <p:sldId id="313" r:id="rId37"/>
    <p:sldId id="303" r:id="rId38"/>
    <p:sldId id="319" r:id="rId39"/>
    <p:sldId id="304" r:id="rId40"/>
    <p:sldId id="306" r:id="rId41"/>
    <p:sldId id="291" r:id="rId42"/>
  </p:sldIdLst>
  <p:sldSz cx="12192000" cy="6858000"/>
  <p:notesSz cx="12192000" cy="6858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1188" autoAdjust="0"/>
  </p:normalViewPr>
  <p:slideViewPr>
    <p:cSldViewPr showGuides="1">
      <p:cViewPr varScale="1">
        <p:scale>
          <a:sx n="77" d="100"/>
          <a:sy n="77" d="100"/>
        </p:scale>
        <p:origin x="869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/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9E050-2D9A-4648-B8CB-1A10C2C81B78}" type="datetimeFigureOut">
              <a:rPr lang="en-US"/>
              <a:t>6/14/2024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fld id="{81612A12-6543-4D78-8FBB-F625C4F1A611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2BDDD-0731-4F09-A14C-E72076AA88B9}" type="datetimeFigureOut">
              <a:rPr lang="en-US"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8CBD2-FA65-42F7-B508-EF872CB1CC8F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D6DDA-57A5-44F9-981A-8A4F9E62FFE7}" type="datetimeFigureOut">
              <a:rPr lang="en-US"/>
              <a:t>6/14/2024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6F28E-A3F2-45B1-8873-290A304AE082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599738" y="28273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 dirty="0">
                <a:cs typeface="+mn-cs"/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5A954-9B09-4CAE-8EC5-D60AF4C272A3}" type="datetimeFigureOut">
              <a:rPr lang="en-US"/>
              <a:t>6/14/2024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BA8B86C-85BD-4599-82C0-7279039952D4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8FA7C-4526-41DD-925E-C58624FFEDCC}" type="datetimeFigureOut">
              <a:rPr lang="en-US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F21F5-8334-4328-AB65-996E60992ED9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cs typeface="+mn-c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99738" y="25987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 dirty="0">
                <a:cs typeface="+mn-cs"/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E0E26-4FB8-4081-90DB-A81CA20C7706}" type="datetimeFigureOut">
              <a:rPr lang="en-US"/>
              <a:t>6/14/2024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7925812-1C34-4D68-A697-C2DD8672FDBE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E81DC-92A0-4FEF-A9EB-341E001C6315}" type="datetimeFigureOut">
              <a:rPr lang="en-US"/>
              <a:t>6/14/2024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1BE8A32-89DC-4BC5-A58E-EADF04D0D388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D534B-C232-461A-89D5-CF5C9C3D704C}" type="datetimeFigureOut">
              <a:rPr lang="en-US"/>
              <a:t>6/14/2024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19EE0-D870-48EE-8EF7-5F932F05AA96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F7907-DDEA-4D50-B07C-B8213DA88EE6}" type="datetimeFigureOut">
              <a:rPr lang="en-US"/>
              <a:t>6/14/2024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1D258-5EE9-4202-9210-52A229B5CF82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A3DF3-1857-4EEE-9152-73A7F9B822FB}" type="datetimeFigureOut">
              <a:rPr lang="en-US"/>
              <a:t>6/14/2024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D5C51-366B-4B19-A973-358CB439D786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0744F-6EAC-4D6E-9FF1-3E104D8D0B57}" type="datetimeFigureOut">
              <a:rPr lang="en-US"/>
              <a:t>6/14/2024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E390C-6C04-4FB8-83A8-D01347DBAAB8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A3610-B4BE-4EBD-98AB-D11834E877D5}" type="datetimeFigureOut">
              <a:rPr lang="en-US"/>
              <a:t>6/14/2024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B1A8A-8832-4E1F-ADAA-EB9D46C790CE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C3D36-B5F1-4477-B346-07F7D6D278DD}" type="datetimeFigureOut">
              <a:rPr lang="en-US"/>
              <a:t>6/14/2024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ED2DC-89DB-4A9A-AF20-BE667DF7F632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3D0AA-E24C-4CB2-AB58-17A16B8192BD}" type="datetimeFigureOut">
              <a:rPr lang="en-US"/>
              <a:t>6/14/2024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0582D-4DE7-4324-BBC6-FCFCE47687D8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B981D-FB20-4145-934E-709B6089DE31}" type="datetimeFigureOut">
              <a:rPr lang="en-US"/>
              <a:t>6/14/2024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F7015-F4D5-4734-92C2-67E04E280861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09025-A447-494A-A6A9-A475F09925CF}" type="datetimeFigureOut">
              <a:rPr lang="en-US"/>
              <a:t>6/14/2024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24E08-AE5B-4EA3-A083-F3B540EBD488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0A9E7-F97F-47C7-808C-AFA4C2A83240}" type="datetimeFigureOut">
              <a:rPr lang="en-US"/>
              <a:t>6/14/2024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F3ECA-8741-49F1-90A0-002BB8A56106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9E98-31CF-4DCD-9622-5DD8038F27D0}" type="datetimeFigureOut">
              <a:rPr lang="en-US"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09A74-78FD-4239-B185-83AD1CD56EAD}" type="slidenum">
              <a:rPr lang="uk-UA" altLang="uk-UA"/>
              <a:t>‹№›</a:t>
            </a:fld>
            <a:endParaRPr lang="uk-UA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/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1032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uk-UA" altLang="uk-UA" smtClean="0"/>
              <a:t>Зразок заголовка</a:t>
            </a:r>
            <a:endParaRPr lang="en-US" altLang="uk-UA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uk-UA" altLang="uk-UA" smtClean="0"/>
              <a:t>Редагувати стиль зразка тексту</a:t>
            </a:r>
          </a:p>
          <a:p>
            <a:pPr lvl="1"/>
            <a:r>
              <a:rPr lang="uk-UA" altLang="uk-UA" smtClean="0"/>
              <a:t>Другий рівень</a:t>
            </a:r>
          </a:p>
          <a:p>
            <a:pPr lvl="2"/>
            <a:r>
              <a:rPr lang="uk-UA" altLang="uk-UA" smtClean="0"/>
              <a:t>Третій рівень</a:t>
            </a:r>
          </a:p>
          <a:p>
            <a:pPr lvl="3"/>
            <a:r>
              <a:rPr lang="uk-UA" altLang="uk-UA" smtClean="0"/>
              <a:t>Четвертий рівень</a:t>
            </a:r>
          </a:p>
          <a:p>
            <a:pPr lvl="4"/>
            <a:r>
              <a:rPr lang="uk-UA" altLang="uk-UA" smtClean="0"/>
              <a:t>П’ятий рівень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smtClean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A674AF49-300F-44CF-B32B-3EBD425F2E78}" type="datetimeFigureOut">
              <a:rPr lang="en-US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000">
                <a:latin typeface="Garamond" panose="02020404030301010803" pitchFamily="18" charset="0"/>
              </a:defRPr>
            </a:lvl1pPr>
          </a:lstStyle>
          <a:p>
            <a:fld id="{88376978-0F5A-4CB5-ADE8-AB74A51A038D}" type="slidenum">
              <a:rPr lang="uk-UA" altLang="uk-UA"/>
              <a:t>‹№›</a:t>
            </a:fld>
            <a:endParaRPr lang="uk-UA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shtag/dancefairies?__eep__=6&amp;__cft__%5b0%5d=AZXnQPWY51o1k8KYl7rACnek5R9Eq8AX8CMIIe7nHPrfSalG8NJQ83P1N_fufHuiGQNYhpuUsyRoDjPQFfKdG38nFN0znUuqW_DO91oDJeGTKMd5kjhKyBwNJuYsn4xx9iHAwccAftBBY5MIMRg0Nf3NfO1tapo6OzYbmLKWQ7wF3MTbDpoYF0fTUDy0F-dHxevAVIgUaF70xJoK1wT3oPL8&amp;__tn__=*NK-y-R" TargetMode="External"/><Relationship Id="rId2" Type="http://schemas.openxmlformats.org/officeDocument/2006/relationships/hyperlink" Target="https://www.facebook.com/mariya.napper?__cft__%5b0%5d=AZXnQPWY51o1k8KYl7rACnek5R9Eq8AX8CMIIe7nHPrfSalG8NJQ83P1N_fufHuiGQNYhpuUsyRoDjPQFfKdG38nFN0znUuqW_DO91oDJeGTKMd5kjhKyBwNJuYsn4xx9iHAwccAftBBY5MIMRg0Nf3NfO1tapo6OzYbmLKWQ7wF3MTbDpoYF0fTUDy0F-dHxevAVIgUaF70xJoK1wT3oPL8&amp;__tn__=-%5dK-y-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bject 7"/>
          <p:cNvSpPr txBox="1">
            <a:spLocks noChangeArrowheads="1"/>
          </p:cNvSpPr>
          <p:nvPr/>
        </p:nvSpPr>
        <p:spPr bwMode="auto">
          <a:xfrm>
            <a:off x="7896225" y="5229225"/>
            <a:ext cx="3646488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ru-RU" altLang="uk-UA" sz="4400" b="1">
                <a:latin typeface="Verdana" panose="020B0604030504040204" pitchFamily="34" charset="0"/>
              </a:rPr>
              <a:t>202</a:t>
            </a:r>
            <a:r>
              <a:rPr lang="uk-UA" altLang="uk-UA" sz="4400" b="1">
                <a:latin typeface="Verdana" panose="020B0604030504040204" pitchFamily="34" charset="0"/>
              </a:rPr>
              <a:t>3</a:t>
            </a:r>
            <a:r>
              <a:rPr lang="ru-RU" altLang="uk-UA" sz="4400" b="1">
                <a:latin typeface="Verdana" panose="020B0604030504040204" pitchFamily="34" charset="0"/>
              </a:rPr>
              <a:t>/202</a:t>
            </a:r>
            <a:r>
              <a:rPr lang="uk-UA" altLang="uk-UA" sz="4400" b="1">
                <a:latin typeface="Verdana" panose="020B0604030504040204" pitchFamily="34" charset="0"/>
              </a:rPr>
              <a:t>4</a:t>
            </a:r>
            <a:endParaRPr lang="ru-RU" altLang="uk-UA" sz="4400">
              <a:latin typeface="Verdana" panose="020B0604030504040204" pitchFamily="34" charset="0"/>
            </a:endParaRPr>
          </a:p>
        </p:txBody>
      </p:sp>
      <p:sp>
        <p:nvSpPr>
          <p:cNvPr id="9221" name="object 8"/>
          <p:cNvSpPr>
            <a:spLocks noGrp="1"/>
          </p:cNvSpPr>
          <p:nvPr>
            <p:ph type="title"/>
          </p:nvPr>
        </p:nvSpPr>
        <p:spPr>
          <a:xfrm>
            <a:off x="6969125" y="1497013"/>
            <a:ext cx="4246563" cy="1352550"/>
          </a:xfrm>
        </p:spPr>
        <p:txBody>
          <a:bodyPr tIns="13335">
            <a:normAutofit/>
          </a:bodyPr>
          <a:lstStyle/>
          <a:p>
            <a:pPr marL="12700">
              <a:spcBef>
                <a:spcPts val="100"/>
              </a:spcBef>
            </a:pPr>
            <a:r>
              <a:rPr lang="ru-RU" altLang="uk-UA" sz="4000" smtClean="0">
                <a:ln>
                  <a:noFill/>
                </a:ln>
                <a:solidFill>
                  <a:srgbClr val="000000"/>
                </a:solidFill>
                <a:latin typeface="Verdana" panose="020B0604030504040204" pitchFamily="34" charset="0"/>
              </a:rPr>
              <a:t>ЗВІТ  </a:t>
            </a:r>
            <a:r>
              <a:rPr lang="ru-RU" altLang="uk-UA" sz="4000" smtClean="0">
                <a:ln>
                  <a:noFill/>
                </a:ln>
                <a:latin typeface="Verdana" panose="020B0604030504040204" pitchFamily="34" charset="0"/>
              </a:rPr>
              <a:t>ДИРЕКТОР</a:t>
            </a:r>
            <a:r>
              <a:rPr lang="uk-UA" altLang="uk-UA" sz="4000" smtClean="0">
                <a:ln>
                  <a:noFill/>
                </a:ln>
                <a:latin typeface="Verdana" panose="020B0604030504040204" pitchFamily="34" charset="0"/>
              </a:rPr>
              <a:t>А</a:t>
            </a:r>
            <a:endParaRPr lang="ru-RU" altLang="uk-UA" sz="4000" smtClean="0">
              <a:ln>
                <a:noFill/>
              </a:ln>
              <a:latin typeface="Verdana" panose="020B0604030504040204" pitchFamily="34" charset="0"/>
            </a:endParaRPr>
          </a:p>
        </p:txBody>
      </p:sp>
      <p:sp>
        <p:nvSpPr>
          <p:cNvPr id="20483" name="object 9"/>
          <p:cNvSpPr txBox="1">
            <a:spLocks noChangeArrowheads="1"/>
          </p:cNvSpPr>
          <p:nvPr/>
        </p:nvSpPr>
        <p:spPr bwMode="auto">
          <a:xfrm>
            <a:off x="6908800" y="3068638"/>
            <a:ext cx="486886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83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2400"/>
              </a:lnSpc>
              <a:spcBef>
                <a:spcPts val="290"/>
              </a:spcBef>
            </a:pPr>
            <a:r>
              <a:rPr lang="uk-UA" altLang="uk-UA" sz="2100" b="1" i="1">
                <a:latin typeface="Verdana" panose="020B0604030504040204" pitchFamily="34" charset="0"/>
              </a:rPr>
              <a:t>Варязької </a:t>
            </a:r>
            <a:r>
              <a:rPr lang="ru-RU" altLang="uk-UA" sz="2100" b="1" i="1">
                <a:latin typeface="Verdana" panose="020B0604030504040204" pitchFamily="34" charset="0"/>
              </a:rPr>
              <a:t>загальноосвітньої школи І-ІІІ  ступенів</a:t>
            </a:r>
            <a:endParaRPr lang="ru-RU" altLang="uk-UA" sz="2100">
              <a:latin typeface="Verdana" panose="020B0604030504040204" pitchFamily="34" charset="0"/>
            </a:endParaRPr>
          </a:p>
          <a:p>
            <a:pPr algn="ctr">
              <a:spcBef>
                <a:spcPts val="815"/>
              </a:spcBef>
            </a:pPr>
            <a:r>
              <a:rPr lang="uk-UA" altLang="uk-UA" sz="2100" b="1" i="1">
                <a:latin typeface="Verdana" panose="020B0604030504040204" pitchFamily="34" charset="0"/>
              </a:rPr>
              <a:t>Ярослава Гавриліва</a:t>
            </a:r>
            <a:endParaRPr lang="ru-RU" altLang="uk-UA" sz="2100">
              <a:latin typeface="Verdana" panose="020B0604030504040204" pitchFamily="34" charset="0"/>
            </a:endParaRPr>
          </a:p>
          <a:p>
            <a:pPr algn="ctr">
              <a:spcBef>
                <a:spcPts val="890"/>
              </a:spcBef>
            </a:pPr>
            <a:r>
              <a:rPr lang="ru-RU" altLang="uk-UA" sz="2100" b="1" i="1">
                <a:latin typeface="Verdana" panose="020B0604030504040204" pitchFamily="34" charset="0"/>
              </a:rPr>
              <a:t>про </a:t>
            </a:r>
            <a:r>
              <a:rPr lang="uk-UA" altLang="uk-UA" sz="2100" b="1" i="1">
                <a:latin typeface="Verdana" panose="020B0604030504040204" pitchFamily="34" charset="0"/>
              </a:rPr>
              <a:t>роботу школи</a:t>
            </a:r>
            <a:r>
              <a:rPr lang="ru-RU" altLang="uk-UA" sz="2100" b="1" i="1">
                <a:latin typeface="Verdana" panose="020B0604030504040204" pitchFamily="34" charset="0"/>
              </a:rPr>
              <a:t> протягом </a:t>
            </a:r>
            <a:r>
              <a:rPr lang="uk-UA" altLang="uk-UA" sz="2100" b="1" i="1">
                <a:latin typeface="Verdana" panose="020B0604030504040204" pitchFamily="34" charset="0"/>
              </a:rPr>
              <a:t>навчального </a:t>
            </a:r>
            <a:r>
              <a:rPr lang="ru-RU" altLang="uk-UA" sz="2100" b="1" i="1">
                <a:latin typeface="Verdana" panose="020B0604030504040204" pitchFamily="34" charset="0"/>
              </a:rPr>
              <a:t>року</a:t>
            </a:r>
            <a:endParaRPr lang="ru-RU" altLang="uk-UA" sz="2100">
              <a:latin typeface="Verdana" panose="020B0604030504040204" pitchFamily="34" charset="0"/>
            </a:endParaRPr>
          </a:p>
        </p:txBody>
      </p:sp>
      <p:pic>
        <p:nvPicPr>
          <p:cNvPr id="9224" name="Picture 13" descr="DSCN0204"/>
          <p:cNvPicPr>
            <a:picLocks noChangeAspect="1" noChangeArrowheads="1"/>
          </p:cNvPicPr>
          <p:nvPr/>
        </p:nvPicPr>
        <p:blipFill>
          <a:blip r:embed="rId2"/>
          <a:srcRect r="4333"/>
          <a:stretch>
            <a:fillRect/>
          </a:stretch>
        </p:blipFill>
        <p:spPr bwMode="auto">
          <a:xfrm>
            <a:off x="334963" y="1052513"/>
            <a:ext cx="5759450" cy="483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Grp="1"/>
          </p:cNvSpPr>
          <p:nvPr>
            <p:ph type="title"/>
          </p:nvPr>
        </p:nvSpPr>
        <p:spPr>
          <a:xfrm>
            <a:off x="1200150" y="0"/>
            <a:ext cx="9820275" cy="18256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chemeClr val="tx1"/>
                </a:solidFill>
              </a:rPr>
              <a:t/>
            </a:r>
            <a:br>
              <a:rPr lang="uk-UA" sz="2400" b="1" dirty="0" smtClean="0">
                <a:solidFill>
                  <a:schemeClr val="tx1"/>
                </a:solidFill>
              </a:rPr>
            </a:br>
            <a:r>
              <a:rPr lang="uk-UA" sz="2400" b="1" dirty="0" smtClean="0">
                <a:solidFill>
                  <a:schemeClr val="tx1"/>
                </a:solidFill>
              </a:rPr>
              <a:t>Директор школи</a:t>
            </a:r>
            <a:br>
              <a:rPr lang="uk-UA" sz="2400" b="1" dirty="0" smtClean="0">
                <a:solidFill>
                  <a:schemeClr val="tx1"/>
                </a:solidFill>
              </a:rPr>
            </a:br>
            <a:r>
              <a:rPr lang="uk-UA" sz="2400" b="1" dirty="0" smtClean="0">
                <a:solidFill>
                  <a:schemeClr val="tx1"/>
                </a:solidFill>
              </a:rPr>
              <a:t>участь в семінарах-практикумах директорів у м. Львів , презентації інтерактивної виставки “</a:t>
            </a:r>
            <a:r>
              <a:rPr lang="en-US" sz="2400" b="1" dirty="0" smtClean="0">
                <a:solidFill>
                  <a:schemeClr val="tx1"/>
                </a:solidFill>
              </a:rPr>
              <a:t>Mental Trek  </a:t>
            </a:r>
            <a:r>
              <a:rPr lang="uk-UA" sz="2400" b="1" dirty="0" smtClean="0">
                <a:solidFill>
                  <a:schemeClr val="tx1"/>
                </a:solidFill>
              </a:rPr>
              <a:t> ліцей №3  </a:t>
            </a:r>
            <a:r>
              <a:rPr lang="uk-UA" sz="2400" b="1" dirty="0" err="1" smtClean="0">
                <a:solidFill>
                  <a:schemeClr val="tx1"/>
                </a:solidFill>
              </a:rPr>
              <a:t>м.Сокаль</a:t>
            </a:r>
            <a:r>
              <a:rPr lang="uk-UA" sz="2400" b="1" dirty="0" smtClean="0">
                <a:solidFill>
                  <a:schemeClr val="tx1"/>
                </a:solidFill>
              </a:rPr>
              <a:t>,  тренінгах,</a:t>
            </a:r>
            <a:r>
              <a:rPr lang="en-US" altLang="uk-UA" sz="2400" b="1" dirty="0" smtClean="0">
                <a:solidFill>
                  <a:schemeClr val="tx1"/>
                </a:solidFill>
              </a:rPr>
              <a:t> </a:t>
            </a:r>
            <a:r>
              <a:rPr lang="uk-UA" altLang="uk-UA" sz="2400" b="1" dirty="0" smtClean="0">
                <a:solidFill>
                  <a:schemeClr val="tx1"/>
                </a:solidFill>
              </a:rPr>
              <a:t>курсах підвищення кваліфікації,</a:t>
            </a:r>
            <a:r>
              <a:rPr lang="uk-UA" sz="2400" b="1" dirty="0" smtClean="0">
                <a:solidFill>
                  <a:schemeClr val="tx1"/>
                </a:solidFill>
              </a:rPr>
              <a:t> організація роботи, проведення педрад та нарад, організація екскурсій та зустрічей.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  <p:sp>
        <p:nvSpPr>
          <p:cNvPr id="29698" name="Rectangle 13"/>
          <p:cNvSpPr>
            <a:spLocks noChangeArrowheads="1"/>
          </p:cNvSpPr>
          <p:nvPr/>
        </p:nvSpPr>
        <p:spPr bwMode="auto">
          <a:xfrm>
            <a:off x="334963" y="6092825"/>
            <a:ext cx="3409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2000" b="1"/>
              <a:t>«Спільно для предків 2023р»</a:t>
            </a:r>
            <a:endParaRPr lang="en-US" altLang="uk-UA" sz="2000" b="1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4963" y="2338784"/>
            <a:ext cx="2815530" cy="3754041"/>
          </a:xfrm>
          <a:effectLst>
            <a:softEdge rad="112500"/>
          </a:effectLst>
        </p:spPr>
      </p:pic>
      <p:pic>
        <p:nvPicPr>
          <p:cNvPr id="10" name="Місце для вмісту 9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44913" y="2311400"/>
            <a:ext cx="2828924" cy="3771900"/>
          </a:xfrm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0136" y="2420888"/>
            <a:ext cx="4357986" cy="3272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2" name="Rectangle 13"/>
          <p:cNvSpPr>
            <a:spLocks noChangeArrowheads="1"/>
          </p:cNvSpPr>
          <p:nvPr/>
        </p:nvSpPr>
        <p:spPr bwMode="auto">
          <a:xfrm>
            <a:off x="3744913" y="6007100"/>
            <a:ext cx="35036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2000" b="1"/>
              <a:t>«</a:t>
            </a:r>
            <a:r>
              <a:rPr lang="en-US" altLang="uk-UA" sz="2000" b="1"/>
              <a:t>Mental Trek  </a:t>
            </a:r>
            <a:r>
              <a:rPr lang="uk-UA" altLang="uk-UA" sz="2000" b="1"/>
              <a:t> ліцей №3  м.Сокаль 2024р»</a:t>
            </a:r>
            <a:endParaRPr lang="en-US" altLang="uk-UA" sz="2000" b="1"/>
          </a:p>
        </p:txBody>
      </p:sp>
      <p:sp>
        <p:nvSpPr>
          <p:cNvPr id="29703" name="Rectangle 13"/>
          <p:cNvSpPr>
            <a:spLocks noChangeArrowheads="1"/>
          </p:cNvSpPr>
          <p:nvPr/>
        </p:nvSpPr>
        <p:spPr bwMode="auto">
          <a:xfrm>
            <a:off x="7319963" y="5872163"/>
            <a:ext cx="4752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2000" b="1"/>
              <a:t>«Психологічний тренінг Варязька ЗШ І-ІІІ ступенів 2024р»</a:t>
            </a:r>
            <a:endParaRPr lang="en-US" altLang="uk-UA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емає опису світлини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408" y="998146"/>
            <a:ext cx="4248473" cy="3186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836712"/>
            <a:ext cx="441140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0"/>
          <p:cNvSpPr txBox="1"/>
          <p:nvPr/>
        </p:nvSpPr>
        <p:spPr>
          <a:xfrm>
            <a:off x="7319963" y="4683125"/>
            <a:ext cx="3700462" cy="18256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Зустріч з  представником ювенальної превенції, майором поліції 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Іриною </a:t>
            </a:r>
            <a:r>
              <a:rPr lang="uk-UA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Мроць</a:t>
            </a:r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Rectangle 10"/>
          <p:cNvSpPr txBox="1"/>
          <p:nvPr/>
        </p:nvSpPr>
        <p:spPr bwMode="auto">
          <a:xfrm>
            <a:off x="119063" y="4629150"/>
            <a:ext cx="54006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uk-UA" sz="2000" b="1">
                <a:solidFill>
                  <a:srgbClr val="262626"/>
                </a:solidFill>
              </a:rPr>
              <a:t>Оксана Джурій, психолог "Регіон Карпат" NEEKA в межах проєкту психо-соціальної підтримки провела заняття з учнями школи на тему "Будуємо взаємини у шкільному колективі".</a:t>
            </a:r>
            <a:endParaRPr lang="ru-RU" altLang="uk-UA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WordArt 990"/>
          <p:cNvSpPr>
            <a:spLocks noChangeArrowheads="1" noChangeShapeType="1" noTextEdit="1"/>
          </p:cNvSpPr>
          <p:nvPr/>
        </p:nvSpPr>
        <p:spPr bwMode="auto">
          <a:xfrm>
            <a:off x="1558925" y="476250"/>
            <a:ext cx="8929688" cy="1728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Призер </a:t>
            </a:r>
            <a:r>
              <a:rPr lang="uk-UA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uk-UA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олімпіади </a:t>
            </a:r>
            <a:r>
              <a:rPr lang="uk-UA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Сокальської ТГ</a:t>
            </a:r>
            <a:endParaRPr lang="uk-UA" sz="3600" kern="10" dirty="0">
              <a:ln w="19050">
                <a:solidFill>
                  <a:srgbClr val="99CCFF"/>
                </a:solidFill>
                <a:rou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uk-UA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з </a:t>
            </a:r>
            <a:r>
              <a:rPr lang="uk-UA" sz="3600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біології</a:t>
            </a:r>
            <a:r>
              <a:rPr lang="uk-UA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ІІІ місце </a:t>
            </a:r>
          </a:p>
        </p:txBody>
      </p:sp>
      <p:sp>
        <p:nvSpPr>
          <p:cNvPr id="32770" name="WordArt 991"/>
          <p:cNvSpPr>
            <a:spLocks noChangeArrowheads="1" noChangeShapeType="1" noTextEdit="1"/>
          </p:cNvSpPr>
          <p:nvPr/>
        </p:nvSpPr>
        <p:spPr bwMode="auto">
          <a:xfrm>
            <a:off x="3359150" y="3284538"/>
            <a:ext cx="5976938" cy="1655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</a:ln>
                <a:solidFill>
                  <a:srgbClr val="993300"/>
                </a:solidFill>
              </a:rPr>
              <a:t>Цьона Максим учень 11 класу, 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</a:ln>
                <a:solidFill>
                  <a:srgbClr val="993300"/>
                </a:solidFill>
              </a:rPr>
              <a:t>вчитель Кріцак Н.Я.</a:t>
            </a:r>
            <a:endParaRPr lang="uk-UA" sz="3600" b="1" i="1" kern="10">
              <a:ln w="9525">
                <a:solidFill>
                  <a:srgbClr val="000000"/>
                </a:solidFill>
                <a:round/>
              </a:ln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6"/>
          <p:cNvSpPr>
            <a:spLocks noGrp="1"/>
          </p:cNvSpPr>
          <p:nvPr>
            <p:ph type="title"/>
          </p:nvPr>
        </p:nvSpPr>
        <p:spPr>
          <a:xfrm>
            <a:off x="1185863" y="344488"/>
            <a:ext cx="9820275" cy="622300"/>
          </a:xfrm>
        </p:spPr>
        <p:txBody>
          <a:bodyPr tIns="12065">
            <a:normAutofit fontScale="90000"/>
          </a:bodyPr>
          <a:lstStyle/>
          <a:p>
            <a:pPr marL="12700">
              <a:spcBef>
                <a:spcPts val="100"/>
              </a:spcBef>
            </a:pPr>
            <a:r>
              <a:rPr lang="ru-RU" altLang="uk-UA" sz="4000" smtClean="0">
                <a:ln>
                  <a:noFill/>
                </a:ln>
                <a:solidFill>
                  <a:srgbClr val="000000"/>
                </a:solidFill>
                <a:latin typeface="Verdana" panose="020B0604030504040204" pitchFamily="34" charset="0"/>
              </a:rPr>
              <a:t>Участь у </a:t>
            </a:r>
            <a:r>
              <a:rPr lang="ru-RU" altLang="uk-UA" sz="4000" smtClean="0">
                <a:ln>
                  <a:noFill/>
                </a:ln>
                <a:solidFill>
                  <a:schemeClr val="tx1"/>
                </a:solidFill>
                <a:latin typeface="Verdana" panose="020B0604030504040204" pitchFamily="34" charset="0"/>
              </a:rPr>
              <a:t>проєктах</a:t>
            </a:r>
          </a:p>
        </p:txBody>
      </p:sp>
      <p:sp>
        <p:nvSpPr>
          <p:cNvPr id="33794" name="object 7"/>
          <p:cNvSpPr txBox="1">
            <a:spLocks noChangeArrowheads="1"/>
          </p:cNvSpPr>
          <p:nvPr/>
        </p:nvSpPr>
        <p:spPr bwMode="auto">
          <a:xfrm>
            <a:off x="1416050" y="1125538"/>
            <a:ext cx="10096500" cy="190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1594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2000" b="1" dirty="0"/>
              <a:t>Міжнародні  </a:t>
            </a:r>
            <a:r>
              <a:rPr lang="uk-UA" altLang="uk-UA" sz="2000" b="1" dirty="0" err="1"/>
              <a:t>проєкти</a:t>
            </a:r>
            <a:r>
              <a:rPr lang="uk-UA" altLang="uk-UA" sz="2000" b="1" dirty="0"/>
              <a:t> : </a:t>
            </a:r>
          </a:p>
          <a:p>
            <a:pPr algn="ctr"/>
            <a:r>
              <a:rPr lang="uk-UA" altLang="uk-UA" sz="2000" b="1" dirty="0"/>
              <a:t> </a:t>
            </a:r>
          </a:p>
          <a:p>
            <a:pPr algn="ctr"/>
            <a:r>
              <a:rPr lang="en-US" altLang="uk-UA" sz="2000" b="1" dirty="0"/>
              <a:t>Teaching English in Poland</a:t>
            </a:r>
            <a:r>
              <a:rPr lang="uk-UA" altLang="uk-UA" sz="2000" b="1" dirty="0"/>
              <a:t> (</a:t>
            </a:r>
            <a:r>
              <a:rPr lang="uk-UA" altLang="uk-UA" sz="2000" b="1" dirty="0" err="1"/>
              <a:t>мовний</a:t>
            </a:r>
            <a:r>
              <a:rPr lang="uk-UA" altLang="uk-UA" sz="2000" b="1" dirty="0"/>
              <a:t> табір </a:t>
            </a:r>
            <a:r>
              <a:rPr lang="en-US" altLang="uk-UA" sz="2000" b="1" dirty="0"/>
              <a:t>American Summer School</a:t>
            </a:r>
            <a:r>
              <a:rPr lang="uk-UA" altLang="uk-UA" sz="2000" b="1" dirty="0"/>
              <a:t>) </a:t>
            </a:r>
            <a:r>
              <a:rPr lang="en-US" altLang="uk-UA" sz="2000" b="1" dirty="0" err="1"/>
              <a:t>Milakovo</a:t>
            </a:r>
            <a:r>
              <a:rPr lang="uk-UA" altLang="uk-UA" sz="2000" b="1" dirty="0"/>
              <a:t>, </a:t>
            </a:r>
            <a:r>
              <a:rPr lang="uk-UA" altLang="uk-UA" sz="2000" b="1" dirty="0" err="1"/>
              <a:t>Вармінсько_Мазурське</a:t>
            </a:r>
            <a:r>
              <a:rPr lang="uk-UA" altLang="uk-UA" sz="2000" b="1" dirty="0"/>
              <a:t> воєводство) </a:t>
            </a:r>
            <a:r>
              <a:rPr lang="en-US" altLang="uk-UA" sz="2000" b="1" dirty="0"/>
              <a:t>English Language </a:t>
            </a:r>
            <a:r>
              <a:rPr lang="en-US" altLang="uk-UA" sz="2000" b="1" dirty="0" smtClean="0"/>
              <a:t>American </a:t>
            </a:r>
            <a:r>
              <a:rPr lang="en-US" altLang="uk-UA" sz="2000" b="1" dirty="0"/>
              <a:t>Culture Camp Program </a:t>
            </a:r>
            <a:r>
              <a:rPr lang="uk-UA" altLang="uk-UA" sz="2000" b="1" dirty="0"/>
              <a:t>(02.07-15.07.2023р.)</a:t>
            </a:r>
          </a:p>
          <a:p>
            <a:pPr algn="ctr"/>
            <a:r>
              <a:rPr lang="uk-UA" altLang="uk-UA" sz="2000" b="1" dirty="0"/>
              <a:t>       </a:t>
            </a:r>
            <a:endParaRPr lang="ru-RU" altLang="uk-UA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342" y="3501008"/>
            <a:ext cx="4063380" cy="304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48328" y="3144815"/>
            <a:ext cx="2880320" cy="3612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3432" y="3016087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Прямокутник 1"/>
          <p:cNvSpPr>
            <a:spLocks noChangeArrowheads="1"/>
          </p:cNvSpPr>
          <p:nvPr/>
        </p:nvSpPr>
        <p:spPr bwMode="auto">
          <a:xfrm>
            <a:off x="1055688" y="549275"/>
            <a:ext cx="10296525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uk-UA" sz="2400" b="1" i="1" dirty="0">
                <a:solidFill>
                  <a:schemeClr val="tx2"/>
                </a:solidFill>
                <a:latin typeface="Calibri" panose="020F0502020204030204" pitchFamily="34" charset="0"/>
              </a:rPr>
              <a:t>«Допоможи військовому» (волонтерська діяльність  -  окопні свічки, вареники, малюнки, кришечки на протез, благодійні ярмарки )</a:t>
            </a:r>
            <a:br>
              <a:rPr lang="uk-UA" altLang="uk-UA" sz="2400" b="1" i="1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uk-UA" altLang="uk-UA" b="1" i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br>
              <a:rPr lang="uk-UA" altLang="uk-UA" b="1" i="1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endParaRPr lang="ru-RU" altLang="uk-UA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Немає опису світлин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3792" y="1902897"/>
            <a:ext cx="3474715" cy="3474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Немає опису світлин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715" y="3347646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2224" y="3167160"/>
            <a:ext cx="3631980" cy="2727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4" name="object 12"/>
          <p:cNvSpPr>
            <a:spLocks noGrp="1"/>
          </p:cNvSpPr>
          <p:nvPr>
            <p:ph type="title"/>
          </p:nvPr>
        </p:nvSpPr>
        <p:spPr>
          <a:xfrm>
            <a:off x="150813" y="260350"/>
            <a:ext cx="12700000" cy="622300"/>
          </a:xfrm>
        </p:spPr>
        <p:txBody>
          <a:bodyPr tIns="12065" rtlCol="0">
            <a:normAutofit fontScale="90000"/>
          </a:bodyPr>
          <a:lstStyle/>
          <a:p>
            <a:pPr marL="12700" algn="l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  <a:latin typeface="Verdana" panose="020B0604030504040204" pitchFamily="34" charset="0"/>
              </a:rPr>
              <a:t>П</a:t>
            </a:r>
            <a:r>
              <a:rPr lang="ru-RU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окращення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матеріально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технічної бази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2" name="object 14"/>
          <p:cNvSpPr txBox="1">
            <a:spLocks noChangeArrowheads="1"/>
          </p:cNvSpPr>
          <p:nvPr/>
        </p:nvSpPr>
        <p:spPr bwMode="auto">
          <a:xfrm>
            <a:off x="7454900" y="1125538"/>
            <a:ext cx="43307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uk-UA" altLang="uk-UA" sz="2000" b="1"/>
              <a:t>Модернізація освітлення</a:t>
            </a:r>
          </a:p>
          <a:p>
            <a:pPr>
              <a:spcBef>
                <a:spcPts val="100"/>
              </a:spcBef>
            </a:pPr>
            <a:endParaRPr lang="uk-UA" altLang="uk-UA" sz="2000" b="1"/>
          </a:p>
          <a:p>
            <a:pPr>
              <a:spcBef>
                <a:spcPts val="100"/>
              </a:spcBef>
            </a:pPr>
            <a:r>
              <a:rPr lang="ru-RU" altLang="uk-UA" sz="2000" b="1"/>
              <a:t>(за рахунок </a:t>
            </a:r>
            <a:r>
              <a:rPr lang="uk-UA" altLang="uk-UA" sz="2000" b="1"/>
              <a:t>батьківських коштів кабінет історії, кабінет початкових класів </a:t>
            </a:r>
            <a:r>
              <a:rPr lang="ru-RU" altLang="uk-UA" sz="2000" b="1"/>
              <a:t>)</a:t>
            </a:r>
            <a:endParaRPr lang="ru-RU" altLang="uk-UA" sz="2000"/>
          </a:p>
          <a:p>
            <a:endParaRPr lang="ru-RU" altLang="uk-UA" sz="2500"/>
          </a:p>
          <a:p>
            <a:pPr>
              <a:lnSpc>
                <a:spcPts val="2165"/>
              </a:lnSpc>
              <a:buSzPct val="95000"/>
              <a:buFont typeface="Arial" panose="020B0604020202020204" pitchFamily="34" charset="0"/>
              <a:buChar char="•"/>
            </a:pPr>
            <a:endParaRPr lang="ru-RU" altLang="uk-UA" sz="2100">
              <a:latin typeface="Verdana" panose="020B0604030504040204" pitchFamily="34" charset="0"/>
            </a:endParaRPr>
          </a:p>
        </p:txBody>
      </p:sp>
      <p:sp>
        <p:nvSpPr>
          <p:cNvPr id="35843" name="object 14"/>
          <p:cNvSpPr txBox="1">
            <a:spLocks noChangeArrowheads="1"/>
          </p:cNvSpPr>
          <p:nvPr/>
        </p:nvSpPr>
        <p:spPr bwMode="auto">
          <a:xfrm>
            <a:off x="7454900" y="2924175"/>
            <a:ext cx="4618038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ru-RU" altLang="uk-UA" sz="2800" b="1">
                <a:latin typeface="Calibri" panose="020F0502020204030204" pitchFamily="34" charset="0"/>
              </a:rPr>
              <a:t>(</a:t>
            </a:r>
            <a:r>
              <a:rPr lang="ru-RU" altLang="uk-UA" sz="2000" b="1"/>
              <a:t>за рахунок бюджетних </a:t>
            </a:r>
          </a:p>
          <a:p>
            <a:pPr eaLnBrk="0" hangingPunct="0">
              <a:spcBef>
                <a:spcPct val="20000"/>
              </a:spcBef>
            </a:pPr>
            <a:r>
              <a:rPr lang="ru-RU" altLang="uk-UA" sz="2000" b="1"/>
              <a:t>коштів -</a:t>
            </a:r>
            <a:r>
              <a:rPr lang="uk-UA" altLang="uk-UA" sz="2000" b="1"/>
              <a:t> кабінет інформатики, кімната в харчоблоці</a:t>
            </a:r>
            <a:r>
              <a:rPr lang="ru-RU" altLang="uk-UA" sz="2000" b="1"/>
              <a:t>)</a:t>
            </a:r>
            <a:endParaRPr lang="ru-RU" altLang="uk-UA" sz="2000"/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ru-RU" altLang="uk-UA" sz="2000"/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ru-RU" altLang="uk-UA" sz="2000"/>
          </a:p>
          <a:p>
            <a:pPr eaLnBrk="0" hangingPunct="0">
              <a:spcBef>
                <a:spcPct val="20000"/>
              </a:spcBef>
            </a:pPr>
            <a:r>
              <a:rPr lang="ru-RU" altLang="uk-UA" sz="2000" b="1"/>
              <a:t>Придбання та встановлення нового котла в котельню </a:t>
            </a:r>
          </a:p>
          <a:p>
            <a:pPr>
              <a:lnSpc>
                <a:spcPts val="2165"/>
              </a:lnSpc>
              <a:buSzPct val="95000"/>
              <a:buFontTx/>
              <a:buChar char="•"/>
            </a:pPr>
            <a:endParaRPr lang="ru-RU" altLang="uk-UA" sz="2000">
              <a:latin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050" y="3622493"/>
            <a:ext cx="2342085" cy="311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2" y="1124744"/>
            <a:ext cx="2293371" cy="3057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Немає опису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8578" y="2643364"/>
            <a:ext cx="2286640" cy="3048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1700808"/>
            <a:ext cx="5588563" cy="4191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/>
          <p:cNvSpPr/>
          <p:nvPr/>
        </p:nvSpPr>
        <p:spPr>
          <a:xfrm>
            <a:off x="551384" y="476672"/>
            <a:ext cx="11212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/>
              <a:t>Зроблено пандус та покладено плитку перед входом в школу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4686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/>
          <p:nvPr/>
        </p:nvSpPr>
        <p:spPr>
          <a:xfrm>
            <a:off x="1775520" y="620688"/>
            <a:ext cx="8640960" cy="4968552"/>
          </a:xfrm>
          <a:prstGeom prst="rect">
            <a:avLst/>
          </a:prstGeom>
          <a:effectLst/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Виховна та позакласна робота</a:t>
            </a:r>
            <a:endParaRPr lang="uk-UA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/>
          <p:nvPr/>
        </p:nvSpPr>
        <p:spPr bwMode="auto">
          <a:xfrm>
            <a:off x="911225" y="1700213"/>
            <a:ext cx="74009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uk-UA" altLang="uk-UA" sz="3200" b="1">
                <a:solidFill>
                  <a:srgbClr val="C00000"/>
                </a:solidFill>
                <a:latin typeface="Garamond" panose="02020404030301010803" pitchFamily="18" charset="0"/>
              </a:rPr>
              <a:t>превентивне виховання;</a:t>
            </a:r>
            <a:endParaRPr lang="ru-RU" altLang="uk-UA" sz="3200" b="1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uk-UA" altLang="uk-UA" sz="3200" b="1">
                <a:solidFill>
                  <a:srgbClr val="C00000"/>
                </a:solidFill>
                <a:latin typeface="Garamond" panose="02020404030301010803" pitchFamily="18" charset="0"/>
              </a:rPr>
              <a:t>морально-етичне виховання;</a:t>
            </a:r>
            <a:endParaRPr lang="ru-RU" altLang="uk-UA" sz="3200" b="1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uk-UA" altLang="uk-UA" sz="3200" b="1">
                <a:solidFill>
                  <a:srgbClr val="C00000"/>
                </a:solidFill>
                <a:latin typeface="Garamond" panose="02020404030301010803" pitchFamily="18" charset="0"/>
              </a:rPr>
              <a:t>художньо-естетичне виховання;</a:t>
            </a:r>
            <a:endParaRPr lang="ru-RU" altLang="uk-UA" sz="3200" b="1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uk-UA" altLang="uk-UA" sz="3200" b="1">
                <a:solidFill>
                  <a:srgbClr val="C00000"/>
                </a:solidFill>
                <a:latin typeface="Garamond" panose="02020404030301010803" pitchFamily="18" charset="0"/>
              </a:rPr>
              <a:t>громадянсько</a:t>
            </a:r>
            <a:r>
              <a:rPr lang="en-US" altLang="uk-UA" sz="3200" b="1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uk-UA" altLang="uk-UA" sz="3200" b="1">
                <a:solidFill>
                  <a:srgbClr val="C00000"/>
                </a:solidFill>
                <a:latin typeface="Garamond" panose="02020404030301010803" pitchFamily="18" charset="0"/>
              </a:rPr>
              <a:t>- патріотичне   виховання;</a:t>
            </a:r>
            <a:endParaRPr lang="ru-RU" altLang="uk-UA" sz="3200" b="1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uk-UA" altLang="uk-UA" sz="3200" b="1">
                <a:solidFill>
                  <a:srgbClr val="C00000"/>
                </a:solidFill>
                <a:latin typeface="Garamond" panose="02020404030301010803" pitchFamily="18" charset="0"/>
              </a:rPr>
              <a:t>фізичне виховання і пропаганда здорового способу життя;</a:t>
            </a:r>
            <a:endParaRPr lang="ru-RU" altLang="uk-UA" sz="3200" b="1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uk-UA" altLang="uk-UA" sz="3200" b="1">
                <a:solidFill>
                  <a:srgbClr val="C00000"/>
                </a:solidFill>
                <a:latin typeface="Garamond" panose="02020404030301010803" pitchFamily="18" charset="0"/>
              </a:rPr>
              <a:t>екологічне виховання.</a:t>
            </a:r>
            <a:endParaRPr lang="ru-RU" altLang="uk-UA" sz="3200" b="1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2351088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4800" b="1" i="1">
                <a:solidFill>
                  <a:srgbClr val="00B050"/>
                </a:solidFill>
                <a:latin typeface="Garamond" panose="02020404030301010803" pitchFamily="18" charset="0"/>
              </a:rPr>
              <a:t>Напрями виховної діяльності школи</a:t>
            </a:r>
            <a:endParaRPr lang="ru-RU" altLang="uk-UA" sz="4800" b="1" i="1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object 12"/>
          <p:cNvSpPr>
            <a:spLocks noGrp="1"/>
          </p:cNvSpPr>
          <p:nvPr>
            <p:ph type="title"/>
          </p:nvPr>
        </p:nvSpPr>
        <p:spPr>
          <a:xfrm>
            <a:off x="119063" y="0"/>
            <a:ext cx="6403975" cy="1674813"/>
          </a:xfrm>
        </p:spPr>
        <p:txBody>
          <a:bodyPr tIns="12065"/>
          <a:lstStyle/>
          <a:p>
            <a:pPr marL="12700">
              <a:spcBef>
                <a:spcPts val="100"/>
              </a:spcBef>
            </a:pPr>
            <a:r>
              <a:rPr lang="ru-RU" altLang="uk-UA" sz="540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Позакласна </a:t>
            </a:r>
            <a:r>
              <a:rPr lang="ru-RU" altLang="uk-UA" sz="5400" smtClean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</a:p>
        </p:txBody>
      </p:sp>
      <p:sp>
        <p:nvSpPr>
          <p:cNvPr id="38914" name="object 13"/>
          <p:cNvSpPr txBox="1">
            <a:spLocks noChangeArrowheads="1"/>
          </p:cNvSpPr>
          <p:nvPr/>
        </p:nvSpPr>
        <p:spPr bwMode="auto">
          <a:xfrm>
            <a:off x="776288" y="1955800"/>
            <a:ext cx="444817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1594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165"/>
              </a:lnSpc>
              <a:spcBef>
                <a:spcPts val="490"/>
              </a:spcBef>
            </a:pPr>
            <a:r>
              <a:rPr lang="ru-RU" altLang="uk-UA" sz="2100" b="1"/>
              <a:t>Яскравими та помітними стали  загальношкільні заходи:</a:t>
            </a:r>
          </a:p>
          <a:p>
            <a:pPr>
              <a:lnSpc>
                <a:spcPts val="2165"/>
              </a:lnSpc>
              <a:spcBef>
                <a:spcPts val="490"/>
              </a:spcBef>
            </a:pPr>
            <a:endParaRPr lang="ru-RU" altLang="uk-UA" sz="2100"/>
          </a:p>
          <a:p>
            <a:pPr>
              <a:spcBef>
                <a:spcPts val="650"/>
              </a:spcBef>
              <a:buSzPct val="95000"/>
            </a:pPr>
            <a:r>
              <a:rPr lang="ru-RU" altLang="uk-UA" sz="2100" b="1"/>
              <a:t>«</a:t>
            </a:r>
            <a:r>
              <a:rPr lang="uk-UA" altLang="uk-UA" sz="2000" b="1"/>
              <a:t>З нагоди 210-ї річниці з дня народження Тараса Григоровича Шевченка відбулася літературно-музична година «Пророчий голос Кобзаря»  спільно з бібліотекою с.Варяж, народним домом с.Варяж</a:t>
            </a:r>
            <a:endParaRPr lang="ru-RU" altLang="uk-UA" sz="2100" b="1"/>
          </a:p>
          <a:p>
            <a:pPr>
              <a:spcBef>
                <a:spcPts val="650"/>
              </a:spcBef>
              <a:buSzPct val="95000"/>
            </a:pPr>
            <a:endParaRPr lang="ru-RU" altLang="uk-UA" sz="2100" b="1"/>
          </a:p>
          <a:p>
            <a:pPr>
              <a:spcBef>
                <a:spcPts val="640"/>
              </a:spcBef>
              <a:buSzPct val="95000"/>
            </a:pPr>
            <a:r>
              <a:rPr lang="ru-RU" altLang="uk-UA" sz="2100" b="1"/>
              <a:t>«</a:t>
            </a:r>
            <a:r>
              <a:rPr lang="uk-UA" altLang="uk-UA" sz="2100" b="1"/>
              <a:t>Прощання з початковою школою</a:t>
            </a:r>
            <a:r>
              <a:rPr lang="ru-RU" altLang="uk-UA" sz="2100" b="1"/>
              <a:t>»</a:t>
            </a:r>
            <a:endParaRPr lang="ru-RU" altLang="uk-UA" sz="2100"/>
          </a:p>
        </p:txBody>
      </p:sp>
      <p:pic>
        <p:nvPicPr>
          <p:cNvPr id="4100" name="Picture 4" descr="На зображенні може бути: 12 люд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4445" y="582950"/>
            <a:ext cx="3672408" cy="274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76" y="3465004"/>
            <a:ext cx="4100396" cy="307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altLang="uk-UA" smtClean="0">
              <a:ln>
                <a:noFill/>
              </a:ln>
            </a:endParaRPr>
          </a:p>
        </p:txBody>
      </p:sp>
      <p:pic>
        <p:nvPicPr>
          <p:cNvPr id="21506" name="Рисунок 12" descr="be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765175"/>
            <a:ext cx="844867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1711325" y="-320675"/>
            <a:ext cx="87693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uk-UA" altLang="uk-UA" sz="1400" b="1">
              <a:solidFill>
                <a:srgbClr val="FF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uk-UA" altLang="uk-UA" sz="1400" b="1">
              <a:solidFill>
                <a:srgbClr val="FF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altLang="uk-UA" sz="2800" b="1">
                <a:solidFill>
                  <a:srgbClr val="C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Структура  та органи управління закладу освіти</a:t>
            </a:r>
            <a:endParaRPr lang="uk-UA" altLang="uk-UA" sz="2800">
              <a:solidFill>
                <a:srgbClr val="C00000"/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ject 3"/>
          <p:cNvSpPr>
            <a:spLocks noGrp="1"/>
          </p:cNvSpPr>
          <p:nvPr>
            <p:ph type="title"/>
          </p:nvPr>
        </p:nvSpPr>
        <p:spPr>
          <a:xfrm>
            <a:off x="1185863" y="344488"/>
            <a:ext cx="9820275" cy="622300"/>
          </a:xfrm>
        </p:spPr>
        <p:txBody>
          <a:bodyPr tIns="12065">
            <a:normAutofit fontScale="90000"/>
          </a:bodyPr>
          <a:lstStyle/>
          <a:p>
            <a:pPr marL="12700">
              <a:spcBef>
                <a:spcPts val="100"/>
              </a:spcBef>
            </a:pPr>
            <a:r>
              <a:rPr lang="ru-RU" altLang="uk-UA" sz="4000" dirty="0" smtClean="0">
                <a:ln>
                  <a:noFill/>
                </a:ln>
                <a:solidFill>
                  <a:srgbClr val="000000"/>
                </a:solidFill>
                <a:latin typeface="Verdana" panose="020B0604030504040204" pitchFamily="34" charset="0"/>
              </a:rPr>
              <a:t>Участь у </a:t>
            </a:r>
            <a:r>
              <a:rPr lang="ru-RU" altLang="uk-UA" sz="4000" dirty="0" err="1" smtClean="0">
                <a:ln>
                  <a:noFill/>
                </a:ln>
                <a:solidFill>
                  <a:srgbClr val="000000"/>
                </a:solidFill>
                <a:latin typeface="Verdana" panose="020B0604030504040204" pitchFamily="34" charset="0"/>
              </a:rPr>
              <a:t>міських</a:t>
            </a:r>
            <a:r>
              <a:rPr lang="uk-UA" altLang="uk-UA" sz="4000" dirty="0" smtClean="0">
                <a:ln>
                  <a:noFill/>
                </a:ln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altLang="uk-UA" sz="4000" dirty="0" smtClean="0">
                <a:ln>
                  <a:noFill/>
                </a:ln>
                <a:solidFill>
                  <a:schemeClr val="tx1"/>
                </a:solidFill>
                <a:latin typeface="Verdana" panose="020B0604030504040204" pitchFamily="34" charset="0"/>
              </a:rPr>
              <a:t>заходах</a:t>
            </a:r>
          </a:p>
        </p:txBody>
      </p:sp>
      <p:sp>
        <p:nvSpPr>
          <p:cNvPr id="39940" name="object 4"/>
          <p:cNvSpPr txBox="1">
            <a:spLocks noChangeArrowheads="1"/>
          </p:cNvSpPr>
          <p:nvPr/>
        </p:nvSpPr>
        <p:spPr bwMode="auto">
          <a:xfrm>
            <a:off x="2495550" y="1268413"/>
            <a:ext cx="58181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223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90"/>
              </a:spcBef>
            </a:pPr>
            <a:r>
              <a:rPr lang="uk-UA" altLang="uk-UA" sz="3200" b="1" i="1">
                <a:latin typeface="Verdana" panose="020B0604030504040204" pitchFamily="34" charset="0"/>
              </a:rPr>
              <a:t>Свято “Героїв”</a:t>
            </a:r>
            <a:r>
              <a:rPr lang="uk-UA" altLang="uk-UA" sz="2100" b="1" i="1">
                <a:latin typeface="Verdana" panose="020B0604030504040204" pitchFamily="34" charset="0"/>
              </a:rPr>
              <a:t>  </a:t>
            </a:r>
            <a:endParaRPr lang="ru-RU" altLang="uk-UA" sz="2100">
              <a:latin typeface="Verdana" panose="020B0604030504040204" pitchFamily="34" charset="0"/>
            </a:endParaRPr>
          </a:p>
        </p:txBody>
      </p:sp>
      <p:pic>
        <p:nvPicPr>
          <p:cNvPr id="3" name="Місце для вмісту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376" y="2276872"/>
            <a:ext cx="3781698" cy="252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2201664"/>
            <a:ext cx="3446848" cy="2588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382" y="4149080"/>
            <a:ext cx="3847356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Прямокутник 1"/>
          <p:cNvSpPr>
            <a:spLocks noChangeArrowheads="1"/>
          </p:cNvSpPr>
          <p:nvPr/>
        </p:nvSpPr>
        <p:spPr bwMode="auto">
          <a:xfrm>
            <a:off x="623888" y="404813"/>
            <a:ext cx="609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uk-UA" sz="2400" b="1" dirty="0">
                <a:solidFill>
                  <a:srgbClr val="050505"/>
                </a:solidFill>
              </a:rPr>
              <a:t>У</a:t>
            </a:r>
            <a:r>
              <a:rPr lang="uk-UA" altLang="ru-RU" sz="2400" b="1" dirty="0">
                <a:solidFill>
                  <a:srgbClr val="050505"/>
                </a:solidFill>
              </a:rPr>
              <a:t>чні та </a:t>
            </a:r>
            <a:r>
              <a:rPr lang="uk-UA" altLang="ru-RU" sz="2400" b="1">
                <a:solidFill>
                  <a:srgbClr val="050505"/>
                </a:solidFill>
              </a:rPr>
              <a:t>працівники </a:t>
            </a:r>
            <a:r>
              <a:rPr lang="uk-UA" altLang="ru-RU" sz="2400" b="1" smtClean="0">
                <a:solidFill>
                  <a:srgbClr val="050505"/>
                </a:solidFill>
              </a:rPr>
              <a:t>школи взяли </a:t>
            </a:r>
            <a:r>
              <a:rPr lang="uk-UA" altLang="ru-RU" sz="2400" b="1" dirty="0">
                <a:solidFill>
                  <a:srgbClr val="050505"/>
                </a:solidFill>
              </a:rPr>
              <a:t>участь у</a:t>
            </a:r>
            <a:r>
              <a:rPr lang="ru-RU" altLang="uk-UA" sz="2400" b="1" dirty="0">
                <a:solidFill>
                  <a:srgbClr val="050505"/>
                </a:solidFill>
              </a:rPr>
              <a:t> </a:t>
            </a:r>
            <a:r>
              <a:rPr lang="ru-RU" altLang="uk-UA" sz="2400" b="1" dirty="0" err="1">
                <a:solidFill>
                  <a:srgbClr val="050505"/>
                </a:solidFill>
              </a:rPr>
              <a:t>весня</a:t>
            </a:r>
            <a:r>
              <a:rPr lang="uk-UA" altLang="ru-RU" sz="2400" b="1" dirty="0">
                <a:solidFill>
                  <a:srgbClr val="050505"/>
                </a:solidFill>
              </a:rPr>
              <a:t>ній</a:t>
            </a:r>
            <a:r>
              <a:rPr lang="ru-RU" altLang="uk-UA" sz="2400" b="1" dirty="0">
                <a:solidFill>
                  <a:srgbClr val="050505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050505"/>
                </a:solidFill>
              </a:rPr>
              <a:t>акції</a:t>
            </a:r>
            <a:r>
              <a:rPr lang="ru-RU" altLang="uk-UA" sz="2400" b="1" dirty="0" smtClean="0">
                <a:solidFill>
                  <a:srgbClr val="050505"/>
                </a:solidFill>
              </a:rPr>
              <a:t> </a:t>
            </a:r>
            <a:r>
              <a:rPr lang="ru-RU" altLang="uk-UA" sz="2400" b="1" dirty="0">
                <a:solidFill>
                  <a:srgbClr val="050505"/>
                </a:solidFill>
              </a:rPr>
              <a:t>«За </a:t>
            </a:r>
            <a:r>
              <a:rPr lang="ru-RU" altLang="uk-UA" sz="2400" b="1" dirty="0" err="1">
                <a:solidFill>
                  <a:srgbClr val="050505"/>
                </a:solidFill>
              </a:rPr>
              <a:t>чисте</a:t>
            </a:r>
            <a:r>
              <a:rPr lang="ru-RU" altLang="uk-UA" sz="2400" b="1" dirty="0">
                <a:solidFill>
                  <a:srgbClr val="050505"/>
                </a:solidFill>
              </a:rPr>
              <a:t> </a:t>
            </a:r>
            <a:r>
              <a:rPr lang="ru-RU" altLang="uk-UA" sz="2400" b="1" dirty="0" err="1">
                <a:solidFill>
                  <a:srgbClr val="050505"/>
                </a:solidFill>
              </a:rPr>
              <a:t>довкілля</a:t>
            </a:r>
            <a:r>
              <a:rPr lang="ru-RU" altLang="uk-UA" sz="2400" b="1" dirty="0">
                <a:solidFill>
                  <a:srgbClr val="050505"/>
                </a:solidFill>
              </a:rPr>
              <a:t>».</a:t>
            </a:r>
            <a:endParaRPr lang="uk-UA" altLang="uk-UA" sz="2400" b="1" dirty="0"/>
          </a:p>
        </p:txBody>
      </p:sp>
      <p:pic>
        <p:nvPicPr>
          <p:cNvPr id="5122" name="Picture 2" descr="На зображенні може бути: 5 люд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424" y="2620583"/>
            <a:ext cx="3168352" cy="4224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На зображенні може бути: 7 людей та дерев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8088" y="1488019"/>
            <a:ext cx="3934284" cy="5241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object 4"/>
          <p:cNvSpPr>
            <a:spLocks noGrp="1"/>
          </p:cNvSpPr>
          <p:nvPr>
            <p:ph type="title"/>
          </p:nvPr>
        </p:nvSpPr>
        <p:spPr>
          <a:xfrm>
            <a:off x="1774825" y="115888"/>
            <a:ext cx="8383588" cy="622300"/>
          </a:xfrm>
        </p:spPr>
        <p:txBody>
          <a:bodyPr tIns="12065" rtlCol="0">
            <a:normAutofit fontScale="90000"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Участь у</a:t>
            </a:r>
            <a:r>
              <a:rPr lang="uk-UA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</a:rPr>
              <a:t>конкурсах</a:t>
            </a:r>
          </a:p>
        </p:txBody>
      </p:sp>
      <p:sp>
        <p:nvSpPr>
          <p:cNvPr id="44036" name="object 5"/>
          <p:cNvSpPr txBox="1">
            <a:spLocks noChangeArrowheads="1"/>
          </p:cNvSpPr>
          <p:nvPr/>
        </p:nvSpPr>
        <p:spPr bwMode="auto">
          <a:xfrm>
            <a:off x="550863" y="765175"/>
            <a:ext cx="11161712" cy="83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397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uk-UA" altLang="uk-UA" b="1" dirty="0"/>
          </a:p>
          <a:p>
            <a:r>
              <a:rPr lang="uk-UA" altLang="uk-UA" b="1" dirty="0"/>
              <a:t>- Конкурс </a:t>
            </a:r>
            <a:r>
              <a:rPr lang="uk-UA" altLang="uk-UA" b="1" dirty="0" err="1"/>
              <a:t>дитячо</a:t>
            </a:r>
            <a:r>
              <a:rPr lang="uk-UA" altLang="uk-UA" b="1" dirty="0"/>
              <a:t> – юнацький декламування поезії  </a:t>
            </a:r>
            <a:r>
              <a:rPr lang="uk-UA" altLang="uk-UA" b="1" dirty="0" err="1"/>
              <a:t>ім.Т.Г.Шевченка</a:t>
            </a:r>
            <a:r>
              <a:rPr lang="uk-UA" altLang="uk-UA" b="1" dirty="0"/>
              <a:t> – 9</a:t>
            </a:r>
            <a:r>
              <a:rPr lang="uk-UA" altLang="uk-UA" b="1" dirty="0" smtClean="0"/>
              <a:t> </a:t>
            </a:r>
            <a:r>
              <a:rPr lang="uk-UA" altLang="uk-UA" b="1" dirty="0"/>
              <a:t>учасників</a:t>
            </a:r>
          </a:p>
          <a:p>
            <a:r>
              <a:rPr lang="uk-UA" altLang="uk-UA" dirty="0" smtClean="0"/>
              <a:t>Бурда </a:t>
            </a:r>
            <a:r>
              <a:rPr lang="uk-UA" altLang="uk-UA" dirty="0"/>
              <a:t>Дарина, </a:t>
            </a:r>
            <a:r>
              <a:rPr lang="uk-UA" altLang="uk-UA" dirty="0" err="1"/>
              <a:t>Гордько</a:t>
            </a:r>
            <a:r>
              <a:rPr lang="uk-UA" altLang="uk-UA" dirty="0"/>
              <a:t> </a:t>
            </a:r>
            <a:r>
              <a:rPr lang="uk-UA" altLang="uk-UA" dirty="0" smtClean="0"/>
              <a:t>Ростислав, </a:t>
            </a:r>
            <a:r>
              <a:rPr lang="uk-UA" altLang="uk-UA" dirty="0" err="1" smtClean="0"/>
              <a:t>Городько</a:t>
            </a:r>
            <a:r>
              <a:rPr lang="uk-UA" altLang="uk-UA" dirty="0" smtClean="0"/>
              <a:t> Софія, </a:t>
            </a:r>
            <a:r>
              <a:rPr lang="uk-UA" altLang="uk-UA" dirty="0" err="1" smtClean="0"/>
              <a:t>Васютяк</a:t>
            </a:r>
            <a:r>
              <a:rPr lang="uk-UA" altLang="uk-UA" dirty="0" smtClean="0"/>
              <a:t> Ілля, </a:t>
            </a:r>
            <a:r>
              <a:rPr lang="uk-UA" altLang="uk-UA" dirty="0" err="1"/>
              <a:t>К</a:t>
            </a:r>
            <a:r>
              <a:rPr lang="uk-UA" altLang="uk-UA" dirty="0" err="1" smtClean="0"/>
              <a:t>ітор</a:t>
            </a:r>
            <a:r>
              <a:rPr lang="uk-UA" altLang="uk-UA" dirty="0" smtClean="0"/>
              <a:t> Ольга, </a:t>
            </a:r>
            <a:r>
              <a:rPr lang="uk-UA" altLang="uk-UA" dirty="0" err="1" smtClean="0"/>
              <a:t>Процик</a:t>
            </a:r>
            <a:r>
              <a:rPr lang="uk-UA" altLang="uk-UA" dirty="0" smtClean="0"/>
              <a:t> Катерина,    </a:t>
            </a:r>
          </a:p>
          <a:p>
            <a:r>
              <a:rPr lang="uk-UA" altLang="uk-UA" dirty="0" smtClean="0"/>
              <a:t>Закревська </a:t>
            </a:r>
            <a:r>
              <a:rPr lang="uk-UA" altLang="uk-UA" dirty="0"/>
              <a:t>Софія, Коппа Анастасія</a:t>
            </a:r>
            <a:r>
              <a:rPr lang="uk-UA" altLang="uk-UA" dirty="0" smtClean="0"/>
              <a:t>, Бурда Наталія, </a:t>
            </a:r>
            <a:r>
              <a:rPr lang="uk-UA" altLang="uk-UA" dirty="0" err="1" smtClean="0"/>
              <a:t>Войтина</a:t>
            </a:r>
            <a:r>
              <a:rPr lang="uk-UA" altLang="uk-UA" dirty="0" smtClean="0"/>
              <a:t> Олена – </a:t>
            </a:r>
            <a:r>
              <a:rPr lang="uk-UA" altLang="uk-UA" dirty="0"/>
              <a:t>учасники, </a:t>
            </a:r>
          </a:p>
          <a:p>
            <a:pPr>
              <a:buFontTx/>
              <a:buChar char="-"/>
            </a:pPr>
            <a:endParaRPr lang="uk-UA" altLang="uk-UA" dirty="0"/>
          </a:p>
          <a:p>
            <a:pPr>
              <a:buFontTx/>
              <a:buChar char="-"/>
            </a:pPr>
            <a:r>
              <a:rPr lang="uk-UA" altLang="uk-UA" b="1" dirty="0"/>
              <a:t> Конкурс дитячої творчості “Сурми звитяги” – 9 </a:t>
            </a:r>
            <a:r>
              <a:rPr lang="uk-UA" altLang="uk-UA" b="1" dirty="0" smtClean="0"/>
              <a:t>учасників </a:t>
            </a:r>
            <a:r>
              <a:rPr lang="uk-UA" altLang="uk-UA" dirty="0" err="1"/>
              <a:t>Мазілкіна</a:t>
            </a:r>
            <a:r>
              <a:rPr lang="uk-UA" altLang="uk-UA" dirty="0"/>
              <a:t> </a:t>
            </a:r>
            <a:r>
              <a:rPr lang="uk-UA" altLang="uk-UA" dirty="0" smtClean="0"/>
              <a:t>Яна, Бурда Дарина, </a:t>
            </a:r>
            <a:r>
              <a:rPr lang="uk-UA" altLang="uk-UA" dirty="0" err="1" smtClean="0"/>
              <a:t>Горбай</a:t>
            </a:r>
            <a:r>
              <a:rPr lang="uk-UA" altLang="uk-UA" dirty="0" smtClean="0"/>
              <a:t> Антоніна, </a:t>
            </a:r>
            <a:r>
              <a:rPr lang="uk-UA" altLang="uk-UA" dirty="0" err="1" smtClean="0"/>
              <a:t>Грицюк</a:t>
            </a:r>
            <a:r>
              <a:rPr lang="uk-UA" altLang="uk-UA" dirty="0" smtClean="0"/>
              <a:t> Вероніка, Люба Соломія, Музика Анастасія, Хома Ірина, </a:t>
            </a:r>
            <a:r>
              <a:rPr lang="uk-UA" altLang="uk-UA" dirty="0" err="1"/>
              <a:t>Матієшин</a:t>
            </a:r>
            <a:r>
              <a:rPr lang="uk-UA" altLang="uk-UA" dirty="0"/>
              <a:t> Галина, Мельник Олеся</a:t>
            </a:r>
            <a:r>
              <a:rPr lang="uk-UA" altLang="uk-UA" dirty="0" smtClean="0"/>
              <a:t>– учасники, Андросюк </a:t>
            </a:r>
            <a:r>
              <a:rPr lang="uk-UA" altLang="uk-UA" dirty="0"/>
              <a:t>Наталія, </a:t>
            </a:r>
            <a:r>
              <a:rPr lang="uk-UA" altLang="uk-UA" dirty="0" smtClean="0"/>
              <a:t>Терещенко </a:t>
            </a:r>
            <a:r>
              <a:rPr lang="uk-UA" altLang="uk-UA" dirty="0"/>
              <a:t>Анастасія – </a:t>
            </a:r>
            <a:r>
              <a:rPr lang="uk-UA" altLang="uk-UA" dirty="0" smtClean="0"/>
              <a:t>ІІІ місця</a:t>
            </a:r>
            <a:r>
              <a:rPr lang="uk-UA" altLang="uk-UA" dirty="0"/>
              <a:t>, </a:t>
            </a:r>
            <a:r>
              <a:rPr lang="uk-UA" altLang="uk-UA" dirty="0" err="1" smtClean="0"/>
              <a:t>Бень</a:t>
            </a:r>
            <a:r>
              <a:rPr lang="uk-UA" altLang="uk-UA" dirty="0" smtClean="0"/>
              <a:t> </a:t>
            </a:r>
            <a:r>
              <a:rPr lang="uk-UA" altLang="uk-UA" dirty="0"/>
              <a:t>Вікторія – ІІ місце,    </a:t>
            </a:r>
          </a:p>
          <a:p>
            <a:r>
              <a:rPr lang="uk-UA" altLang="uk-UA" dirty="0" err="1" smtClean="0"/>
              <a:t>Войтина</a:t>
            </a:r>
            <a:r>
              <a:rPr lang="uk-UA" altLang="uk-UA" dirty="0" smtClean="0"/>
              <a:t> </a:t>
            </a:r>
            <a:r>
              <a:rPr lang="uk-UA" altLang="uk-UA" dirty="0"/>
              <a:t>Олена – ІІІ </a:t>
            </a:r>
            <a:r>
              <a:rPr lang="uk-UA" altLang="uk-UA" dirty="0" smtClean="0"/>
              <a:t>місце, Закревська </a:t>
            </a:r>
            <a:r>
              <a:rPr lang="uk-UA" altLang="uk-UA" dirty="0"/>
              <a:t>Софія,   </a:t>
            </a:r>
            <a:r>
              <a:rPr lang="uk-UA" altLang="uk-UA" dirty="0" err="1" smtClean="0"/>
              <a:t>Цьона</a:t>
            </a:r>
            <a:r>
              <a:rPr lang="uk-UA" altLang="uk-UA" dirty="0" smtClean="0"/>
              <a:t>  </a:t>
            </a:r>
            <a:r>
              <a:rPr lang="uk-UA" altLang="uk-UA" dirty="0"/>
              <a:t>Анастасія – ІІІ місце, </a:t>
            </a:r>
            <a:r>
              <a:rPr lang="uk-UA" altLang="uk-UA" dirty="0" err="1" smtClean="0"/>
              <a:t>Городько</a:t>
            </a:r>
            <a:r>
              <a:rPr lang="uk-UA" altLang="uk-UA" dirty="0" smtClean="0"/>
              <a:t>  </a:t>
            </a:r>
            <a:r>
              <a:rPr lang="uk-UA" altLang="uk-UA" dirty="0"/>
              <a:t>Софія – ІІ місце, </a:t>
            </a:r>
            <a:r>
              <a:rPr lang="uk-UA" altLang="uk-UA" dirty="0" smtClean="0"/>
              <a:t>  </a:t>
            </a:r>
          </a:p>
          <a:p>
            <a:r>
              <a:rPr lang="uk-UA" altLang="uk-UA" dirty="0" smtClean="0"/>
              <a:t>Коппа </a:t>
            </a:r>
            <a:r>
              <a:rPr lang="uk-UA" altLang="uk-UA" dirty="0"/>
              <a:t>Анастасія – ІІ місце, </a:t>
            </a:r>
            <a:r>
              <a:rPr lang="uk-UA" altLang="uk-UA" dirty="0" err="1" smtClean="0"/>
              <a:t>хореографчний</a:t>
            </a:r>
            <a:r>
              <a:rPr lang="uk-UA" altLang="uk-UA" dirty="0" smtClean="0"/>
              <a:t> </a:t>
            </a:r>
            <a:r>
              <a:rPr lang="uk-UA" altLang="uk-UA" dirty="0"/>
              <a:t>колектив “Юність” – </a:t>
            </a:r>
            <a:r>
              <a:rPr lang="uk-UA" altLang="uk-UA" dirty="0" smtClean="0"/>
              <a:t>ІІ місце</a:t>
            </a:r>
            <a:r>
              <a:rPr lang="uk-UA" altLang="uk-UA" dirty="0"/>
              <a:t>.</a:t>
            </a:r>
          </a:p>
          <a:p>
            <a:r>
              <a:rPr lang="uk-UA" altLang="uk-UA" dirty="0"/>
              <a:t> </a:t>
            </a:r>
          </a:p>
          <a:p>
            <a:pPr>
              <a:buFontTx/>
              <a:buChar char="-"/>
            </a:pPr>
            <a:r>
              <a:rPr lang="uk-UA" altLang="uk-UA" b="1" dirty="0"/>
              <a:t> Конкурс всеукраїнський “Птах року” 2023р. – 1 учасник </a:t>
            </a:r>
            <a:r>
              <a:rPr lang="uk-UA" altLang="uk-UA" dirty="0"/>
              <a:t>(Андросюк Наталія ) – І місце </a:t>
            </a:r>
          </a:p>
          <a:p>
            <a:pPr>
              <a:buFontTx/>
              <a:buChar char="-"/>
            </a:pPr>
            <a:endParaRPr lang="uk-UA" altLang="uk-UA" dirty="0"/>
          </a:p>
          <a:p>
            <a:pPr>
              <a:buFontTx/>
              <a:buChar char="-"/>
            </a:pPr>
            <a:r>
              <a:rPr lang="uk-UA" altLang="uk-UA" dirty="0"/>
              <a:t> </a:t>
            </a:r>
            <a:r>
              <a:rPr lang="uk-UA" altLang="uk-UA" b="1" dirty="0"/>
              <a:t>Конкурс “Галерея кімнатних рослин</a:t>
            </a:r>
            <a:r>
              <a:rPr lang="uk-UA" altLang="uk-UA" dirty="0"/>
              <a:t>” </a:t>
            </a:r>
            <a:r>
              <a:rPr lang="uk-UA" altLang="uk-UA" dirty="0" smtClean="0"/>
              <a:t>–</a:t>
            </a:r>
            <a:r>
              <a:rPr lang="en-US" altLang="uk-UA" dirty="0" smtClean="0"/>
              <a:t> </a:t>
            </a:r>
            <a:r>
              <a:rPr lang="en-US" altLang="uk-UA" b="1" dirty="0" smtClean="0"/>
              <a:t>1 </a:t>
            </a:r>
            <a:r>
              <a:rPr lang="uk-UA" altLang="uk-UA" b="1" dirty="0" smtClean="0"/>
              <a:t>учасник </a:t>
            </a:r>
            <a:r>
              <a:rPr lang="uk-UA" altLang="uk-UA" dirty="0"/>
              <a:t>Жак Софія – І місце.</a:t>
            </a:r>
          </a:p>
          <a:p>
            <a:pPr>
              <a:buFontTx/>
              <a:buChar char="-"/>
            </a:pPr>
            <a:endParaRPr lang="uk-UA" altLang="uk-UA" dirty="0"/>
          </a:p>
          <a:p>
            <a:pPr>
              <a:buFontTx/>
              <a:buChar char="-"/>
            </a:pPr>
            <a:r>
              <a:rPr lang="uk-UA" altLang="uk-UA" b="1" dirty="0" smtClean="0"/>
              <a:t> Конкурс </a:t>
            </a:r>
            <a:r>
              <a:rPr lang="uk-UA" altLang="uk-UA" b="1" dirty="0"/>
              <a:t>міжнародний “Квітка буття”</a:t>
            </a:r>
            <a:r>
              <a:rPr lang="uk-UA" altLang="uk-UA" dirty="0"/>
              <a:t> </a:t>
            </a:r>
            <a:r>
              <a:rPr lang="uk-UA" altLang="uk-UA" b="1" dirty="0"/>
              <a:t>– </a:t>
            </a:r>
            <a:r>
              <a:rPr lang="uk-UA" altLang="uk-UA" b="1" dirty="0" smtClean="0"/>
              <a:t> 1 учасник </a:t>
            </a:r>
            <a:r>
              <a:rPr lang="uk-UA" altLang="uk-UA" dirty="0" err="1" smtClean="0"/>
              <a:t>Мазілкіна</a:t>
            </a:r>
            <a:r>
              <a:rPr lang="uk-UA" altLang="uk-UA" dirty="0" smtClean="0"/>
              <a:t> </a:t>
            </a:r>
            <a:r>
              <a:rPr lang="uk-UA" altLang="uk-UA" dirty="0"/>
              <a:t>Яна – ІІ місце.</a:t>
            </a:r>
          </a:p>
          <a:p>
            <a:pPr>
              <a:buFontTx/>
              <a:buChar char="-"/>
            </a:pPr>
            <a:endParaRPr lang="uk-UA" altLang="uk-UA" dirty="0"/>
          </a:p>
          <a:p>
            <a:pPr>
              <a:buFontTx/>
              <a:buChar char="-"/>
            </a:pPr>
            <a:r>
              <a:rPr lang="uk-UA" altLang="uk-UA" dirty="0"/>
              <a:t> </a:t>
            </a:r>
            <a:r>
              <a:rPr lang="uk-UA" altLang="uk-UA" b="1" dirty="0"/>
              <a:t>Конкурс всеукраїнський </a:t>
            </a:r>
            <a:r>
              <a:rPr lang="uk-UA" altLang="uk-UA" b="1" dirty="0" err="1"/>
              <a:t>дитячо</a:t>
            </a:r>
            <a:r>
              <a:rPr lang="uk-UA" altLang="uk-UA" b="1" dirty="0"/>
              <a:t> – юнацької творчості присвячений пам'яті Катерини   </a:t>
            </a:r>
          </a:p>
          <a:p>
            <a:r>
              <a:rPr lang="uk-UA" altLang="uk-UA" b="1" dirty="0"/>
              <a:t>  Білокур</a:t>
            </a:r>
            <a:r>
              <a:rPr lang="uk-UA" altLang="uk-UA" dirty="0"/>
              <a:t> “Квітуча палітра” – </a:t>
            </a:r>
            <a:r>
              <a:rPr lang="uk-UA" altLang="uk-UA" dirty="0" smtClean="0"/>
              <a:t> </a:t>
            </a:r>
            <a:r>
              <a:rPr lang="uk-UA" altLang="uk-UA" b="1" dirty="0" smtClean="0"/>
              <a:t>1 </a:t>
            </a:r>
            <a:r>
              <a:rPr lang="uk-UA" altLang="uk-UA" b="1" smtClean="0"/>
              <a:t>учасник - </a:t>
            </a:r>
            <a:r>
              <a:rPr lang="uk-UA" altLang="uk-UA" smtClean="0"/>
              <a:t>Закревська Тетяна  </a:t>
            </a:r>
            <a:r>
              <a:rPr lang="uk-UA" altLang="uk-UA" dirty="0"/>
              <a:t>ІІ місце.</a:t>
            </a:r>
          </a:p>
          <a:p>
            <a:pPr>
              <a:buFontTx/>
              <a:buChar char="-"/>
            </a:pPr>
            <a:endParaRPr lang="uk-UA" altLang="uk-UA" dirty="0"/>
          </a:p>
          <a:p>
            <a:pPr>
              <a:buFontTx/>
              <a:buChar char="-"/>
            </a:pPr>
            <a:r>
              <a:rPr lang="uk-UA" altLang="uk-UA" dirty="0"/>
              <a:t> </a:t>
            </a:r>
            <a:r>
              <a:rPr lang="uk-UA" altLang="uk-UA" b="1" dirty="0"/>
              <a:t>Конкурс обласний “Природа і Фантазія”</a:t>
            </a:r>
            <a:r>
              <a:rPr lang="uk-UA" altLang="uk-UA" dirty="0"/>
              <a:t> </a:t>
            </a:r>
            <a:r>
              <a:rPr lang="uk-UA" altLang="uk-UA" dirty="0" smtClean="0"/>
              <a:t>– </a:t>
            </a:r>
            <a:r>
              <a:rPr lang="uk-UA" altLang="uk-UA" b="1" dirty="0" smtClean="0"/>
              <a:t>2 учасників  </a:t>
            </a:r>
            <a:r>
              <a:rPr lang="uk-UA" altLang="uk-UA" dirty="0" err="1"/>
              <a:t>Матієшин</a:t>
            </a:r>
            <a:r>
              <a:rPr lang="uk-UA" altLang="uk-UA" dirty="0"/>
              <a:t> Галина – ІІ місце, Хома Ганна – ІІІ  </a:t>
            </a:r>
            <a:r>
              <a:rPr lang="uk-UA" altLang="uk-UA" dirty="0" smtClean="0"/>
              <a:t>  </a:t>
            </a:r>
          </a:p>
          <a:p>
            <a:r>
              <a:rPr lang="uk-UA" altLang="uk-UA" dirty="0" smtClean="0"/>
              <a:t>  місце</a:t>
            </a:r>
            <a:r>
              <a:rPr lang="uk-UA" altLang="uk-UA" dirty="0"/>
              <a:t>.</a:t>
            </a:r>
          </a:p>
          <a:p>
            <a:r>
              <a:rPr lang="uk-UA" altLang="uk-UA" dirty="0"/>
              <a:t>  </a:t>
            </a:r>
          </a:p>
          <a:p>
            <a:pPr>
              <a:buFontTx/>
              <a:buChar char="-"/>
            </a:pPr>
            <a:endParaRPr lang="uk-UA" altLang="uk-UA" dirty="0"/>
          </a:p>
          <a:p>
            <a:pPr>
              <a:buFontTx/>
              <a:buChar char="-"/>
            </a:pPr>
            <a:endParaRPr lang="uk-UA" altLang="uk-UA" dirty="0"/>
          </a:p>
          <a:p>
            <a:pPr>
              <a:buFontTx/>
              <a:buChar char="-"/>
            </a:pPr>
            <a:endParaRPr lang="uk-UA" altLang="uk-UA" dirty="0"/>
          </a:p>
          <a:p>
            <a:pPr>
              <a:buFontTx/>
              <a:buChar char="-"/>
            </a:pPr>
            <a:endParaRPr lang="uk-UA" altLang="uk-UA" dirty="0"/>
          </a:p>
          <a:p>
            <a:pPr>
              <a:buFontTx/>
              <a:buChar char="-"/>
            </a:pPr>
            <a:endParaRPr lang="uk-UA" altLang="uk-UA" dirty="0"/>
          </a:p>
          <a:p>
            <a:pPr>
              <a:buFontTx/>
              <a:buChar char="-"/>
            </a:pPr>
            <a:r>
              <a:rPr lang="uk-UA" altLang="uk-UA" b="1" dirty="0"/>
              <a:t> </a:t>
            </a:r>
          </a:p>
          <a:p>
            <a:endParaRPr lang="ru-RU" alt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2020700"/>
            <a:ext cx="4720697" cy="354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06" name="Прямокутник 3"/>
          <p:cNvSpPr>
            <a:spLocks noChangeArrowheads="1"/>
          </p:cNvSpPr>
          <p:nvPr/>
        </p:nvSpPr>
        <p:spPr bwMode="auto">
          <a:xfrm>
            <a:off x="2063750" y="333375"/>
            <a:ext cx="9001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uk-UA" sz="2400" b="1" i="1" dirty="0" err="1">
                <a:solidFill>
                  <a:srgbClr val="050505"/>
                </a:solidFill>
              </a:rPr>
              <a:t>Учні</a:t>
            </a:r>
            <a:r>
              <a:rPr lang="ru-RU" altLang="uk-UA" sz="2400" b="1" i="1" dirty="0">
                <a:solidFill>
                  <a:srgbClr val="050505"/>
                </a:solidFill>
              </a:rPr>
              <a:t> </a:t>
            </a:r>
            <a:r>
              <a:rPr lang="ru-RU" altLang="uk-UA" sz="2400" b="1" i="1" dirty="0" err="1">
                <a:solidFill>
                  <a:srgbClr val="050505"/>
                </a:solidFill>
              </a:rPr>
              <a:t>школи</a:t>
            </a:r>
            <a:r>
              <a:rPr lang="ru-RU" altLang="uk-UA" sz="2400" b="1" i="1" dirty="0">
                <a:solidFill>
                  <a:srgbClr val="050505"/>
                </a:solidFill>
              </a:rPr>
              <a:t> </a:t>
            </a:r>
            <a:r>
              <a:rPr lang="ru-RU" altLang="uk-UA" sz="2400" b="1" i="1" dirty="0" err="1">
                <a:solidFill>
                  <a:srgbClr val="050505"/>
                </a:solidFill>
              </a:rPr>
              <a:t>долучилися</a:t>
            </a:r>
            <a:r>
              <a:rPr lang="ru-RU" altLang="uk-UA" sz="2400" b="1" i="1" dirty="0">
                <a:solidFill>
                  <a:srgbClr val="050505"/>
                </a:solidFill>
              </a:rPr>
              <a:t> до </a:t>
            </a:r>
            <a:r>
              <a:rPr lang="ru-RU" altLang="uk-UA" sz="2400" b="1" i="1" dirty="0" err="1">
                <a:solidFill>
                  <a:srgbClr val="050505"/>
                </a:solidFill>
              </a:rPr>
              <a:t>акції</a:t>
            </a:r>
            <a:r>
              <a:rPr lang="ru-RU" altLang="uk-UA" sz="2400" b="1" i="1" dirty="0">
                <a:solidFill>
                  <a:srgbClr val="050505"/>
                </a:solidFill>
              </a:rPr>
              <a:t> «</a:t>
            </a:r>
            <a:r>
              <a:rPr lang="ru-RU" altLang="uk-UA" sz="2400" b="1" i="1" dirty="0" err="1">
                <a:solidFill>
                  <a:srgbClr val="050505"/>
                </a:solidFill>
              </a:rPr>
              <a:t>Мільйон</a:t>
            </a:r>
            <a:r>
              <a:rPr lang="ru-RU" altLang="uk-UA" sz="2400" b="1" i="1" dirty="0">
                <a:solidFill>
                  <a:srgbClr val="050505"/>
                </a:solidFill>
              </a:rPr>
              <a:t> </a:t>
            </a:r>
            <a:r>
              <a:rPr lang="ru-RU" altLang="uk-UA" sz="2400" b="1" i="1" dirty="0" err="1">
                <a:solidFill>
                  <a:srgbClr val="050505"/>
                </a:solidFill>
              </a:rPr>
              <a:t>дітей</a:t>
            </a:r>
            <a:r>
              <a:rPr lang="ru-RU" altLang="uk-UA" sz="2400" b="1" i="1" dirty="0">
                <a:solidFill>
                  <a:srgbClr val="050505"/>
                </a:solidFill>
              </a:rPr>
              <a:t> </a:t>
            </a:r>
            <a:r>
              <a:rPr lang="ru-RU" altLang="uk-UA" sz="2400" b="1" i="1" dirty="0" err="1">
                <a:solidFill>
                  <a:srgbClr val="050505"/>
                </a:solidFill>
              </a:rPr>
              <a:t>моляться</a:t>
            </a:r>
            <a:r>
              <a:rPr lang="ru-RU" altLang="uk-UA" sz="2400" b="1" i="1" dirty="0">
                <a:solidFill>
                  <a:srgbClr val="050505"/>
                </a:solidFill>
              </a:rPr>
              <a:t> </a:t>
            </a:r>
            <a:r>
              <a:rPr lang="ru-RU" altLang="uk-UA" sz="2400" b="1" i="1" dirty="0" err="1">
                <a:solidFill>
                  <a:srgbClr val="050505"/>
                </a:solidFill>
              </a:rPr>
              <a:t>вервицю</a:t>
            </a:r>
            <a:r>
              <a:rPr lang="ru-RU" altLang="uk-UA" sz="2400" b="1" i="1" dirty="0">
                <a:solidFill>
                  <a:srgbClr val="050505"/>
                </a:solidFill>
              </a:rPr>
              <a:t>»</a:t>
            </a:r>
            <a:endParaRPr lang="uk-UA" altLang="uk-UA" sz="2400" b="1" i="1" dirty="0"/>
          </a:p>
        </p:txBody>
      </p:sp>
      <p:pic>
        <p:nvPicPr>
          <p:cNvPr id="3074" name="Picture 2" descr="Немає опису світлини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4559" y="2020700"/>
            <a:ext cx="4662041" cy="3496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>
          <a:xfrm>
            <a:off x="1993379" y="2095600"/>
            <a:ext cx="8229601" cy="1080119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Спортивно – масова робота</a:t>
            </a:r>
            <a:endParaRPr lang="uk-UA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1" name="Picture 4" descr="https://scontent-iev1-1.xx.fbcdn.net/v/t39.30808-6/393761533_822011143051794_6339886825698399343_n.jpg?stp=dst-jpg_s600x600&amp;_nc_cat=108&amp;ccb=1-7&amp;_nc_sid=5f2048&amp;_nc_ohc=jARjI3XAEhEQ7kNvgHW2z7B&amp;_nc_ht=scontent-iev1-1.xx&amp;oh=00_AfDft_5SYMfrPDsne-BkczYF0rSLJ7Rvb_T6jDqXkV2NlA&amp;oe=664122C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73463"/>
            <a:ext cx="465613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Прямокутник 4"/>
          <p:cNvSpPr>
            <a:spLocks noChangeArrowheads="1"/>
          </p:cNvSpPr>
          <p:nvPr/>
        </p:nvSpPr>
        <p:spPr bwMode="auto">
          <a:xfrm>
            <a:off x="192088" y="765175"/>
            <a:ext cx="5159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uk-UA" sz="2800" b="1" dirty="0">
                <a:solidFill>
                  <a:srgbClr val="050505"/>
                </a:solidFill>
              </a:rPr>
              <a:t>У</a:t>
            </a:r>
            <a:r>
              <a:rPr lang="ru-RU" altLang="uk-UA" sz="28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часть у </a:t>
            </a:r>
            <a:r>
              <a:rPr lang="ru-RU" altLang="uk-UA" sz="28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змаганнях</a:t>
            </a:r>
            <a:r>
              <a:rPr lang="ru-RU" altLang="uk-UA" sz="28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"</a:t>
            </a:r>
            <a:r>
              <a:rPr lang="ru-RU" altLang="uk-UA" sz="28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Шкіряний</a:t>
            </a:r>
            <a:r>
              <a:rPr lang="ru-RU" altLang="uk-UA" sz="28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</a:t>
            </a:r>
            <a:r>
              <a:rPr lang="ru-RU" altLang="uk-UA" sz="28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м'яч</a:t>
            </a:r>
            <a:r>
              <a:rPr lang="ru-RU" altLang="uk-UA" sz="28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". – ІІІ </a:t>
            </a:r>
            <a:r>
              <a:rPr lang="ru-RU" altLang="uk-UA" sz="28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місце</a:t>
            </a:r>
            <a:endParaRPr lang="uk-UA" altLang="uk-UA" sz="2800" b="1" dirty="0"/>
          </a:p>
        </p:txBody>
      </p:sp>
      <p:sp>
        <p:nvSpPr>
          <p:cNvPr id="86023" name="Прямокутник 5"/>
          <p:cNvSpPr>
            <a:spLocks noChangeArrowheads="1"/>
          </p:cNvSpPr>
          <p:nvPr/>
        </p:nvSpPr>
        <p:spPr bwMode="auto">
          <a:xfrm>
            <a:off x="6549" y="3573463"/>
            <a:ext cx="6264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uk-UA" sz="2400" b="1" dirty="0" err="1">
                <a:solidFill>
                  <a:srgbClr val="050505"/>
                </a:solidFill>
              </a:rPr>
              <a:t>З</a:t>
            </a:r>
            <a:r>
              <a:rPr lang="ru-RU" altLang="uk-UA" sz="2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маганнях</a:t>
            </a:r>
            <a:r>
              <a:rPr lang="ru-RU" altLang="uk-UA" sz="2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з </a:t>
            </a:r>
            <a:r>
              <a:rPr lang="ru-RU" altLang="uk-UA" sz="2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багатоборства</a:t>
            </a:r>
            <a:r>
              <a:rPr lang="ru-RU" altLang="uk-UA" sz="2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"</a:t>
            </a:r>
            <a:r>
              <a:rPr lang="ru-RU" altLang="uk-UA" sz="2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Незламні</a:t>
            </a:r>
            <a:r>
              <a:rPr lang="ru-RU" altLang="uk-UA" sz="2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", а </a:t>
            </a:r>
            <a:r>
              <a:rPr lang="ru-RU" altLang="uk-UA" sz="2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саме</a:t>
            </a:r>
            <a:r>
              <a:rPr lang="ru-RU" altLang="uk-UA" sz="2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: </a:t>
            </a:r>
            <a:r>
              <a:rPr lang="ru-RU" altLang="uk-UA" sz="2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біг</a:t>
            </a:r>
            <a:r>
              <a:rPr lang="ru-RU" altLang="uk-UA" sz="2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60 </a:t>
            </a:r>
            <a:r>
              <a:rPr lang="ru-RU" altLang="uk-UA" sz="2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метрів</a:t>
            </a:r>
            <a:r>
              <a:rPr lang="ru-RU" altLang="uk-UA" sz="2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, </a:t>
            </a:r>
            <a:r>
              <a:rPr lang="ru-RU" altLang="uk-UA" sz="2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стрибок</a:t>
            </a:r>
            <a:r>
              <a:rPr lang="ru-RU" altLang="uk-UA" sz="2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в </a:t>
            </a:r>
            <a:r>
              <a:rPr lang="ru-RU" altLang="uk-UA" sz="2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довжину</a:t>
            </a:r>
            <a:r>
              <a:rPr lang="ru-RU" altLang="uk-UA" sz="2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з </a:t>
            </a:r>
            <a:r>
              <a:rPr lang="ru-RU" altLang="uk-UA" sz="2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розбігу</a:t>
            </a:r>
            <a:r>
              <a:rPr lang="ru-RU" altLang="uk-UA" sz="2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, </a:t>
            </a:r>
            <a:r>
              <a:rPr lang="ru-RU" altLang="uk-UA" sz="2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метання</a:t>
            </a:r>
            <a:r>
              <a:rPr lang="ru-RU" altLang="uk-UA" sz="2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</a:t>
            </a:r>
            <a:r>
              <a:rPr lang="ru-RU" altLang="uk-UA" sz="2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м'яча</a:t>
            </a:r>
            <a:r>
              <a:rPr lang="ru-RU" altLang="uk-UA" sz="2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на </a:t>
            </a:r>
            <a:r>
              <a:rPr lang="ru-RU" altLang="uk-UA" sz="2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дальність</a:t>
            </a:r>
            <a:r>
              <a:rPr lang="ru-RU" altLang="uk-UA" sz="2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. </a:t>
            </a:r>
            <a:endParaRPr lang="uk-UA" altLang="uk-UA" sz="2400" b="1" dirty="0"/>
          </a:p>
        </p:txBody>
      </p:sp>
      <p:pic>
        <p:nvPicPr>
          <p:cNvPr id="86024" name="Picture 2" descr="https://scontent-iev1-1.xx.fbcdn.net/v/t39.30808-6/387826002_816058573647051_7347390013642883045_n.jpg?stp=dst-jpg_s600x600&amp;_nc_cat=108&amp;ccb=1-7&amp;_nc_sid=5f2048&amp;_nc_ohc=J5rUfRIicvEQ7kNvgHr1PM9&amp;_nc_ht=scontent-iev1-1.xx&amp;oh=00_AfC_JC51aJiTzrQwarLKfxGjnz7fxkzMJ3MvIoU_1zA0Eg&amp;oe=66413B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76250"/>
            <a:ext cx="46355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5" name="Picture 4" descr="https://scontent-iev1-1.xx.fbcdn.net/v/t39.30808-6/393761533_822011143051794_6339886825698399343_n.jpg?stp=dst-jpg_s600x600&amp;_nc_cat=108&amp;ccb=1-7&amp;_nc_sid=5f2048&amp;_nc_ohc=jARjI3XAEhEQ7kNvgHW2z7B&amp;_nc_ht=scontent-iev1-1.xx&amp;oh=00_AfDft_5SYMfrPDsne-BkczYF0rSLJ7Rvb_T6jDqXkV2NlA&amp;oe=664122C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73463"/>
            <a:ext cx="465613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2" descr="https://scontent-iev1-1.xx.fbcdn.net/v/t39.30808-6/404581403_840781371174771_7441741994744314409_n.jpg?stp=dst-jpg_s600x600&amp;_nc_cat=104&amp;ccb=1-7&amp;_nc_sid=5f2048&amp;_nc_ohc=p-jGFn0-HycQ7kNvgEFTiAz&amp;_nc_ht=scontent-iev1-1.xx&amp;oh=00_AfCLHPZ_MavguT-7As2WOIwbGD0arNzOoTY0e8RUZl9d-g&amp;oe=66412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260350"/>
            <a:ext cx="381635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4" descr="Немає опису світлини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844675"/>
            <a:ext cx="302895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 descr="https://scontent-iev1-1.xx.fbcdn.net/v/t39.30808-6/413032194_859442735975301_244328112491261217_n.jpg?stp=dst-jpg_s600x600&amp;_nc_cat=110&amp;ccb=1-7&amp;_nc_sid=5f2048&amp;_nc_ohc=_IQrC06RwN0Q7kNvgFlnBcj&amp;_nc_ht=scontent-iev1-1.xx&amp;oh=00_AfA7XXEr51J8SJViFTiKHhOY5uAmQzS_AR6rKpWYNL-kVw&amp;oe=664123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4076700"/>
            <a:ext cx="36766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Прямокутник 4"/>
          <p:cNvSpPr>
            <a:spLocks noChangeArrowheads="1"/>
          </p:cNvSpPr>
          <p:nvPr/>
        </p:nvSpPr>
        <p:spPr bwMode="auto">
          <a:xfrm>
            <a:off x="192088" y="644525"/>
            <a:ext cx="7199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400" b="1">
                <a:solidFill>
                  <a:srgbClr val="050505"/>
                </a:solidFill>
              </a:rPr>
              <a:t>Спортивні змагання: "Ліга дружніх" – ІІ місце.</a:t>
            </a:r>
          </a:p>
        </p:txBody>
      </p:sp>
      <p:sp>
        <p:nvSpPr>
          <p:cNvPr id="87048" name="Прямокутник 5"/>
          <p:cNvSpPr>
            <a:spLocks noChangeArrowheads="1"/>
          </p:cNvSpPr>
          <p:nvPr/>
        </p:nvSpPr>
        <p:spPr bwMode="auto">
          <a:xfrm>
            <a:off x="0" y="2852738"/>
            <a:ext cx="5375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uk-UA" sz="2400" b="1" dirty="0">
                <a:solidFill>
                  <a:srgbClr val="050505"/>
                </a:solidFill>
              </a:rPr>
              <a:t>На </a:t>
            </a:r>
            <a:r>
              <a:rPr lang="ru-RU" altLang="uk-UA" sz="2400" b="1" dirty="0" err="1">
                <a:solidFill>
                  <a:srgbClr val="050505"/>
                </a:solidFill>
              </a:rPr>
              <a:t>базі</a:t>
            </a:r>
            <a:r>
              <a:rPr lang="ru-RU" altLang="uk-UA" sz="2400" b="1" dirty="0">
                <a:solidFill>
                  <a:srgbClr val="050505"/>
                </a:solidFill>
              </a:rPr>
              <a:t> </a:t>
            </a:r>
            <a:r>
              <a:rPr lang="ru-RU" altLang="uk-UA" sz="2400" b="1" dirty="0" err="1">
                <a:solidFill>
                  <a:srgbClr val="050505"/>
                </a:solidFill>
              </a:rPr>
              <a:t>Забузької</a:t>
            </a:r>
            <a:r>
              <a:rPr lang="ru-RU" altLang="uk-UA" sz="2400" b="1" dirty="0">
                <a:solidFill>
                  <a:srgbClr val="050505"/>
                </a:solidFill>
              </a:rPr>
              <a:t> ЗШ I-</a:t>
            </a:r>
            <a:r>
              <a:rPr lang="ru-RU" altLang="uk-UA" sz="2400" b="1" dirty="0" err="1">
                <a:solidFill>
                  <a:srgbClr val="050505"/>
                </a:solidFill>
              </a:rPr>
              <a:t>IIIст</a:t>
            </a:r>
            <a:r>
              <a:rPr lang="ru-RU" altLang="uk-UA" sz="2400" b="1" dirty="0">
                <a:solidFill>
                  <a:srgbClr val="050505"/>
                </a:solidFill>
              </a:rPr>
              <a:t>., </a:t>
            </a:r>
          </a:p>
          <a:p>
            <a:r>
              <a:rPr lang="ru-RU" altLang="uk-UA" sz="2400" b="1" dirty="0" err="1">
                <a:solidFill>
                  <a:srgbClr val="050505"/>
                </a:solidFill>
              </a:rPr>
              <a:t>пройшли</a:t>
            </a:r>
            <a:r>
              <a:rPr lang="ru-RU" altLang="uk-UA" sz="2400" b="1" dirty="0">
                <a:solidFill>
                  <a:srgbClr val="050505"/>
                </a:solidFill>
              </a:rPr>
              <a:t> "</a:t>
            </a:r>
            <a:r>
              <a:rPr lang="ru-RU" altLang="uk-UA" sz="2400" b="1" dirty="0" err="1">
                <a:solidFill>
                  <a:srgbClr val="050505"/>
                </a:solidFill>
              </a:rPr>
              <a:t>Веселі</a:t>
            </a:r>
            <a:r>
              <a:rPr lang="ru-RU" altLang="uk-UA" sz="2400" b="1" dirty="0">
                <a:solidFill>
                  <a:srgbClr val="050505"/>
                </a:solidFill>
              </a:rPr>
              <a:t> </a:t>
            </a:r>
            <a:r>
              <a:rPr lang="ru-RU" altLang="uk-UA" sz="2400" b="1" dirty="0" err="1">
                <a:solidFill>
                  <a:srgbClr val="050505"/>
                </a:solidFill>
              </a:rPr>
              <a:t>старти</a:t>
            </a:r>
            <a:r>
              <a:rPr lang="ru-RU" altLang="uk-UA" sz="2400" b="1" dirty="0">
                <a:solidFill>
                  <a:srgbClr val="050505"/>
                </a:solidFill>
              </a:rPr>
              <a:t>" .</a:t>
            </a:r>
            <a:endParaRPr lang="uk-UA" altLang="uk-UA" sz="2400" b="1" dirty="0"/>
          </a:p>
        </p:txBody>
      </p:sp>
      <p:sp>
        <p:nvSpPr>
          <p:cNvPr id="87049" name="Прямокутник 6"/>
          <p:cNvSpPr>
            <a:spLocks noChangeArrowheads="1"/>
          </p:cNvSpPr>
          <p:nvPr/>
        </p:nvSpPr>
        <p:spPr bwMode="auto">
          <a:xfrm>
            <a:off x="0" y="5013325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400" b="1">
                <a:solidFill>
                  <a:srgbClr val="050505"/>
                </a:solidFill>
              </a:rPr>
              <a:t>Змаганнях "</a:t>
            </a:r>
            <a:r>
              <a:rPr lang="en-US" altLang="uk-UA" sz="2400" b="1">
                <a:solidFill>
                  <a:srgbClr val="050505"/>
                </a:solidFill>
              </a:rPr>
              <a:t>Cool Games«</a:t>
            </a:r>
            <a:r>
              <a:rPr lang="uk-UA" altLang="uk-UA" sz="2400" b="1">
                <a:solidFill>
                  <a:srgbClr val="050505"/>
                </a:solidFill>
              </a:rPr>
              <a:t>  - ІІІ місце</a:t>
            </a:r>
            <a:endParaRPr lang="uk-UA" altLang="uk-UA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object 12"/>
          <p:cNvSpPr>
            <a:spLocks noGrp="1"/>
          </p:cNvSpPr>
          <p:nvPr>
            <p:ph type="title"/>
          </p:nvPr>
        </p:nvSpPr>
        <p:spPr>
          <a:xfrm>
            <a:off x="982663" y="260350"/>
            <a:ext cx="9629775" cy="842963"/>
          </a:xfrm>
        </p:spPr>
        <p:txBody>
          <a:bodyPr tIns="12065">
            <a:normAutofit/>
          </a:bodyPr>
          <a:lstStyle/>
          <a:p>
            <a:pPr marL="12700" algn="l">
              <a:spcBef>
                <a:spcPts val="100"/>
              </a:spcBef>
            </a:pPr>
            <a:r>
              <a:rPr lang="ru-RU" altLang="uk-UA" sz="490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uk-UA" sz="4900" b="1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 безпечних та</a:t>
            </a:r>
          </a:p>
        </p:txBody>
      </p:sp>
      <p:sp>
        <p:nvSpPr>
          <p:cNvPr id="51208" name="object 13"/>
          <p:cNvSpPr txBox="1">
            <a:spLocks noChangeArrowheads="1"/>
          </p:cNvSpPr>
          <p:nvPr/>
        </p:nvSpPr>
        <p:spPr bwMode="auto">
          <a:xfrm>
            <a:off x="0" y="1052513"/>
            <a:ext cx="116967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ru-RU" altLang="uk-UA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нешкідливих умов навчання та праці</a:t>
            </a:r>
            <a:endParaRPr lang="ru-RU" altLang="uk-UA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9" name="object 14"/>
          <p:cNvSpPr txBox="1">
            <a:spLocks noChangeArrowheads="1"/>
          </p:cNvSpPr>
          <p:nvPr/>
        </p:nvSpPr>
        <p:spPr bwMode="auto">
          <a:xfrm>
            <a:off x="407988" y="3141663"/>
            <a:ext cx="7327900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1594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165"/>
              </a:lnSpc>
              <a:spcBef>
                <a:spcPts val="490"/>
              </a:spcBef>
            </a:pPr>
            <a:r>
              <a:rPr lang="ru-RU" altLang="uk-UA" sz="2100" b="1" i="1">
                <a:latin typeface="Verdana" panose="020B0604030504040204" pitchFamily="34" charset="0"/>
              </a:rPr>
              <a:t>Заклад забезпечено антисептичними засобами,  безконтактними термометрами, облаштовано  ізолятор.</a:t>
            </a:r>
            <a:endParaRPr lang="ru-RU" altLang="uk-UA" sz="2100">
              <a:latin typeface="Verdana" panose="020B0604030504040204" pitchFamily="34" charset="0"/>
            </a:endParaRPr>
          </a:p>
          <a:p>
            <a:pPr>
              <a:spcBef>
                <a:spcPts val="625"/>
              </a:spcBef>
            </a:pPr>
            <a:r>
              <a:rPr lang="ru-RU" altLang="uk-UA" sz="2100" b="1" i="1">
                <a:latin typeface="Verdana" panose="020B0604030504040204" pitchFamily="34" charset="0"/>
              </a:rPr>
              <a:t>Здійснено технічне обслуговування вогнегасників.</a:t>
            </a:r>
            <a:endParaRPr lang="ru-RU" altLang="uk-UA" sz="2100">
              <a:latin typeface="Verdana" panose="020B0604030504040204" pitchFamily="34" charset="0"/>
            </a:endParaRPr>
          </a:p>
          <a:p>
            <a:pPr>
              <a:lnSpc>
                <a:spcPts val="2165"/>
              </a:lnSpc>
              <a:spcBef>
                <a:spcPts val="1025"/>
              </a:spcBef>
            </a:pPr>
            <a:r>
              <a:rPr lang="uk-UA" altLang="uk-UA" sz="2100" b="1" i="1">
                <a:latin typeface="Verdana" panose="020B0604030504040204" pitchFamily="34" charset="0"/>
              </a:rPr>
              <a:t>Школа забезпечена аптечкою, </a:t>
            </a:r>
            <a:r>
              <a:rPr lang="ru-RU" altLang="uk-UA" sz="2100" b="1" i="1">
                <a:latin typeface="Verdana" panose="020B0604030504040204" pitchFamily="34" charset="0"/>
              </a:rPr>
              <a:t> </a:t>
            </a:r>
            <a:r>
              <a:rPr lang="uk-UA" altLang="uk-UA" sz="2100" b="1" i="1">
                <a:latin typeface="Verdana" panose="020B0604030504040204" pitchFamily="34" charset="0"/>
              </a:rPr>
              <a:t>яку</a:t>
            </a:r>
            <a:r>
              <a:rPr lang="ru-RU" altLang="uk-UA" sz="2100" b="1" i="1">
                <a:latin typeface="Verdana" panose="020B0604030504040204" pitchFamily="34" charset="0"/>
              </a:rPr>
              <a:t> укомплектовано  необхідними медикаментами та перев'язувальними  матеріалами.</a:t>
            </a:r>
            <a:endParaRPr lang="ru-RU" altLang="uk-UA" sz="2100">
              <a:latin typeface="Verdana" panose="020B0604030504040204" pitchFamily="34" charset="0"/>
            </a:endParaRPr>
          </a:p>
          <a:p>
            <a:pPr>
              <a:lnSpc>
                <a:spcPts val="2340"/>
              </a:lnSpc>
              <a:spcBef>
                <a:spcPts val="625"/>
              </a:spcBef>
            </a:pPr>
            <a:r>
              <a:rPr lang="ru-RU" altLang="uk-UA" sz="2100" b="1" i="1">
                <a:latin typeface="Verdana" panose="020B0604030504040204" pitchFamily="34" charset="0"/>
              </a:rPr>
              <a:t>Дотримання карантинних норм та санітарно-</a:t>
            </a:r>
            <a:endParaRPr lang="ru-RU" altLang="uk-UA" sz="2100">
              <a:latin typeface="Verdana" panose="020B0604030504040204" pitchFamily="34" charset="0"/>
            </a:endParaRPr>
          </a:p>
          <a:p>
            <a:pPr>
              <a:lnSpc>
                <a:spcPts val="2340"/>
              </a:lnSpc>
            </a:pPr>
            <a:r>
              <a:rPr lang="ru-RU" altLang="uk-UA" sz="2100" b="1" i="1">
                <a:latin typeface="Verdana" panose="020B0604030504040204" pitchFamily="34" charset="0"/>
              </a:rPr>
              <a:t>гігієнічного режиму роботи школи.</a:t>
            </a:r>
            <a:endParaRPr lang="ru-RU" altLang="uk-UA" sz="2100">
              <a:latin typeface="Verdana" panose="020B0604030504040204" pitchFamily="34" charset="0"/>
            </a:endParaRPr>
          </a:p>
        </p:txBody>
      </p:sp>
      <p:sp>
        <p:nvSpPr>
          <p:cNvPr id="51232" name="object 20"/>
          <p:cNvSpPr>
            <a:spLocks noChangeArrowheads="1"/>
          </p:cNvSpPr>
          <p:nvPr/>
        </p:nvSpPr>
        <p:spPr bwMode="auto">
          <a:xfrm>
            <a:off x="8328025" y="2205038"/>
            <a:ext cx="2073275" cy="31765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uk-UA" altLang="uk-UA"/>
          </a:p>
        </p:txBody>
      </p:sp>
      <p:sp>
        <p:nvSpPr>
          <p:cNvPr id="51233" name="object 21"/>
          <p:cNvSpPr>
            <a:spLocks noChangeArrowheads="1"/>
          </p:cNvSpPr>
          <p:nvPr/>
        </p:nvSpPr>
        <p:spPr bwMode="auto">
          <a:xfrm>
            <a:off x="10158413" y="4965700"/>
            <a:ext cx="1528762" cy="17351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uk-UA" alt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object 8"/>
          <p:cNvSpPr>
            <a:spLocks noGrp="1"/>
          </p:cNvSpPr>
          <p:nvPr>
            <p:ph type="title"/>
          </p:nvPr>
        </p:nvSpPr>
        <p:spPr>
          <a:xfrm>
            <a:off x="498475" y="344488"/>
            <a:ext cx="8189913" cy="622300"/>
          </a:xfrm>
        </p:spPr>
        <p:txBody>
          <a:bodyPr tIns="12065" rtlCol="0">
            <a:normAutofit fontScale="90000"/>
          </a:bodyPr>
          <a:lstStyle/>
          <a:p>
            <a:pPr marL="12700" algn="l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uk-UA" smtClean="0">
                <a:solidFill>
                  <a:srgbClr val="000000"/>
                </a:solidFill>
                <a:latin typeface="Verdana" panose="020B0604030504040204" pitchFamily="34" charset="0"/>
              </a:rPr>
              <a:t>Організація </a:t>
            </a:r>
            <a:r>
              <a:rPr lang="uk-UA" smtClean="0">
                <a:solidFill>
                  <a:schemeClr val="tx1"/>
                </a:solidFill>
                <a:latin typeface="Verdana" panose="020B0604030504040204" pitchFamily="34" charset="0"/>
              </a:rPr>
              <a:t>харчування</a:t>
            </a:r>
          </a:p>
        </p:txBody>
      </p:sp>
      <p:sp>
        <p:nvSpPr>
          <p:cNvPr id="53250" name="object 9"/>
          <p:cNvSpPr txBox="1">
            <a:spLocks noChangeArrowheads="1"/>
          </p:cNvSpPr>
          <p:nvPr/>
        </p:nvSpPr>
        <p:spPr bwMode="auto">
          <a:xfrm>
            <a:off x="1055688" y="1484313"/>
            <a:ext cx="61436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3700"/>
              </a:lnSpc>
              <a:spcBef>
                <a:spcPts val="100"/>
              </a:spcBef>
            </a:pPr>
            <a:r>
              <a:rPr lang="uk-UA" altLang="uk-UA" sz="3200" b="1" i="1" dirty="0">
                <a:latin typeface="Verdana" panose="020B0604030504040204" pitchFamily="34" charset="0"/>
              </a:rPr>
              <a:t>88 </a:t>
            </a:r>
            <a:r>
              <a:rPr lang="uk-UA" altLang="uk-UA" sz="3200" b="1" i="1" dirty="0" smtClean="0">
                <a:latin typeface="Verdana" panose="020B0604030504040204" pitchFamily="34" charset="0"/>
              </a:rPr>
              <a:t>учнів </a:t>
            </a:r>
            <a:r>
              <a:rPr lang="uk-UA" altLang="uk-UA" sz="2100" b="1" i="1" dirty="0" smtClean="0">
                <a:latin typeface="Verdana" panose="020B0604030504040204" pitchFamily="34" charset="0"/>
              </a:rPr>
              <a:t>охоплено </a:t>
            </a:r>
            <a:r>
              <a:rPr lang="uk-UA" altLang="uk-UA" sz="2100" b="1" i="1" dirty="0">
                <a:latin typeface="Verdana" panose="020B0604030504040204" pitchFamily="34" charset="0"/>
              </a:rPr>
              <a:t>гарячими</a:t>
            </a:r>
            <a:endParaRPr lang="uk-UA" altLang="uk-UA" sz="2100" dirty="0">
              <a:latin typeface="Verdana" panose="020B0604030504040204" pitchFamily="34" charset="0"/>
            </a:endParaRPr>
          </a:p>
          <a:p>
            <a:pPr>
              <a:lnSpc>
                <a:spcPts val="2375"/>
              </a:lnSpc>
            </a:pPr>
            <a:r>
              <a:rPr lang="uk-UA" altLang="uk-UA" sz="2100" b="1" i="1" dirty="0">
                <a:latin typeface="Verdana" panose="020B0604030504040204" pitchFamily="34" charset="0"/>
              </a:rPr>
              <a:t>сніданками,</a:t>
            </a:r>
            <a:endParaRPr lang="uk-UA" altLang="uk-UA" sz="2100" dirty="0">
              <a:latin typeface="Verdana" panose="020B0604030504040204" pitchFamily="34" charset="0"/>
            </a:endParaRPr>
          </a:p>
          <a:p>
            <a:pPr>
              <a:lnSpc>
                <a:spcPts val="3125"/>
              </a:lnSpc>
              <a:spcBef>
                <a:spcPts val="1225"/>
              </a:spcBef>
            </a:pPr>
            <a:r>
              <a:rPr lang="uk-UA" altLang="uk-UA" sz="2100" b="1" i="1" dirty="0">
                <a:latin typeface="Verdana" panose="020B0604030504040204" pitchFamily="34" charset="0"/>
              </a:rPr>
              <a:t> Із них кількість учнів  пільгових категорій – </a:t>
            </a:r>
            <a:r>
              <a:rPr lang="uk-UA" altLang="uk-UA" sz="2800" b="1" i="1" dirty="0" smtClean="0">
                <a:latin typeface="Verdana" panose="020B0604030504040204" pitchFamily="34" charset="0"/>
              </a:rPr>
              <a:t>37</a:t>
            </a:r>
            <a:r>
              <a:rPr lang="en-US" altLang="uk-UA" sz="2800" b="1" i="1" dirty="0" smtClean="0">
                <a:latin typeface="Verdana" panose="020B0604030504040204" pitchFamily="34" charset="0"/>
              </a:rPr>
              <a:t> </a:t>
            </a:r>
            <a:r>
              <a:rPr lang="uk-UA" altLang="uk-UA" sz="2800" b="1" i="1" dirty="0" smtClean="0">
                <a:latin typeface="Verdana" panose="020B0604030504040204" pitchFamily="34" charset="0"/>
              </a:rPr>
              <a:t>осіб</a:t>
            </a:r>
            <a:r>
              <a:rPr lang="uk-UA" altLang="uk-UA" sz="2800" b="1" i="1" dirty="0">
                <a:latin typeface="Verdana" panose="020B0604030504040204" pitchFamily="34" charset="0"/>
              </a:rPr>
              <a:t>.</a:t>
            </a:r>
            <a:endParaRPr lang="uk-UA" altLang="uk-UA" sz="2800" dirty="0">
              <a:latin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00" y="548680"/>
            <a:ext cx="4000657" cy="3000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1704" y="3429000"/>
            <a:ext cx="4344143" cy="3258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 txBox="1">
            <a:spLocks noChangeArrowheads="1"/>
          </p:cNvSpPr>
          <p:nvPr/>
        </p:nvSpPr>
        <p:spPr bwMode="auto">
          <a:xfrm>
            <a:off x="407988" y="115888"/>
            <a:ext cx="113045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uk-UA" altLang="uk-UA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Гурток «Образотворче мистецтво»</a:t>
            </a:r>
          </a:p>
        </p:txBody>
      </p:sp>
      <p:sp>
        <p:nvSpPr>
          <p:cNvPr id="55303" name="TextBox 4"/>
          <p:cNvSpPr txBox="1">
            <a:spLocks noChangeArrowheads="1"/>
          </p:cNvSpPr>
          <p:nvPr/>
        </p:nvSpPr>
        <p:spPr bwMode="auto">
          <a:xfrm>
            <a:off x="5598038" y="4293096"/>
            <a:ext cx="33988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000" b="1" i="1" dirty="0"/>
              <a:t>Виставки  малюнків</a:t>
            </a:r>
          </a:p>
          <a:p>
            <a:r>
              <a:rPr lang="uk-UA" altLang="uk-UA" sz="2000" b="1" i="1" dirty="0"/>
              <a:t> </a:t>
            </a:r>
          </a:p>
          <a:p>
            <a:endParaRPr lang="uk-UA" altLang="uk-UA" sz="2000" b="1" i="1" dirty="0"/>
          </a:p>
          <a:p>
            <a:r>
              <a:rPr lang="uk-UA" altLang="uk-UA" sz="2000" b="1" i="1" dirty="0"/>
              <a:t>Участь в конкурсах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64" t="23364" r="5232" b="26576"/>
          <a:stretch>
            <a:fillRect/>
          </a:stretch>
        </p:blipFill>
        <p:spPr>
          <a:xfrm>
            <a:off x="414884" y="1365746"/>
            <a:ext cx="5033044" cy="2567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14" y="1151415"/>
            <a:ext cx="2142803" cy="2845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4093100"/>
            <a:ext cx="2072899" cy="2753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82869" y="1126905"/>
            <a:ext cx="2142802" cy="284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Немає опису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149080"/>
            <a:ext cx="5118662" cy="260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ject 7"/>
          <p:cNvSpPr txBox="1">
            <a:spLocks noChangeArrowheads="1"/>
          </p:cNvSpPr>
          <p:nvPr/>
        </p:nvSpPr>
        <p:spPr bwMode="auto">
          <a:xfrm>
            <a:off x="7094538" y="1298575"/>
            <a:ext cx="25304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ru-RU" altLang="uk-UA" sz="4000" b="1" dirty="0"/>
              <a:t>закладу</a:t>
            </a:r>
            <a:endParaRPr lang="ru-RU" altLang="uk-UA" sz="4000" dirty="0"/>
          </a:p>
        </p:txBody>
      </p:sp>
      <p:sp>
        <p:nvSpPr>
          <p:cNvPr id="9221" name="object 8"/>
          <p:cNvSpPr txBox="1">
            <a:spLocks noChangeArrowheads="1"/>
          </p:cNvSpPr>
          <p:nvPr/>
        </p:nvSpPr>
        <p:spPr bwMode="auto">
          <a:xfrm>
            <a:off x="692150" y="415925"/>
            <a:ext cx="4395788" cy="442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+mn-cs"/>
              </a:rPr>
              <a:t>На початок року </a:t>
            </a:r>
            <a:r>
              <a:rPr lang="uk-UA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+mn-cs"/>
              </a:rPr>
              <a:t>133 учнів</a:t>
            </a:r>
            <a:endParaRPr lang="ru-RU" sz="2800" b="1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cs typeface="+mn-cs"/>
            </a:endParaRPr>
          </a:p>
        </p:txBody>
      </p:sp>
      <p:sp>
        <p:nvSpPr>
          <p:cNvPr id="22532" name="object 9"/>
          <p:cNvSpPr txBox="1">
            <a:spLocks noChangeArrowheads="1"/>
          </p:cNvSpPr>
          <p:nvPr/>
        </p:nvSpPr>
        <p:spPr bwMode="auto">
          <a:xfrm>
            <a:off x="692150" y="868363"/>
            <a:ext cx="43338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175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250"/>
              </a:spcBef>
            </a:pPr>
            <a:r>
              <a:rPr lang="ru-RU" altLang="uk-UA" b="1">
                <a:latin typeface="Verdana" panose="020B0604030504040204" pitchFamily="34" charset="0"/>
              </a:rPr>
              <a:t>вибуло – </a:t>
            </a:r>
            <a:r>
              <a:rPr lang="uk-UA" altLang="ru-RU" b="1">
                <a:latin typeface="Verdana" panose="020B0604030504040204" pitchFamily="34" charset="0"/>
              </a:rPr>
              <a:t>3</a:t>
            </a:r>
            <a:r>
              <a:rPr lang="ru-RU" altLang="uk-UA" b="1">
                <a:latin typeface="Verdana" panose="020B0604030504040204" pitchFamily="34" charset="0"/>
              </a:rPr>
              <a:t> учні</a:t>
            </a:r>
            <a:endParaRPr lang="ru-RU" altLang="uk-UA">
              <a:latin typeface="Verdana" panose="020B0604030504040204" pitchFamily="34" charset="0"/>
            </a:endParaRPr>
          </a:p>
          <a:p>
            <a:pPr>
              <a:spcBef>
                <a:spcPts val="200"/>
              </a:spcBef>
            </a:pPr>
            <a:r>
              <a:rPr lang="ru-RU" altLang="uk-UA" b="1">
                <a:latin typeface="Verdana" panose="020B0604030504040204" pitchFamily="34" charset="0"/>
              </a:rPr>
              <a:t>прибуло – </a:t>
            </a:r>
            <a:r>
              <a:rPr lang="uk-UA" altLang="ru-RU" b="1">
                <a:latin typeface="Verdana" panose="020B0604030504040204" pitchFamily="34" charset="0"/>
              </a:rPr>
              <a:t>0</a:t>
            </a:r>
            <a:r>
              <a:rPr lang="ru-RU" altLang="uk-UA" sz="2400" b="1">
                <a:latin typeface="Verdana" panose="020B0604030504040204" pitchFamily="34" charset="0"/>
              </a:rPr>
              <a:t> </a:t>
            </a:r>
            <a:r>
              <a:rPr lang="ru-RU" altLang="uk-UA" b="1">
                <a:latin typeface="Verdana" panose="020B0604030504040204" pitchFamily="34" charset="0"/>
              </a:rPr>
              <a:t>учнів</a:t>
            </a:r>
            <a:endParaRPr lang="ru-RU" altLang="uk-UA">
              <a:latin typeface="Verdana" panose="020B0604030504040204" pitchFamily="34" charset="0"/>
            </a:endParaRPr>
          </a:p>
          <a:p>
            <a:pPr>
              <a:spcBef>
                <a:spcPts val="275"/>
              </a:spcBef>
            </a:pPr>
            <a:r>
              <a:rPr lang="ru-RU" altLang="uk-UA" b="1">
                <a:latin typeface="Verdana" panose="020B0604030504040204" pitchFamily="34" charset="0"/>
              </a:rPr>
              <a:t>на кінець року – </a:t>
            </a:r>
            <a:r>
              <a:rPr lang="uk-UA" altLang="uk-UA" b="1">
                <a:latin typeface="Verdana" panose="020B0604030504040204" pitchFamily="34" charset="0"/>
              </a:rPr>
              <a:t>130 учнів</a:t>
            </a:r>
            <a:endParaRPr lang="ru-RU" altLang="uk-UA" sz="3600">
              <a:latin typeface="Verdana" panose="020B0604030504040204" pitchFamily="34" charset="0"/>
            </a:endParaRPr>
          </a:p>
        </p:txBody>
      </p:sp>
      <p:sp>
        <p:nvSpPr>
          <p:cNvPr id="22533" name="object 11"/>
          <p:cNvSpPr>
            <a:spLocks noChangeArrowheads="1"/>
          </p:cNvSpPr>
          <p:nvPr/>
        </p:nvSpPr>
        <p:spPr bwMode="auto">
          <a:xfrm>
            <a:off x="973138" y="2863850"/>
            <a:ext cx="9555162" cy="3468688"/>
          </a:xfrm>
          <a:custGeom>
            <a:avLst/>
            <a:gdLst>
              <a:gd name="T0" fmla="*/ 6350 w 9554845"/>
              <a:gd name="T1" fmla="*/ 0 h 3468370"/>
              <a:gd name="T2" fmla="*/ 6350 w 9554845"/>
              <a:gd name="T3" fmla="*/ 3467963 h 3468370"/>
              <a:gd name="T4" fmla="*/ 0 w 9554845"/>
              <a:gd name="T5" fmla="*/ 6350 h 3468370"/>
              <a:gd name="T6" fmla="*/ 9554349 w 9554845"/>
              <a:gd name="T7" fmla="*/ 6350 h 3468370"/>
              <a:gd name="T8" fmla="*/ 0 w 9554845"/>
              <a:gd name="T9" fmla="*/ 3461613 h 3468370"/>
              <a:gd name="T10" fmla="*/ 9554349 w 9554845"/>
              <a:gd name="T11" fmla="*/ 3461613 h 3468370"/>
              <a:gd name="T12" fmla="*/ 0 w 9554845"/>
              <a:gd name="T13" fmla="*/ 0 h 3468370"/>
              <a:gd name="T14" fmla="*/ 9554845 w 9554845"/>
              <a:gd name="T15" fmla="*/ 3468370 h 3468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9554845" h="3468370">
                <a:moveTo>
                  <a:pt x="6350" y="0"/>
                </a:moveTo>
                <a:lnTo>
                  <a:pt x="6350" y="3467963"/>
                </a:lnTo>
              </a:path>
              <a:path w="9554845" h="3468370">
                <a:moveTo>
                  <a:pt x="0" y="6350"/>
                </a:moveTo>
                <a:lnTo>
                  <a:pt x="9554349" y="6350"/>
                </a:lnTo>
              </a:path>
              <a:path w="9554845" h="3468370">
                <a:moveTo>
                  <a:pt x="0" y="3461613"/>
                </a:moveTo>
                <a:lnTo>
                  <a:pt x="9554349" y="3461613"/>
                </a:lnTo>
              </a:path>
            </a:pathLst>
          </a:custGeom>
          <a:noFill/>
          <a:ln w="12700">
            <a:solidFill>
              <a:srgbClr val="BEBEBE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uk-UA"/>
          </a:p>
        </p:txBody>
      </p:sp>
      <p:graphicFrame>
        <p:nvGraphicFramePr>
          <p:cNvPr id="9257" name="Group 41"/>
          <p:cNvGraphicFramePr>
            <a:graphicFrameLocks noGrp="1"/>
          </p:cNvGraphicFramePr>
          <p:nvPr/>
        </p:nvGraphicFramePr>
        <p:xfrm>
          <a:off x="979488" y="2870200"/>
          <a:ext cx="9580562" cy="3562351"/>
        </p:xfrm>
        <a:graphic>
          <a:graphicData uri="http://schemas.openxmlformats.org/drawingml/2006/table">
            <a:tbl>
              <a:tblPr/>
              <a:tblGrid>
                <a:gridCol w="159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9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5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54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1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622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Початкова школа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1–4 класи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261031" marB="0" horzOverflow="overflow">
                    <a:lnL>
                      <a:noFill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7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Основна школа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4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5–</a:t>
                      </a: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9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 класи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221019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7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Старша школа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4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–11 класи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221019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К-сть класів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118131" marB="0" horzOverflow="overflow">
                    <a:lnL>
                      <a:noFill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К-сть учнів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118131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4478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К-сть класів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118131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К-сть учнів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118131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К-сть класів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118131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К-сть учнів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118131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6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1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65417" marB="0" horzOverflow="overflow">
                    <a:lnL>
                      <a:noFill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1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0" marR="0" marT="65417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1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65417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1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69</a:t>
                      </a:r>
                    </a:p>
                  </a:txBody>
                  <a:tcPr marL="0" marR="0" marT="65417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1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65417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1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15</a:t>
                      </a:r>
                    </a:p>
                  </a:txBody>
                  <a:tcPr marL="0" marR="0" marT="65417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9555">
                <a:tc gridSpan="3">
                  <a:txBody>
                    <a:bodyPr/>
                    <a:lstStyle/>
                    <a:p>
                      <a:pPr marL="285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4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Усього класів школи: </a:t>
                      </a: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285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Усього учнів школи: </a:t>
                      </a: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130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132104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3333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Середня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наповнюваність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: 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11,8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345501" marB="0" horzOverflow="overflow">
                    <a:lnL>
                      <a:noFill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1744" y="184597"/>
            <a:ext cx="9601200" cy="1303337"/>
          </a:xfrm>
        </p:spPr>
        <p:txBody>
          <a:bodyPr/>
          <a:lstStyle/>
          <a:p>
            <a:r>
              <a:rPr lang="uk-UA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Функціонування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 txBox="1">
            <a:spLocks noChangeArrowheads="1"/>
          </p:cNvSpPr>
          <p:nvPr/>
        </p:nvSpPr>
        <p:spPr bwMode="auto">
          <a:xfrm>
            <a:off x="371673" y="260648"/>
            <a:ext cx="1148496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uk-UA" altLang="uk-UA" sz="4400" b="1" i="1" dirty="0"/>
              <a:t>Гурток</a:t>
            </a:r>
            <a:r>
              <a:rPr lang="uk-UA" altLang="uk-UA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«Ключі до розкриття талантів»</a:t>
            </a:r>
            <a:endParaRPr lang="uk-UA" altLang="uk-UA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8" name="TextBox 9"/>
          <p:cNvSpPr txBox="1">
            <a:spLocks noChangeArrowheads="1"/>
          </p:cNvSpPr>
          <p:nvPr/>
        </p:nvSpPr>
        <p:spPr bwMode="auto">
          <a:xfrm flipH="1">
            <a:off x="2796130" y="1435345"/>
            <a:ext cx="3524872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1600" b="1" i="1" dirty="0"/>
              <a:t>   </a:t>
            </a:r>
            <a:r>
              <a:rPr lang="uk-UA" altLang="uk-UA" sz="2000" b="1" i="1" dirty="0" smtClean="0"/>
              <a:t>Великодній кошик </a:t>
            </a:r>
          </a:p>
          <a:p>
            <a:pPr algn="ctr"/>
            <a:endParaRPr lang="uk-UA" altLang="uk-UA" sz="2000" b="1" i="1" dirty="0"/>
          </a:p>
          <a:p>
            <a:pPr algn="ctr"/>
            <a:endParaRPr lang="uk-UA" altLang="uk-UA" sz="2000" b="1" i="1" dirty="0"/>
          </a:p>
          <a:p>
            <a:pPr algn="ctr"/>
            <a:r>
              <a:rPr lang="uk-UA" altLang="uk-UA" sz="2000" b="1" i="1" dirty="0"/>
              <a:t>    </a:t>
            </a:r>
            <a:r>
              <a:rPr lang="uk-UA" altLang="uk-UA" sz="2000" b="1" i="1" dirty="0" smtClean="0"/>
              <a:t>Різдвяні композиції</a:t>
            </a:r>
          </a:p>
          <a:p>
            <a:pPr algn="ctr"/>
            <a:endParaRPr lang="uk-UA" altLang="uk-UA" sz="2000" b="1" i="1" dirty="0"/>
          </a:p>
          <a:p>
            <a:pPr algn="ctr"/>
            <a:endParaRPr lang="uk-UA" altLang="uk-UA" sz="2000" b="1" i="1" dirty="0" smtClean="0"/>
          </a:p>
          <a:p>
            <a:pPr algn="ctr"/>
            <a:r>
              <a:rPr lang="uk-UA" altLang="uk-UA" sz="2000" b="1" i="1" dirty="0" smtClean="0"/>
              <a:t>Карта України з </a:t>
            </a:r>
            <a:r>
              <a:rPr lang="uk-UA" altLang="uk-UA" sz="2000" b="1" i="1" dirty="0" err="1" smtClean="0"/>
              <a:t>фоамірану</a:t>
            </a:r>
            <a:endParaRPr lang="en-US" altLang="uk-UA" sz="2000" b="1" i="1" dirty="0" smtClean="0"/>
          </a:p>
          <a:p>
            <a:pPr algn="ctr"/>
            <a:endParaRPr lang="en-US" altLang="uk-UA" sz="2000" b="1" i="1" dirty="0" smtClean="0"/>
          </a:p>
          <a:p>
            <a:pPr algn="ctr"/>
            <a:r>
              <a:rPr lang="uk-UA" altLang="uk-UA" sz="2000" b="1" i="1" dirty="0" smtClean="0"/>
              <a:t>Участь у конкурсі «Природа і фантазія</a:t>
            </a:r>
            <a:endParaRPr lang="en-US" altLang="uk-UA" sz="2000" b="1" i="1" dirty="0"/>
          </a:p>
          <a:p>
            <a:pPr algn="ctr"/>
            <a:endParaRPr lang="en-US" altLang="uk-UA" sz="2000" b="1" i="1" dirty="0" smtClean="0"/>
          </a:p>
          <a:p>
            <a:pPr algn="ctr"/>
            <a:endParaRPr lang="uk-UA" altLang="uk-UA" sz="2000" b="1" i="1" dirty="0"/>
          </a:p>
          <a:p>
            <a:pPr algn="ctr"/>
            <a:endParaRPr lang="uk-UA" altLang="uk-UA" b="1" dirty="0"/>
          </a:p>
        </p:txBody>
      </p:sp>
      <p:pic>
        <p:nvPicPr>
          <p:cNvPr id="10" name="Picture 6" descr="Відкрити світлин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66521"/>
            <a:ext cx="3302624" cy="2478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Немає опису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302" y="991599"/>
            <a:ext cx="2368899" cy="3157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720" y="825290"/>
            <a:ext cx="2236600" cy="2982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31" name="Picture 11" descr="Немає опису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92" y="1184457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3" name="Picture 13" descr="Немає опису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29" y="3680395"/>
            <a:ext cx="2373474" cy="3164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5" name="Picture 15" descr="Немає опису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4026396"/>
            <a:ext cx="3249016" cy="2436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 txBox="1">
            <a:spLocks noChangeArrowheads="1"/>
          </p:cNvSpPr>
          <p:nvPr/>
        </p:nvSpPr>
        <p:spPr bwMode="auto">
          <a:xfrm>
            <a:off x="185738" y="496888"/>
            <a:ext cx="9820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uk-UA" alt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</a:t>
            </a:r>
            <a:r>
              <a:rPr lang="uk-UA" altLang="uk-UA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 педагога</a:t>
            </a:r>
            <a:endParaRPr lang="uk-UA" altLang="uk-UA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0" name="TextBox 9"/>
          <p:cNvSpPr txBox="1">
            <a:spLocks noChangeArrowheads="1"/>
          </p:cNvSpPr>
          <p:nvPr/>
        </p:nvSpPr>
        <p:spPr bwMode="auto">
          <a:xfrm>
            <a:off x="8568749" y="5898227"/>
            <a:ext cx="31685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b="1" i="1" dirty="0" smtClean="0"/>
              <a:t>Інтерактивна гра 16 днів проти насильства</a:t>
            </a:r>
            <a:endParaRPr lang="uk-UA" altLang="uk-UA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380109"/>
            <a:ext cx="2592288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3" y="1284576"/>
            <a:ext cx="2589599" cy="345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/>
          <p:cNvSpPr/>
          <p:nvPr/>
        </p:nvSpPr>
        <p:spPr>
          <a:xfrm>
            <a:off x="8457554" y="4323575"/>
            <a:ext cx="3639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І</a:t>
            </a:r>
            <a:r>
              <a:rPr lang="uk-UA" b="1" i="1" dirty="0" smtClean="0"/>
              <a:t>ндивідуальні </a:t>
            </a:r>
            <a:r>
              <a:rPr lang="uk-UA" b="1" i="1" dirty="0"/>
              <a:t>корекційно-розвивальні бесіди з учнями девіантної поведінки 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8483586" y="2941022"/>
            <a:ext cx="3168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/>
              <a:t>Бесіда</a:t>
            </a:r>
            <a:r>
              <a:rPr lang="ru-RU" b="1" i="1" dirty="0" smtClean="0"/>
              <a:t> «</a:t>
            </a:r>
            <a:r>
              <a:rPr lang="ru-RU" b="1" i="1" dirty="0" err="1" smtClean="0"/>
              <a:t>Шкідливі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звички</a:t>
            </a:r>
            <a:r>
              <a:rPr lang="ru-RU" b="1" i="1" dirty="0" smtClean="0"/>
              <a:t> </a:t>
            </a:r>
            <a:r>
              <a:rPr lang="ru-RU" b="1" i="1" dirty="0"/>
              <a:t>та </a:t>
            </a:r>
            <a:r>
              <a:rPr lang="ru-RU" b="1" i="1" dirty="0" smtClean="0"/>
              <a:t>здоровий </a:t>
            </a:r>
            <a:r>
              <a:rPr lang="ru-RU" b="1" i="1" dirty="0" err="1" smtClean="0"/>
              <a:t>спосіб</a:t>
            </a:r>
            <a:r>
              <a:rPr lang="ru-RU" b="1" i="1" dirty="0" smtClean="0"/>
              <a:t> </a:t>
            </a:r>
            <a:r>
              <a:rPr lang="ru-RU" b="1" i="1" dirty="0" err="1" smtClean="0"/>
              <a:t>життя</a:t>
            </a:r>
            <a:r>
              <a:rPr lang="ru-RU" b="1" i="1" dirty="0" smtClean="0"/>
              <a:t>»</a:t>
            </a:r>
            <a:endParaRPr lang="uk-UA" b="1" i="1" dirty="0"/>
          </a:p>
        </p:txBody>
      </p:sp>
      <p:sp>
        <p:nvSpPr>
          <p:cNvPr id="6" name="Прямокутник 5"/>
          <p:cNvSpPr/>
          <p:nvPr/>
        </p:nvSpPr>
        <p:spPr>
          <a:xfrm>
            <a:off x="8168936" y="1327150"/>
            <a:ext cx="3968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/>
              <a:t>Бесіда</a:t>
            </a:r>
            <a:r>
              <a:rPr lang="ru-RU" b="1" i="1" dirty="0" smtClean="0"/>
              <a:t> </a:t>
            </a:r>
            <a:r>
              <a:rPr lang="ru-RU" b="1" i="1" dirty="0"/>
              <a:t>та </a:t>
            </a:r>
            <a:r>
              <a:rPr lang="ru-RU" b="1" i="1" dirty="0" err="1"/>
              <a:t>анкетування</a:t>
            </a:r>
            <a:r>
              <a:rPr lang="ru-RU" b="1" i="1" dirty="0"/>
              <a:t> </a:t>
            </a:r>
            <a:r>
              <a:rPr lang="ru-RU" b="1" i="1" dirty="0" err="1"/>
              <a:t>щодо</a:t>
            </a:r>
            <a:r>
              <a:rPr lang="ru-RU" b="1" i="1" dirty="0"/>
              <a:t> </a:t>
            </a:r>
            <a:r>
              <a:rPr lang="ru-RU" b="1" i="1" dirty="0" err="1"/>
              <a:t>адаптації</a:t>
            </a:r>
            <a:r>
              <a:rPr lang="ru-RU" b="1" i="1" dirty="0"/>
              <a:t> </a:t>
            </a:r>
            <a:r>
              <a:rPr lang="ru-RU" b="1" i="1" dirty="0" err="1"/>
              <a:t>п'ятикласників</a:t>
            </a:r>
            <a:r>
              <a:rPr lang="ru-RU" b="1" i="1" dirty="0"/>
              <a:t> до умов </a:t>
            </a:r>
            <a:r>
              <a:rPr lang="ru-RU" b="1" i="1" dirty="0" err="1"/>
              <a:t>навчання</a:t>
            </a:r>
            <a:r>
              <a:rPr lang="ru-RU" b="1" i="1" dirty="0"/>
              <a:t> в </a:t>
            </a:r>
            <a:r>
              <a:rPr lang="ru-RU" b="1" i="1" dirty="0" err="1"/>
              <a:t>старшій</a:t>
            </a:r>
            <a:r>
              <a:rPr lang="ru-RU" b="1" i="1" dirty="0"/>
              <a:t> </a:t>
            </a:r>
            <a:r>
              <a:rPr lang="ru-RU" b="1" i="1" dirty="0" err="1"/>
              <a:t>школі</a:t>
            </a:r>
            <a:r>
              <a:rPr lang="ru-RU" b="1" i="1" dirty="0"/>
              <a:t>.</a:t>
            </a:r>
            <a:endParaRPr lang="uk-UA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97639" y="1701334"/>
            <a:ext cx="2233593" cy="2984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624" y="4677174"/>
            <a:ext cx="3024336" cy="2263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object 6"/>
          <p:cNvSpPr txBox="1">
            <a:spLocks noChangeArrowheads="1"/>
          </p:cNvSpPr>
          <p:nvPr/>
        </p:nvSpPr>
        <p:spPr bwMode="auto">
          <a:xfrm>
            <a:off x="407988" y="0"/>
            <a:ext cx="92916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uk-UA" alt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бібліотеки</a:t>
            </a:r>
            <a:endParaRPr lang="ru-RU" altLang="uk-UA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92088" y="3933825"/>
            <a:ext cx="32210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b="1" dirty="0"/>
              <a:t>Акції. “Читають всі!" спільного з бібліотекою  </a:t>
            </a:r>
            <a:r>
              <a:rPr lang="uk-UA" altLang="uk-UA" b="1" dirty="0" err="1"/>
              <a:t>с.Варяж</a:t>
            </a:r>
            <a:r>
              <a:rPr lang="uk-UA" altLang="uk-UA" b="1" dirty="0"/>
              <a:t> провели День голосного читання</a:t>
            </a:r>
            <a:r>
              <a:rPr lang="uk-UA" altLang="uk-UA" dirty="0"/>
              <a:t> </a:t>
            </a:r>
          </a:p>
        </p:txBody>
      </p:sp>
      <p:sp>
        <p:nvSpPr>
          <p:cNvPr id="58376" name="TextBox 10"/>
          <p:cNvSpPr txBox="1">
            <a:spLocks noChangeArrowheads="1"/>
          </p:cNvSpPr>
          <p:nvPr/>
        </p:nvSpPr>
        <p:spPr bwMode="auto">
          <a:xfrm>
            <a:off x="8112125" y="3860800"/>
            <a:ext cx="3867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2000" b="1" i="1"/>
              <a:t>Година пам’яті </a:t>
            </a:r>
          </a:p>
          <a:p>
            <a:pPr algn="ctr"/>
            <a:r>
              <a:rPr lang="uk-UA" altLang="uk-UA" sz="2000" b="1" i="1"/>
              <a:t>“День Соборності України”</a:t>
            </a:r>
          </a:p>
        </p:txBody>
      </p:sp>
      <p:sp>
        <p:nvSpPr>
          <p:cNvPr id="58378" name="TextBox 12"/>
          <p:cNvSpPr txBox="1">
            <a:spLocks noChangeArrowheads="1"/>
          </p:cNvSpPr>
          <p:nvPr/>
        </p:nvSpPr>
        <p:spPr bwMode="auto">
          <a:xfrm>
            <a:off x="4511675" y="5300663"/>
            <a:ext cx="322103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b="1"/>
              <a:t>Гра - посиденьки " Пані мова на гостинах у пані осені</a:t>
            </a:r>
            <a:r>
              <a:rPr lang="uk-UA" altLang="uk-UA"/>
              <a:t>" </a:t>
            </a:r>
          </a:p>
        </p:txBody>
      </p:sp>
      <p:pic>
        <p:nvPicPr>
          <p:cNvPr id="58380" name="Picture 12" descr="На зображенні може бути: 10 людей, люди навчаються та текс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412875"/>
            <a:ext cx="3600450" cy="24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4" name="Picture 16" descr="Немає опису світлин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565400"/>
            <a:ext cx="3240087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6" name="Picture 18" descr="Немає опису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1268413"/>
            <a:ext cx="3744912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071664" y="323712"/>
            <a:ext cx="6976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00"/>
              </a:spcBef>
            </a:pPr>
            <a:r>
              <a:rPr lang="uk-UA" alt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</a:t>
            </a:r>
            <a:r>
              <a:rPr lang="uk-UA" alt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хореографічного гуртка «Юність»</a:t>
            </a:r>
            <a:endParaRPr lang="ru-RU" alt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Місце для вмісту 8"/>
          <p:cNvSpPr>
            <a:spLocks noGrp="1"/>
          </p:cNvSpPr>
          <p:nvPr>
            <p:ph idx="4294967295"/>
          </p:nvPr>
        </p:nvSpPr>
        <p:spPr>
          <a:xfrm>
            <a:off x="3863752" y="1028092"/>
            <a:ext cx="5305425" cy="1725613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Участь в конкурсах та заходах</a:t>
            </a:r>
            <a:endParaRPr lang="uk-UA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11732" b="9764"/>
          <a:stretch>
            <a:fillRect/>
          </a:stretch>
        </p:blipFill>
        <p:spPr>
          <a:xfrm>
            <a:off x="104775" y="1738971"/>
            <a:ext cx="296688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8088" b="12652"/>
          <a:stretch>
            <a:fillRect/>
          </a:stretch>
        </p:blipFill>
        <p:spPr>
          <a:xfrm>
            <a:off x="2989726" y="2420888"/>
            <a:ext cx="3053273" cy="3875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t="13006" b="12674"/>
          <a:stretch>
            <a:fillRect/>
          </a:stretch>
        </p:blipFill>
        <p:spPr>
          <a:xfrm>
            <a:off x="6312024" y="1517614"/>
            <a:ext cx="333784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12371" b="13402"/>
          <a:stretch>
            <a:fillRect/>
          </a:stretch>
        </p:blipFill>
        <p:spPr>
          <a:xfrm>
            <a:off x="8952294" y="3854227"/>
            <a:ext cx="3239706" cy="29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9336" y="0"/>
            <a:ext cx="6241816" cy="867544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Робота гуртка «Натуралісти»</a:t>
            </a:r>
            <a:endParaRPr lang="uk-UA" sz="3600" b="1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half" idx="2"/>
          </p:nvPr>
        </p:nvSpPr>
        <p:spPr>
          <a:xfrm>
            <a:off x="-204372" y="3174599"/>
            <a:ext cx="3457439" cy="647120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Виготовлення годівничок</a:t>
            </a:r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36" y="818094"/>
            <a:ext cx="1752799" cy="2337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кутник 9"/>
          <p:cNvSpPr/>
          <p:nvPr/>
        </p:nvSpPr>
        <p:spPr>
          <a:xfrm>
            <a:off x="9834388" y="2626662"/>
            <a:ext cx="1993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Весняний день </a:t>
            </a:r>
            <a:endParaRPr lang="uk-UA" b="1" dirty="0" smtClean="0"/>
          </a:p>
          <a:p>
            <a:r>
              <a:rPr lang="uk-UA" b="1" dirty="0" err="1" smtClean="0"/>
              <a:t>біорізноманіття</a:t>
            </a:r>
            <a:endParaRPr lang="uk-UA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330" y="51267"/>
            <a:ext cx="263691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18284" y="742135"/>
            <a:ext cx="2943591" cy="2207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кутник 12"/>
          <p:cNvSpPr/>
          <p:nvPr/>
        </p:nvSpPr>
        <p:spPr>
          <a:xfrm>
            <a:off x="2916947" y="2954480"/>
            <a:ext cx="374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Весняний день захисту тварин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185968" y="6142068"/>
            <a:ext cx="2676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Дослідження умов </a:t>
            </a:r>
            <a:endParaRPr lang="uk-UA" b="1" dirty="0" smtClean="0"/>
          </a:p>
          <a:p>
            <a:r>
              <a:rPr lang="uk-UA" b="1" dirty="0" smtClean="0"/>
              <a:t>проростання </a:t>
            </a:r>
            <a:r>
              <a:rPr lang="uk-UA" b="1" dirty="0"/>
              <a:t>магнолії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13" y="3623266"/>
            <a:ext cx="1889102" cy="251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87663" y="597173"/>
            <a:ext cx="1927205" cy="256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кутник 16"/>
          <p:cNvSpPr/>
          <p:nvPr/>
        </p:nvSpPr>
        <p:spPr>
          <a:xfrm>
            <a:off x="6905571" y="3180877"/>
            <a:ext cx="2491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Очищення </a:t>
            </a:r>
            <a:r>
              <a:rPr lang="uk-UA" b="1" dirty="0" smtClean="0"/>
              <a:t>місцевих</a:t>
            </a:r>
          </a:p>
          <a:p>
            <a:r>
              <a:rPr lang="uk-UA" b="1" dirty="0" smtClean="0"/>
              <a:t> </a:t>
            </a:r>
            <a:r>
              <a:rPr lang="uk-UA" b="1" dirty="0"/>
              <a:t>водойм від </a:t>
            </a:r>
            <a:r>
              <a:rPr lang="uk-UA" b="1" dirty="0" smtClean="0"/>
              <a:t>сміття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50989" y="3460956"/>
            <a:ext cx="1940647" cy="2587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кутник 18"/>
          <p:cNvSpPr/>
          <p:nvPr/>
        </p:nvSpPr>
        <p:spPr>
          <a:xfrm>
            <a:off x="8423527" y="6009248"/>
            <a:ext cx="3223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Спостереження за зміною </a:t>
            </a:r>
            <a:endParaRPr lang="uk-UA" b="1" dirty="0" smtClean="0"/>
          </a:p>
          <a:p>
            <a:r>
              <a:rPr lang="uk-UA" b="1" dirty="0" smtClean="0"/>
              <a:t>водного </a:t>
            </a:r>
            <a:r>
              <a:rPr lang="uk-UA" b="1" dirty="0"/>
              <a:t>режиму </a:t>
            </a:r>
            <a:r>
              <a:rPr lang="uk-UA" b="1" dirty="0" err="1"/>
              <a:t>режиму</a:t>
            </a:r>
            <a:endParaRPr lang="uk-UA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9105" y="4308517"/>
            <a:ext cx="2674915" cy="2006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кутник 20"/>
          <p:cNvSpPr/>
          <p:nvPr/>
        </p:nvSpPr>
        <p:spPr>
          <a:xfrm>
            <a:off x="4290079" y="6280567"/>
            <a:ext cx="3532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Флешмоб «Лапка підтримки»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263525" y="333375"/>
            <a:ext cx="9820275" cy="830263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uk-UA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Спонсорська допомога</a:t>
            </a:r>
          </a:p>
        </p:txBody>
      </p:sp>
      <p:sp>
        <p:nvSpPr>
          <p:cNvPr id="36867" name="Прямоугольник 6"/>
          <p:cNvSpPr>
            <a:spLocks noChangeArrowheads="1"/>
          </p:cNvSpPr>
          <p:nvPr/>
        </p:nvSpPr>
        <p:spPr bwMode="auto">
          <a:xfrm>
            <a:off x="334963" y="1268413"/>
            <a:ext cx="6096000" cy="4340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dirty="0" err="1">
                <a:cs typeface="+mn-cs"/>
              </a:rPr>
              <a:t>Себастіян</a:t>
            </a:r>
            <a:r>
              <a:rPr lang="uk-UA" sz="2000" b="1" dirty="0">
                <a:cs typeface="+mn-cs"/>
              </a:rPr>
              <a:t> </a:t>
            </a:r>
            <a:r>
              <a:rPr lang="uk-UA" sz="2000" b="1" dirty="0" err="1">
                <a:cs typeface="+mn-cs"/>
              </a:rPr>
              <a:t>Біронт</a:t>
            </a:r>
            <a:r>
              <a:rPr lang="uk-UA" sz="2000" b="1" dirty="0">
                <a:cs typeface="+mn-cs"/>
              </a:rPr>
              <a:t> з Республіки Польщі </a:t>
            </a:r>
          </a:p>
          <a:p>
            <a:pPr>
              <a:defRPr/>
            </a:pPr>
            <a:r>
              <a:rPr lang="uk-UA" sz="2000" b="1" dirty="0">
                <a:cs typeface="+mn-cs"/>
              </a:rPr>
              <a:t> </a:t>
            </a:r>
          </a:p>
          <a:p>
            <a:pPr marL="342900" indent="-342900">
              <a:buFontTx/>
              <a:buChar char="-"/>
              <a:defRPr/>
            </a:pPr>
            <a:r>
              <a:rPr lang="uk-UA" sz="2000" b="1" dirty="0">
                <a:cs typeface="+mn-cs"/>
              </a:rPr>
              <a:t>Музична колонка з мікрофонами.</a:t>
            </a:r>
          </a:p>
          <a:p>
            <a:pPr>
              <a:defRPr/>
            </a:pPr>
            <a:endParaRPr lang="uk-UA" sz="2000" b="1" dirty="0">
              <a:cs typeface="+mn-cs"/>
            </a:endParaRPr>
          </a:p>
          <a:p>
            <a:pPr>
              <a:defRPr/>
            </a:pPr>
            <a:endParaRPr lang="uk-UA" sz="2000" b="1" dirty="0">
              <a:cs typeface="+mn-cs"/>
            </a:endParaRPr>
          </a:p>
          <a:p>
            <a:pPr>
              <a:defRPr/>
            </a:pPr>
            <a:endParaRPr lang="uk-UA" sz="2000" b="1" dirty="0">
              <a:cs typeface="+mn-cs"/>
            </a:endParaRPr>
          </a:p>
          <a:p>
            <a:pPr>
              <a:defRPr/>
            </a:pPr>
            <a:r>
              <a:rPr lang="uk-UA" sz="2000" b="1" dirty="0" err="1">
                <a:cs typeface="+mn-cs"/>
              </a:rPr>
              <a:t>Бурмістер</a:t>
            </a:r>
            <a:r>
              <a:rPr lang="uk-UA" sz="2000" b="1" dirty="0">
                <a:cs typeface="+mn-cs"/>
              </a:rPr>
              <a:t> міста </a:t>
            </a:r>
            <a:r>
              <a:rPr lang="en-US" sz="2000" b="1" dirty="0" err="1">
                <a:cs typeface="+mn-cs"/>
              </a:rPr>
              <a:t>Krzystof</a:t>
            </a:r>
            <a:r>
              <a:rPr lang="en-US" sz="2000" b="1" dirty="0">
                <a:cs typeface="+mn-cs"/>
              </a:rPr>
              <a:t> </a:t>
            </a:r>
            <a:r>
              <a:rPr lang="en-US" sz="2000" b="1" dirty="0" err="1">
                <a:cs typeface="+mn-cs"/>
              </a:rPr>
              <a:t>Szulborski</a:t>
            </a:r>
            <a:r>
              <a:rPr lang="uk-UA" sz="2000" b="1" dirty="0">
                <a:cs typeface="+mn-cs"/>
              </a:rPr>
              <a:t> зі школи </a:t>
            </a:r>
            <a:r>
              <a:rPr lang="uk-UA" sz="2000" b="1" dirty="0" err="1">
                <a:cs typeface="+mn-cs"/>
              </a:rPr>
              <a:t>Мілаково</a:t>
            </a:r>
            <a:r>
              <a:rPr lang="uk-UA" sz="2000" b="1" dirty="0">
                <a:cs typeface="+mn-cs"/>
              </a:rPr>
              <a:t> з Республіки Польщі </a:t>
            </a:r>
            <a:endParaRPr lang="en-US" sz="2000" b="1" dirty="0">
              <a:cs typeface="+mn-cs"/>
            </a:endParaRPr>
          </a:p>
          <a:p>
            <a:pPr>
              <a:defRPr/>
            </a:pPr>
            <a:endParaRPr lang="uk-UA" sz="2000" b="1" dirty="0">
              <a:cs typeface="+mn-cs"/>
            </a:endParaRPr>
          </a:p>
          <a:p>
            <a:pPr>
              <a:defRPr/>
            </a:pPr>
            <a:r>
              <a:rPr lang="uk-UA" sz="2000" b="1" dirty="0">
                <a:cs typeface="+mn-cs"/>
              </a:rPr>
              <a:t>- 15 комп’ютерів </a:t>
            </a:r>
          </a:p>
          <a:p>
            <a:pPr>
              <a:defRPr/>
            </a:pPr>
            <a:r>
              <a:rPr lang="uk-UA" sz="2000" b="1" dirty="0">
                <a:cs typeface="+mn-cs"/>
              </a:rPr>
              <a:t>- 14 столів</a:t>
            </a:r>
          </a:p>
          <a:p>
            <a:pPr>
              <a:defRPr/>
            </a:pPr>
            <a:r>
              <a:rPr lang="uk-UA" sz="2000" b="1" dirty="0">
                <a:cs typeface="+mn-cs"/>
              </a:rPr>
              <a:t>-  18 крісел</a:t>
            </a:r>
          </a:p>
          <a:p>
            <a:pPr>
              <a:defRPr/>
            </a:pPr>
            <a:endParaRPr lang="uk-UA" dirty="0">
              <a:cs typeface="+mn-cs"/>
            </a:endParaRPr>
          </a:p>
          <a:p>
            <a:pPr>
              <a:defRPr/>
            </a:pPr>
            <a:endParaRPr lang="uk-UA" dirty="0">
              <a:cs typeface="+mn-cs"/>
            </a:endParaRPr>
          </a:p>
        </p:txBody>
      </p:sp>
      <p:pic>
        <p:nvPicPr>
          <p:cNvPr id="1026" name="Picture 2" descr="На зображенні може бути: 2 людини, динамік та текст «КРЯНИ ( т.Шевченко ทัน авленкс УЧίТЕС АТИ ΑΤИΜОЙ, MOI, ДУМА-ИТАЙТЕ ИТАЙТЕ ДУМАЙ ЧУУ ЧУ WTECb ECh 吉立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0023" y="337592"/>
            <a:ext cx="2448272" cy="326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Немає опису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7888" y="3972720"/>
            <a:ext cx="3626271" cy="272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76" y="3793646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Прямокутник 3"/>
          <p:cNvSpPr>
            <a:spLocks noChangeArrowheads="1"/>
          </p:cNvSpPr>
          <p:nvPr/>
        </p:nvSpPr>
        <p:spPr bwMode="auto">
          <a:xfrm>
            <a:off x="263525" y="620713"/>
            <a:ext cx="7777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uk-UA" sz="2000" b="1">
                <a:solidFill>
                  <a:srgbClr val="050505"/>
                </a:solidFill>
              </a:rPr>
              <a:t>Спортивний інвентар для учнів школи від  волонтера Горбая  Вадима та  його синів  Ростислава і Дениса </a:t>
            </a:r>
            <a:endParaRPr lang="uk-UA" altLang="uk-UA" sz="2000" b="1"/>
          </a:p>
        </p:txBody>
      </p:sp>
      <p:pic>
        <p:nvPicPr>
          <p:cNvPr id="6146" name="Picture 2" descr="https://scontent-iev1-1.xx.fbcdn.net/v/t39.30808-6/421803909_878798787373029_5192275284292014644_n.jpg?stp=dst-jpg_s600x600&amp;_nc_cat=101&amp;ccb=1-7&amp;_nc_sid=5f2048&amp;_nc_ohc=KBnh_1njH7kQ7kNvgGINcqD&amp;_nc_ht=scontent-iev1-1.xx&amp;oh=00_AfB2EP192hzbC35Tl_WvnUTKI6qy46mtN-YzQB1ewLLNzA&amp;oe=66412C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876" y="3185343"/>
            <a:ext cx="5262880" cy="2964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Немає опису світлин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0376" y="2501131"/>
            <a:ext cx="2437090" cy="433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Немає опису світлини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0959" y="2401436"/>
            <a:ext cx="2493010" cy="443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Прямоугольник 3"/>
          <p:cNvSpPr>
            <a:spLocks noChangeArrowheads="1"/>
          </p:cNvSpPr>
          <p:nvPr/>
        </p:nvSpPr>
        <p:spPr bwMode="auto">
          <a:xfrm>
            <a:off x="374650" y="260350"/>
            <a:ext cx="6096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400" b="1"/>
              <a:t>Щиро вдячні </a:t>
            </a:r>
            <a:r>
              <a:rPr lang="en-US" altLang="uk-UA" sz="2400" b="1" u="sng">
                <a:hlinkClick r:id="rId2"/>
              </a:rPr>
              <a:t>Mariya Napper</a:t>
            </a:r>
            <a:r>
              <a:rPr lang="en-US" altLang="uk-UA" sz="2400" b="1"/>
              <a:t> </a:t>
            </a:r>
            <a:r>
              <a:rPr lang="uk-UA" altLang="uk-UA" sz="2400" b="1"/>
              <a:t>та </a:t>
            </a:r>
            <a:r>
              <a:rPr lang="uk-UA" altLang="uk-UA" sz="2400" b="1">
                <a:hlinkClick r:id="rId3"/>
              </a:rPr>
              <a:t>#</a:t>
            </a:r>
            <a:r>
              <a:rPr lang="en-US" altLang="uk-UA" sz="2400" b="1">
                <a:hlinkClick r:id="rId3"/>
              </a:rPr>
              <a:t>DanceFairies</a:t>
            </a:r>
            <a:r>
              <a:rPr lang="en-US" altLang="uk-UA" sz="2400" b="1"/>
              <a:t> </a:t>
            </a:r>
            <a:r>
              <a:rPr lang="uk-UA" altLang="uk-UA" sz="2400" b="1"/>
              <a:t>за внесок у розвиток нашого танцювального колективу “Юність” (танцювальні костюми)</a:t>
            </a:r>
          </a:p>
        </p:txBody>
      </p:sp>
      <p:pic>
        <p:nvPicPr>
          <p:cNvPr id="2050" name="Picture 2" descr="https://scontent-iev1-1.xx.fbcdn.net/v/t39.30808-6/398677884_830559692196939_2570677069245661048_n.jpg?stp=dst-jpg_s600x600&amp;_nc_cat=102&amp;ccb=1-7&amp;_nc_sid=5f2048&amp;_nc_ohc=LtM1e8j9EOQQ7kNvgEAoreg&amp;_nc_ht=scontent-iev1-1.xx&amp;oh=00_AfAwstXO-NGcK6-5gciOHBdOHsAueVMk2Pgp3GK3gpz8pg&amp;oe=6641309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6332" y="116632"/>
            <a:ext cx="286231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Немає опису світлини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7928" y="2024844"/>
            <a:ext cx="301595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Немає опису світлини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0081" y="2429241"/>
            <a:ext cx="3063567" cy="409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5720" y="2268252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466" name="Прямокутник 2"/>
          <p:cNvSpPr>
            <a:spLocks noChangeArrowheads="1"/>
          </p:cNvSpPr>
          <p:nvPr/>
        </p:nvSpPr>
        <p:spPr bwMode="auto">
          <a:xfrm>
            <a:off x="263525" y="620713"/>
            <a:ext cx="7777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uk-UA" sz="2000" b="1">
                <a:solidFill>
                  <a:srgbClr val="050505"/>
                </a:solidFill>
              </a:rPr>
              <a:t>Рюкзаки з канцтоварами та шкільним інвентарем від</a:t>
            </a:r>
            <a:r>
              <a:rPr lang="en-US" altLang="uk-UA" sz="2000" b="1">
                <a:solidFill>
                  <a:srgbClr val="050505"/>
                </a:solidFill>
              </a:rPr>
              <a:t> </a:t>
            </a:r>
            <a:r>
              <a:rPr lang="uk-UA" altLang="uk-UA" sz="2000" b="1">
                <a:solidFill>
                  <a:srgbClr val="050505"/>
                </a:solidFill>
              </a:rPr>
              <a:t>ЮНІСЕФ</a:t>
            </a:r>
            <a:r>
              <a:rPr lang="ru-RU" altLang="uk-UA" sz="2000" b="1">
                <a:solidFill>
                  <a:srgbClr val="050505"/>
                </a:solidFill>
              </a:rPr>
              <a:t> отримали учні пільгових категорій</a:t>
            </a:r>
            <a:endParaRPr lang="uk-UA" altLang="uk-UA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ChangeArrowheads="1"/>
          </p:cNvSpPr>
          <p:nvPr/>
        </p:nvSpPr>
        <p:spPr bwMode="auto">
          <a:xfrm>
            <a:off x="407988" y="1412875"/>
            <a:ext cx="53276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altLang="uk-UA" sz="2000" b="1">
                <a:latin typeface="Calibri" panose="020F0502020204030204" pitchFamily="34" charset="0"/>
              </a:rPr>
              <a:t>журнали , книги, свідоцтва 5819,88 грн.</a:t>
            </a:r>
          </a:p>
          <a:p>
            <a:pPr marL="0" indent="0" eaLnBrk="0" hangingPunct="0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uk-UA" altLang="uk-UA" sz="2000" b="1">
                <a:latin typeface="Calibri" panose="020F0502020204030204" pitchFamily="34" charset="0"/>
              </a:rPr>
              <a:t>      бензин   -    3500 грн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altLang="uk-UA" sz="2000" b="1">
                <a:latin typeface="Calibri" panose="020F0502020204030204" pitchFamily="34" charset="0"/>
              </a:rPr>
              <a:t>фарба 26 банок -    5487 грн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altLang="uk-UA" sz="2000" b="1">
                <a:latin typeface="Calibri" panose="020F0502020204030204" pitchFamily="34" charset="0"/>
              </a:rPr>
              <a:t>біохлор - 7800 грн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altLang="uk-UA" sz="2000" b="1">
                <a:latin typeface="Calibri" panose="020F0502020204030204" pitchFamily="34" charset="0"/>
              </a:rPr>
              <a:t>відро пластикове -8 штук -558 грн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altLang="uk-UA" sz="2000" b="1">
                <a:latin typeface="Calibri" panose="020F0502020204030204" pitchFamily="34" charset="0"/>
              </a:rPr>
              <a:t>сольовий бак  -  2960 грн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altLang="uk-UA" sz="2000" b="1">
                <a:latin typeface="Calibri" panose="020F0502020204030204" pitchFamily="34" charset="0"/>
              </a:rPr>
              <a:t>грунтовка - 489,24 грн</a:t>
            </a:r>
          </a:p>
          <a:p>
            <a:pPr marL="0" indent="0" eaLnBrk="0" hangingPunct="0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uk-UA" altLang="uk-UA" sz="2000" b="1">
                <a:latin typeface="Calibri" panose="020F0502020204030204" pitchFamily="34" charset="0"/>
              </a:rPr>
              <a:t>      фарба для принтера – 888 грн</a:t>
            </a:r>
          </a:p>
        </p:txBody>
      </p:sp>
      <p:sp>
        <p:nvSpPr>
          <p:cNvPr id="36873" name="Rectangle 9"/>
          <p:cNvSpPr>
            <a:spLocks noGrp="1"/>
          </p:cNvSpPr>
          <p:nvPr>
            <p:ph type="title"/>
          </p:nvPr>
        </p:nvSpPr>
        <p:spPr>
          <a:xfrm>
            <a:off x="1055688" y="260350"/>
            <a:ext cx="9820275" cy="10969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Кошти та матеріали виділені на Варязьку школу </a:t>
            </a:r>
            <a:br>
              <a:rPr lang="uk-UA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 державного та місцевого бюджетів 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3491" name="Rectangle 10"/>
          <p:cNvSpPr>
            <a:spLocks noChangeArrowheads="1"/>
          </p:cNvSpPr>
          <p:nvPr/>
        </p:nvSpPr>
        <p:spPr bwMode="auto">
          <a:xfrm>
            <a:off x="5087938" y="4005263"/>
            <a:ext cx="6816725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b="1"/>
              <a:t>шпаклівка  -  673,34 грн</a:t>
            </a:r>
          </a:p>
          <a:p>
            <a:r>
              <a:rPr lang="uk-UA" altLang="uk-UA" b="1"/>
              <a:t>папки – 350 грн    </a:t>
            </a:r>
          </a:p>
          <a:p>
            <a:r>
              <a:rPr lang="uk-UA" altLang="uk-UA" b="1"/>
              <a:t>крейда – 1379,2 гр </a:t>
            </a:r>
          </a:p>
          <a:p>
            <a:r>
              <a:rPr lang="uk-UA" altLang="uk-UA" b="1"/>
              <a:t>пензель – 50,50 грн</a:t>
            </a:r>
          </a:p>
          <a:p>
            <a:r>
              <a:rPr lang="uk-UA" altLang="uk-UA" b="1"/>
              <a:t>котел Навігатор – 380000 грн</a:t>
            </a:r>
          </a:p>
          <a:p>
            <a:r>
              <a:rPr lang="uk-UA" altLang="uk-UA" b="1"/>
              <a:t>всі спецкошти забрані щоб оплатити котел</a:t>
            </a:r>
            <a:endParaRPr lang="ru-RU" altLang="uk-UA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ject 16"/>
          <p:cNvSpPr>
            <a:spLocks noGrp="1"/>
          </p:cNvSpPr>
          <p:nvPr>
            <p:ph type="title"/>
          </p:nvPr>
        </p:nvSpPr>
        <p:spPr>
          <a:xfrm>
            <a:off x="1185863" y="344488"/>
            <a:ext cx="9820275" cy="622300"/>
          </a:xfrm>
        </p:spPr>
        <p:txBody>
          <a:bodyPr tIns="12065" rtlCol="0">
            <a:normAutofit fontScale="90000"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tx1"/>
                </a:solidFill>
                <a:latin typeface="Verdana" panose="020B0604030504040204" pitchFamily="34" charset="0"/>
              </a:rPr>
              <a:t>Функціонування</a:t>
            </a:r>
            <a:r>
              <a:rPr lang="ru-RU" b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 закладу</a:t>
            </a:r>
          </a:p>
        </p:txBody>
      </p:sp>
      <p:pic>
        <p:nvPicPr>
          <p:cNvPr id="2355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25" y="4041775"/>
            <a:ext cx="3671888" cy="2749550"/>
          </a:xfrm>
        </p:spPr>
      </p:pic>
      <p:sp>
        <p:nvSpPr>
          <p:cNvPr id="23555" name="object 21"/>
          <p:cNvSpPr>
            <a:spLocks noChangeArrowheads="1"/>
          </p:cNvSpPr>
          <p:nvPr/>
        </p:nvSpPr>
        <p:spPr bwMode="auto">
          <a:xfrm>
            <a:off x="10356850" y="5340350"/>
            <a:ext cx="215900" cy="7032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uk-UA">
              <a:latin typeface="Calibri" panose="020F0502020204030204" pitchFamily="34" charset="0"/>
            </a:endParaRPr>
          </a:p>
        </p:txBody>
      </p:sp>
      <p:sp>
        <p:nvSpPr>
          <p:cNvPr id="23556" name="object 25"/>
          <p:cNvSpPr txBox="1">
            <a:spLocks noChangeArrowheads="1"/>
          </p:cNvSpPr>
          <p:nvPr/>
        </p:nvSpPr>
        <p:spPr bwMode="auto">
          <a:xfrm>
            <a:off x="1308100" y="1700213"/>
            <a:ext cx="1619250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6318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uk-UA" altLang="uk-UA" sz="6000" b="1">
                <a:latin typeface="Verdana" panose="020B0604030504040204" pitchFamily="34" charset="0"/>
              </a:rPr>
              <a:t>11</a:t>
            </a:r>
            <a:endParaRPr lang="ru-RU" altLang="uk-UA" sz="6000">
              <a:latin typeface="Verdana" panose="020B0604030504040204" pitchFamily="34" charset="0"/>
            </a:endParaRPr>
          </a:p>
          <a:p>
            <a:pPr>
              <a:spcBef>
                <a:spcPts val="5725"/>
              </a:spcBef>
            </a:pPr>
            <a:r>
              <a:rPr lang="ru-RU" altLang="uk-UA" sz="2800" b="1">
                <a:latin typeface="Trebuchet MS" panose="020B0603020202020204" pitchFamily="34" charset="0"/>
              </a:rPr>
              <a:t>класів</a:t>
            </a:r>
            <a:endParaRPr lang="ru-RU" altLang="uk-UA" sz="2800">
              <a:latin typeface="Trebuchet MS" panose="020B0603020202020204" pitchFamily="34" charset="0"/>
            </a:endParaRPr>
          </a:p>
        </p:txBody>
      </p:sp>
      <p:sp>
        <p:nvSpPr>
          <p:cNvPr id="23557" name="object 26"/>
          <p:cNvSpPr txBox="1">
            <a:spLocks noChangeArrowheads="1"/>
          </p:cNvSpPr>
          <p:nvPr/>
        </p:nvSpPr>
        <p:spPr bwMode="auto">
          <a:xfrm>
            <a:off x="3413125" y="1492250"/>
            <a:ext cx="263366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892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uk-UA" altLang="uk-UA" sz="6000" b="1">
                <a:latin typeface="Verdana" panose="020B0604030504040204" pitchFamily="34" charset="0"/>
              </a:rPr>
              <a:t>5 </a:t>
            </a:r>
          </a:p>
          <a:p>
            <a:pPr algn="ctr">
              <a:spcBef>
                <a:spcPts val="100"/>
              </a:spcBef>
            </a:pPr>
            <a:endParaRPr lang="uk-UA" altLang="uk-UA" sz="1000" b="1">
              <a:latin typeface="Verdana" panose="020B0604030504040204" pitchFamily="34" charset="0"/>
            </a:endParaRPr>
          </a:p>
          <a:p>
            <a:pPr algn="ctr">
              <a:spcBef>
                <a:spcPts val="100"/>
              </a:spcBef>
            </a:pPr>
            <a:endParaRPr lang="uk-UA" altLang="uk-UA" sz="1000" b="1">
              <a:latin typeface="Verdana" panose="020B0604030504040204" pitchFamily="34" charset="0"/>
            </a:endParaRPr>
          </a:p>
          <a:p>
            <a:pPr algn="ctr">
              <a:spcBef>
                <a:spcPts val="100"/>
              </a:spcBef>
            </a:pPr>
            <a:endParaRPr lang="uk-UA" altLang="uk-UA" sz="1000" b="1">
              <a:latin typeface="Verdana" panose="020B0604030504040204" pitchFamily="34" charset="0"/>
            </a:endParaRPr>
          </a:p>
          <a:p>
            <a:pPr algn="ctr">
              <a:spcBef>
                <a:spcPts val="100"/>
              </a:spcBef>
            </a:pPr>
            <a:r>
              <a:rPr lang="uk-UA" altLang="uk-UA" sz="2800" b="1">
                <a:latin typeface="Trebuchet MS" panose="020B0603020202020204" pitchFamily="34" charset="0"/>
              </a:rPr>
              <a:t>ін</a:t>
            </a:r>
            <a:r>
              <a:rPr lang="ru-RU" altLang="uk-UA" sz="2800" b="1">
                <a:latin typeface="Trebuchet MS" panose="020B0603020202020204" pitchFamily="34" charset="0"/>
              </a:rPr>
              <a:t>клюзивни</a:t>
            </a:r>
            <a:r>
              <a:rPr lang="uk-UA" altLang="uk-UA" sz="2800" b="1">
                <a:latin typeface="Trebuchet MS" panose="020B0603020202020204" pitchFamily="34" charset="0"/>
              </a:rPr>
              <a:t>х класи</a:t>
            </a:r>
            <a:endParaRPr lang="ru-RU" altLang="uk-UA" sz="2800">
              <a:latin typeface="Trebuchet MS" panose="020B0603020202020204" pitchFamily="34" charset="0"/>
            </a:endParaRPr>
          </a:p>
        </p:txBody>
      </p:sp>
      <p:sp>
        <p:nvSpPr>
          <p:cNvPr id="23558" name="object 27"/>
          <p:cNvSpPr txBox="1">
            <a:spLocks noChangeArrowheads="1"/>
          </p:cNvSpPr>
          <p:nvPr/>
        </p:nvSpPr>
        <p:spPr bwMode="auto">
          <a:xfrm>
            <a:off x="7142163" y="1492250"/>
            <a:ext cx="10414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9240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uk-UA" altLang="uk-UA" sz="6000" b="1">
                <a:latin typeface="Verdana" panose="020B0604030504040204" pitchFamily="34" charset="0"/>
              </a:rPr>
              <a:t>1</a:t>
            </a:r>
            <a:endParaRPr lang="ru-RU" altLang="uk-UA" sz="6000">
              <a:latin typeface="Verdana" panose="020B0604030504040204" pitchFamily="34" charset="0"/>
            </a:endParaRPr>
          </a:p>
          <a:p>
            <a:pPr>
              <a:spcBef>
                <a:spcPts val="5725"/>
              </a:spcBef>
            </a:pPr>
            <a:r>
              <a:rPr lang="ru-RU" altLang="uk-UA" sz="2800" b="1">
                <a:latin typeface="Trebuchet MS" panose="020B0603020202020204" pitchFamily="34" charset="0"/>
              </a:rPr>
              <a:t>ГПД</a:t>
            </a:r>
            <a:endParaRPr lang="ru-RU" altLang="uk-UA" sz="2800">
              <a:latin typeface="Trebuchet MS" panose="020B0603020202020204" pitchFamily="34" charset="0"/>
            </a:endParaRPr>
          </a:p>
        </p:txBody>
      </p:sp>
      <p:sp>
        <p:nvSpPr>
          <p:cNvPr id="23559" name="object 28"/>
          <p:cNvSpPr txBox="1">
            <a:spLocks noChangeArrowheads="1"/>
          </p:cNvSpPr>
          <p:nvPr/>
        </p:nvSpPr>
        <p:spPr bwMode="auto">
          <a:xfrm>
            <a:off x="9156700" y="1512888"/>
            <a:ext cx="2370138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uk-UA" altLang="uk-UA" sz="6000" b="1">
                <a:latin typeface="Verdana" panose="020B0604030504040204" pitchFamily="34" charset="0"/>
              </a:rPr>
              <a:t>5</a:t>
            </a:r>
            <a:endParaRPr lang="ru-RU" altLang="uk-UA" sz="6000">
              <a:latin typeface="Verdana" panose="020B0604030504040204" pitchFamily="34" charset="0"/>
            </a:endParaRPr>
          </a:p>
          <a:p>
            <a:pPr algn="ctr">
              <a:spcBef>
                <a:spcPts val="5725"/>
              </a:spcBef>
            </a:pPr>
            <a:r>
              <a:rPr lang="uk-UA" altLang="uk-UA" sz="2800" b="1">
                <a:latin typeface="Trebuchet MS" panose="020B0603020202020204" pitchFamily="34" charset="0"/>
              </a:rPr>
              <a:t>гуртків</a:t>
            </a:r>
            <a:endParaRPr lang="ru-RU" altLang="uk-UA" sz="2800">
              <a:latin typeface="Trebuchet MS" panose="020B0603020202020204" pitchFamily="34" charset="0"/>
            </a:endParaRPr>
          </a:p>
        </p:txBody>
      </p:sp>
      <p:pic>
        <p:nvPicPr>
          <p:cNvPr id="2356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4221163"/>
            <a:ext cx="342423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437" y="4104047"/>
            <a:ext cx="1967125" cy="2625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2"/>
          <p:cNvSpPr>
            <a:spLocks noGrp="1"/>
          </p:cNvSpPr>
          <p:nvPr>
            <p:ph type="title"/>
          </p:nvPr>
        </p:nvSpPr>
        <p:spPr>
          <a:xfrm>
            <a:off x="1185863" y="344488"/>
            <a:ext cx="9820275" cy="5492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dirty="0" smtClean="0">
                <a:solidFill>
                  <a:schemeClr val="tx1"/>
                </a:solidFill>
              </a:rPr>
              <a:t>Витрати коштів за 202</a:t>
            </a:r>
            <a:r>
              <a:rPr lang="en-US" sz="3600" b="1" dirty="0" smtClean="0">
                <a:solidFill>
                  <a:schemeClr val="tx1"/>
                </a:solidFill>
              </a:rPr>
              <a:t>3</a:t>
            </a:r>
            <a:r>
              <a:rPr lang="uk-UA" sz="3600" b="1" dirty="0" smtClean="0">
                <a:solidFill>
                  <a:schemeClr val="tx1"/>
                </a:solidFill>
              </a:rPr>
              <a:t>-202</a:t>
            </a:r>
            <a:r>
              <a:rPr lang="en-US" sz="3600" b="1" dirty="0" smtClean="0">
                <a:solidFill>
                  <a:schemeClr val="tx1"/>
                </a:solidFill>
              </a:rPr>
              <a:t>4</a:t>
            </a:r>
            <a:r>
              <a:rPr lang="uk-UA" sz="3600" b="1" dirty="0" err="1" smtClean="0">
                <a:solidFill>
                  <a:schemeClr val="tx1"/>
                </a:solidFill>
              </a:rPr>
              <a:t>н.р</a:t>
            </a:r>
            <a:r>
              <a:rPr lang="uk-UA" sz="3600" b="1" dirty="0" smtClean="0">
                <a:solidFill>
                  <a:schemeClr val="tx1"/>
                </a:solidFill>
              </a:rPr>
              <a:t>.</a:t>
            </a:r>
            <a:endParaRPr lang="ru-RU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Місце для вмісту 1"/>
          <p:cNvSpPr>
            <a:spLocks noGrp="1"/>
          </p:cNvSpPr>
          <p:nvPr>
            <p:ph sz="half" idx="1"/>
          </p:nvPr>
        </p:nvSpPr>
        <p:spPr>
          <a:xfrm>
            <a:off x="623392" y="930276"/>
            <a:ext cx="5976664" cy="5811092"/>
          </a:xfrm>
        </p:spPr>
        <p:txBody>
          <a:bodyPr>
            <a:noAutofit/>
          </a:bodyPr>
          <a:lstStyle/>
          <a:p>
            <a:r>
              <a:rPr lang="uk-UA" sz="1000" dirty="0"/>
              <a:t>14.06.23- ізолента - 42.00грн</a:t>
            </a:r>
          </a:p>
          <a:p>
            <a:r>
              <a:rPr lang="uk-UA" sz="1000" dirty="0"/>
              <a:t>           дюбелі – 65.00грн</a:t>
            </a:r>
          </a:p>
          <a:p>
            <a:r>
              <a:rPr lang="uk-UA" sz="1000" dirty="0"/>
              <a:t>            короб     - 100.00грн</a:t>
            </a:r>
          </a:p>
          <a:p>
            <a:r>
              <a:rPr lang="uk-UA" sz="1000" dirty="0"/>
              <a:t>            пістолет для піни    - 366.00грн</a:t>
            </a:r>
          </a:p>
          <a:p>
            <a:r>
              <a:rPr lang="uk-UA" sz="1000" dirty="0"/>
              <a:t>            провід 42м    - 462.00грн</a:t>
            </a:r>
          </a:p>
          <a:p>
            <a:r>
              <a:rPr lang="uk-UA" sz="1000" dirty="0"/>
              <a:t>              барвник 2 шт.     - 86.00грн</a:t>
            </a:r>
          </a:p>
          <a:p>
            <a:r>
              <a:rPr lang="uk-UA" sz="1000" dirty="0"/>
              <a:t>             очисник піни - 91 грн</a:t>
            </a:r>
          </a:p>
          <a:p>
            <a:r>
              <a:rPr lang="uk-UA" sz="1000" dirty="0"/>
              <a:t>              піна монтажна- 270 грн</a:t>
            </a:r>
          </a:p>
          <a:p>
            <a:r>
              <a:rPr lang="uk-UA" sz="1000" dirty="0"/>
              <a:t>15.06.23  піна монтажна 278 грн</a:t>
            </a:r>
          </a:p>
          <a:p>
            <a:r>
              <a:rPr lang="uk-UA" sz="1000" dirty="0"/>
              <a:t> 17.06.23 водоемульсія  5л -280 грн</a:t>
            </a:r>
          </a:p>
          <a:p>
            <a:r>
              <a:rPr lang="uk-UA" sz="1000" dirty="0"/>
              <a:t>барвник 5шт. 250 грн</a:t>
            </a:r>
          </a:p>
          <a:p>
            <a:r>
              <a:rPr lang="uk-UA" sz="1000" dirty="0"/>
              <a:t>20.06.23 колір 11 шт.-532 грн</a:t>
            </a:r>
          </a:p>
          <a:p>
            <a:r>
              <a:rPr lang="uk-UA" sz="1000" dirty="0" smtClean="0"/>
              <a:t>26.06.23 </a:t>
            </a:r>
            <a:r>
              <a:rPr lang="uk-UA" sz="1000" dirty="0"/>
              <a:t>–  Чек на дизпаливо (3 рази) –796.00 грн</a:t>
            </a:r>
          </a:p>
          <a:p>
            <a:r>
              <a:rPr lang="uk-UA" sz="1000" dirty="0" smtClean="0"/>
              <a:t>28.06.23 </a:t>
            </a:r>
            <a:r>
              <a:rPr lang="uk-UA" sz="1000" dirty="0"/>
              <a:t>–  вапно – 490.00грн</a:t>
            </a:r>
          </a:p>
          <a:p>
            <a:r>
              <a:rPr lang="uk-UA" sz="1000" dirty="0"/>
              <a:t> 29.06.23  світильник - 276.70, вимикач 2шт. - 97.20 грн</a:t>
            </a:r>
          </a:p>
          <a:p>
            <a:r>
              <a:rPr lang="uk-UA" sz="1000" dirty="0" smtClean="0"/>
              <a:t>03.08.23 </a:t>
            </a:r>
            <a:r>
              <a:rPr lang="uk-UA" sz="1000" dirty="0"/>
              <a:t>-  гашене сухе вапно 389 грн</a:t>
            </a:r>
          </a:p>
          <a:p>
            <a:r>
              <a:rPr lang="uk-UA" sz="1000" dirty="0"/>
              <a:t> 07.08.23 жилка для тримера - 60 грн</a:t>
            </a:r>
          </a:p>
          <a:p>
            <a:r>
              <a:rPr lang="uk-UA" sz="1000" dirty="0"/>
              <a:t> чек на дизпаливо ( 4 рази) - 1000 грн</a:t>
            </a:r>
          </a:p>
          <a:p>
            <a:endParaRPr lang="uk-UA" sz="10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2"/>
          </p:nvPr>
        </p:nvSpPr>
        <p:spPr>
          <a:xfrm>
            <a:off x="4240904" y="980728"/>
            <a:ext cx="4718304" cy="462346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uk-UA" sz="1000" smtClean="0"/>
          </a:p>
          <a:p>
            <a:r>
              <a:rPr lang="uk-UA" sz="1000" smtClean="0"/>
              <a:t>10.08.23 – диски для тримера . – 726.00 грн.</a:t>
            </a:r>
          </a:p>
          <a:p>
            <a:r>
              <a:rPr lang="uk-UA" sz="1000" smtClean="0"/>
              <a:t>13.08.23 – лампи світлодіодні– 294.00 грн.</a:t>
            </a:r>
          </a:p>
          <a:p>
            <a:r>
              <a:rPr lang="uk-UA" sz="1000" smtClean="0"/>
              <a:t>  рушник паперовий- 33 грн</a:t>
            </a:r>
          </a:p>
          <a:p>
            <a:r>
              <a:rPr lang="uk-UA" sz="1000" smtClean="0"/>
              <a:t>14.08.23. чек на дизпаливо  ( рейси)– 1030.00  грн.</a:t>
            </a:r>
          </a:p>
          <a:p>
            <a:r>
              <a:rPr lang="uk-UA" sz="1000" smtClean="0"/>
              <a:t>  25.08.23 пружина 1 шт. – 35.00 грн.</a:t>
            </a:r>
          </a:p>
          <a:p>
            <a:r>
              <a:rPr lang="uk-UA" sz="1000" smtClean="0"/>
              <a:t>30.08.23 стрічка ізоляційна 2шт. -38 грн</a:t>
            </a:r>
          </a:p>
          <a:p>
            <a:r>
              <a:rPr lang="uk-UA" sz="1000" smtClean="0"/>
              <a:t>степлер монтажний 149 грн</a:t>
            </a:r>
          </a:p>
          <a:p>
            <a:r>
              <a:rPr lang="uk-UA" sz="1000" smtClean="0"/>
              <a:t> окуляри захисні 74 грн</a:t>
            </a:r>
          </a:p>
          <a:p>
            <a:r>
              <a:rPr lang="uk-UA" sz="1000" smtClean="0"/>
              <a:t>12.09.23 круг відрізний 3 шт. - 72.00 грн.</a:t>
            </a:r>
          </a:p>
          <a:p>
            <a:r>
              <a:rPr lang="uk-UA" sz="1000" smtClean="0"/>
              <a:t> набір  файліа 100 шт. - 49.00 грн.</a:t>
            </a:r>
            <a:endParaRPr lang="en-US" sz="1000" smtClean="0"/>
          </a:p>
          <a:p>
            <a:r>
              <a:rPr lang="ru-RU" sz="1000" smtClean="0"/>
              <a:t>28.09.23 заправка  катріджа – 150.00 грн.</a:t>
            </a:r>
          </a:p>
          <a:p>
            <a:r>
              <a:rPr lang="ru-RU" sz="1000" smtClean="0"/>
              <a:t>          -  папка 60.00грн.</a:t>
            </a:r>
          </a:p>
          <a:p>
            <a:r>
              <a:rPr lang="ru-RU" sz="1000" smtClean="0"/>
              <a:t>          - папка 110.00грн.</a:t>
            </a:r>
            <a:endParaRPr lang="ru-RU" sz="1000" dirty="0"/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 bwMode="auto">
          <a:xfrm>
            <a:off x="8646986" y="1124744"/>
            <a:ext cx="4718304" cy="462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285750" indent="-285750" algn="l" defTabSz="457200" rtl="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/>
              <a:t>12.10.23. чек на </a:t>
            </a:r>
            <a:r>
              <a:rPr lang="ru-RU" sz="1000" dirty="0" err="1"/>
              <a:t>дизпаливо</a:t>
            </a:r>
            <a:r>
              <a:rPr lang="ru-RU" sz="1000" dirty="0"/>
              <a:t> – 1072.00  грн.</a:t>
            </a:r>
          </a:p>
          <a:p>
            <a:pPr marL="0" indent="0">
              <a:buNone/>
            </a:pPr>
            <a:r>
              <a:rPr lang="ru-RU" sz="1000" dirty="0"/>
              <a:t>12.11. 23. круги по  </a:t>
            </a:r>
            <a:r>
              <a:rPr lang="ru-RU" sz="1000" dirty="0" err="1"/>
              <a:t>металу</a:t>
            </a:r>
            <a:r>
              <a:rPr lang="ru-RU" sz="1000" dirty="0"/>
              <a:t> 2 шт. – 120 грн.</a:t>
            </a:r>
          </a:p>
          <a:p>
            <a:pPr marL="0" indent="0">
              <a:buNone/>
            </a:pPr>
            <a:r>
              <a:rPr lang="ru-RU" sz="1000" dirty="0"/>
              <a:t>           - </a:t>
            </a:r>
            <a:r>
              <a:rPr lang="ru-RU" sz="1000" dirty="0" err="1"/>
              <a:t>очисник</a:t>
            </a:r>
            <a:r>
              <a:rPr lang="ru-RU" sz="1000" dirty="0"/>
              <a:t> </a:t>
            </a:r>
            <a:r>
              <a:rPr lang="ru-RU" sz="1000" dirty="0" err="1"/>
              <a:t>піни</a:t>
            </a:r>
            <a:r>
              <a:rPr lang="ru-RU" sz="1000" dirty="0"/>
              <a:t> 1 шт. – 120.00 грн.</a:t>
            </a:r>
          </a:p>
          <a:p>
            <a:pPr marL="0" indent="0">
              <a:buNone/>
            </a:pPr>
            <a:r>
              <a:rPr lang="ru-RU" sz="1000" dirty="0"/>
              <a:t>07.12.23. – габардин </a:t>
            </a:r>
            <a:r>
              <a:rPr lang="ru-RU" sz="1000" dirty="0" err="1"/>
              <a:t>синьо</a:t>
            </a:r>
            <a:r>
              <a:rPr lang="ru-RU" sz="1000" dirty="0"/>
              <a:t> – </a:t>
            </a:r>
            <a:r>
              <a:rPr lang="ru-RU" sz="1000" dirty="0" err="1"/>
              <a:t>жовтий</a:t>
            </a:r>
            <a:r>
              <a:rPr lang="ru-RU" sz="1000" dirty="0"/>
              <a:t> – 125.00 грн.</a:t>
            </a:r>
          </a:p>
          <a:p>
            <a:pPr marL="0" indent="0">
              <a:buNone/>
            </a:pPr>
            <a:r>
              <a:rPr lang="ru-RU" sz="1000" dirty="0"/>
              <a:t>15.12. 23. – чек магазин Бортник – 681.00 грн.</a:t>
            </a:r>
          </a:p>
          <a:p>
            <a:pPr marL="0" indent="0">
              <a:buNone/>
            </a:pPr>
            <a:r>
              <a:rPr lang="ru-RU" sz="1000" dirty="0"/>
              <a:t>05.01.24  - чек  на </a:t>
            </a:r>
            <a:r>
              <a:rPr lang="ru-RU" sz="1000" dirty="0" err="1"/>
              <a:t>дизпаливо</a:t>
            </a:r>
            <a:r>
              <a:rPr lang="ru-RU" sz="1000" dirty="0"/>
              <a:t> – 1232.50 грн.</a:t>
            </a:r>
          </a:p>
          <a:p>
            <a:pPr marL="0" indent="0">
              <a:buNone/>
            </a:pPr>
            <a:r>
              <a:rPr lang="ru-RU" sz="1000" dirty="0"/>
              <a:t>09.01.24 – заправка </a:t>
            </a:r>
            <a:r>
              <a:rPr lang="ru-RU" sz="1000" dirty="0" err="1"/>
              <a:t>катріджа</a:t>
            </a:r>
            <a:r>
              <a:rPr lang="ru-RU" sz="1000" dirty="0"/>
              <a:t> – 150.00 грн.</a:t>
            </a:r>
          </a:p>
          <a:p>
            <a:pPr marL="0" indent="0">
              <a:buNone/>
            </a:pPr>
            <a:r>
              <a:rPr lang="ru-RU" sz="1000" dirty="0"/>
              <a:t>20.01.24 – букса для крана 2 шт. – 120.00 грн.</a:t>
            </a:r>
          </a:p>
          <a:p>
            <a:pPr marL="0" indent="0">
              <a:buNone/>
            </a:pPr>
            <a:r>
              <a:rPr lang="ru-RU" sz="1000" dirty="0"/>
              <a:t>28.01.24 – лампочки 6 шт. 89.40 грн.</a:t>
            </a:r>
          </a:p>
          <a:p>
            <a:pPr marL="0" indent="0">
              <a:buNone/>
            </a:pPr>
            <a:r>
              <a:rPr lang="ru-RU" sz="1000" dirty="0"/>
              <a:t>30.01-ланцюз до </a:t>
            </a:r>
            <a:r>
              <a:rPr lang="ru-RU" sz="1000" dirty="0" err="1"/>
              <a:t>бензопили</a:t>
            </a:r>
            <a:r>
              <a:rPr lang="ru-RU" sz="1000" dirty="0"/>
              <a:t> 290 </a:t>
            </a:r>
            <a:r>
              <a:rPr lang="ru-RU" sz="1000" dirty="0" err="1"/>
              <a:t>грн</a:t>
            </a:r>
            <a:endParaRPr lang="ru-RU" sz="1000" dirty="0"/>
          </a:p>
          <a:p>
            <a:pPr marL="0" indent="0">
              <a:buNone/>
            </a:pPr>
            <a:r>
              <a:rPr lang="ru-RU" sz="1000" dirty="0"/>
              <a:t>02.02 - </a:t>
            </a:r>
            <a:r>
              <a:rPr lang="ru-RU" sz="1000" dirty="0" err="1"/>
              <a:t>запчастини</a:t>
            </a:r>
            <a:r>
              <a:rPr lang="ru-RU" sz="1000" dirty="0"/>
              <a:t> до насоса 245 </a:t>
            </a:r>
            <a:r>
              <a:rPr lang="ru-RU" sz="1000" dirty="0" err="1"/>
              <a:t>грн</a:t>
            </a:r>
            <a:endParaRPr lang="ru-RU" sz="1000" dirty="0"/>
          </a:p>
          <a:p>
            <a:pPr marL="0" indent="0">
              <a:buNone/>
            </a:pPr>
            <a:r>
              <a:rPr lang="ru-RU" sz="1000" dirty="0" err="1"/>
              <a:t>хлорне</a:t>
            </a:r>
            <a:r>
              <a:rPr lang="ru-RU" sz="1000" dirty="0"/>
              <a:t> </a:t>
            </a:r>
            <a:r>
              <a:rPr lang="ru-RU" sz="1000" dirty="0" err="1"/>
              <a:t>вапно</a:t>
            </a:r>
            <a:r>
              <a:rPr lang="ru-RU" sz="1000" dirty="0"/>
              <a:t> 368 </a:t>
            </a:r>
            <a:r>
              <a:rPr lang="ru-RU" sz="1000" dirty="0" err="1"/>
              <a:t>грн</a:t>
            </a:r>
            <a:endParaRPr lang="ru-RU" sz="1000" dirty="0"/>
          </a:p>
          <a:p>
            <a:pPr marL="0" indent="0">
              <a:buNone/>
            </a:pPr>
            <a:r>
              <a:rPr lang="ru-RU" sz="1000" dirty="0"/>
              <a:t>жилка для </a:t>
            </a:r>
            <a:r>
              <a:rPr lang="ru-RU" sz="1000" dirty="0" err="1"/>
              <a:t>тримера</a:t>
            </a:r>
            <a:r>
              <a:rPr lang="ru-RU" sz="1000" dirty="0"/>
              <a:t> 107 </a:t>
            </a:r>
            <a:r>
              <a:rPr lang="ru-RU" sz="1000" dirty="0" err="1"/>
              <a:t>грн</a:t>
            </a:r>
            <a:endParaRPr lang="ru-RU" sz="1000" dirty="0"/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6" name="Прямокутник 5"/>
          <p:cNvSpPr/>
          <p:nvPr/>
        </p:nvSpPr>
        <p:spPr>
          <a:xfrm>
            <a:off x="5066249" y="52511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Дякуємо</a:t>
            </a:r>
            <a:r>
              <a:rPr lang="ru-RU" dirty="0" smtClean="0"/>
              <a:t> </a:t>
            </a:r>
            <a:r>
              <a:rPr lang="ru-RU" dirty="0" err="1" smtClean="0"/>
              <a:t>Кінаху</a:t>
            </a:r>
            <a:r>
              <a:rPr lang="ru-RU" dirty="0" smtClean="0"/>
              <a:t> </a:t>
            </a:r>
            <a:r>
              <a:rPr lang="ru-RU" dirty="0" err="1" smtClean="0"/>
              <a:t>Ігорю</a:t>
            </a:r>
            <a:r>
              <a:rPr lang="ru-RU" dirty="0" smtClean="0"/>
              <a:t>, </a:t>
            </a:r>
            <a:r>
              <a:rPr lang="ru-RU" dirty="0" err="1" smtClean="0"/>
              <a:t>Перегінцю</a:t>
            </a:r>
            <a:r>
              <a:rPr lang="ru-RU" dirty="0" smtClean="0"/>
              <a:t> Богдану, </a:t>
            </a:r>
            <a:r>
              <a:rPr lang="ru-RU" dirty="0" err="1" smtClean="0"/>
              <a:t>Плеченю</a:t>
            </a:r>
            <a:r>
              <a:rPr lang="ru-RU" dirty="0" smtClean="0"/>
              <a:t> </a:t>
            </a:r>
            <a:r>
              <a:rPr lang="ru-RU" dirty="0" err="1" smtClean="0"/>
              <a:t>Ігорю</a:t>
            </a:r>
            <a:r>
              <a:rPr lang="ru-RU" dirty="0" smtClean="0"/>
              <a:t>  за </a:t>
            </a:r>
            <a:r>
              <a:rPr lang="ru-RU" dirty="0" err="1" smtClean="0"/>
              <a:t>допомогу</a:t>
            </a:r>
            <a:r>
              <a:rPr lang="ru-RU" dirty="0" smtClean="0"/>
              <a:t> транспортом.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6"/>
          <p:cNvSpPr>
            <a:spLocks noGrp="1"/>
          </p:cNvSpPr>
          <p:nvPr>
            <p:ph type="title"/>
          </p:nvPr>
        </p:nvSpPr>
        <p:spPr>
          <a:xfrm>
            <a:off x="1185863" y="344488"/>
            <a:ext cx="9820275" cy="835025"/>
          </a:xfrm>
        </p:spPr>
        <p:txBody>
          <a:bodyPr tIns="12700" rtlCol="0">
            <a:normAutofit fontScale="90000"/>
          </a:bodyPr>
          <a:lstStyle/>
          <a:p>
            <a:pPr marL="12700" algn="l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uk-UA" sz="5400" smtClean="0">
                <a:solidFill>
                  <a:schemeClr val="tx1"/>
                </a:solidFill>
                <a:latin typeface="Verdana" panose="020B0604030504040204" pitchFamily="34" charset="0"/>
              </a:rPr>
              <a:t>Дякуємо</a:t>
            </a:r>
            <a:r>
              <a:rPr lang="uk-UA" sz="540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ru-RU" sz="5400" smtClean="0">
                <a:solidFill>
                  <a:srgbClr val="000000"/>
                </a:solidFill>
                <a:latin typeface="Verdana" panose="020B0604030504040204" pitchFamily="34" charset="0"/>
              </a:rPr>
              <a:t>за</a:t>
            </a:r>
            <a:r>
              <a:rPr lang="uk-UA" sz="5400" smtClean="0">
                <a:solidFill>
                  <a:srgbClr val="000000"/>
                </a:solidFill>
                <a:latin typeface="Verdana" panose="020B0604030504040204" pitchFamily="34" charset="0"/>
              </a:rPr>
              <a:t> увагу!</a:t>
            </a:r>
            <a:endParaRPr lang="ru-RU" sz="5400" smtClean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65538" name="object 9"/>
          <p:cNvSpPr txBox="1">
            <a:spLocks noChangeArrowheads="1"/>
          </p:cNvSpPr>
          <p:nvPr/>
        </p:nvSpPr>
        <p:spPr bwMode="auto">
          <a:xfrm>
            <a:off x="550863" y="4202113"/>
            <a:ext cx="446246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619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ru-RU" altLang="uk-UA" sz="4400" b="1">
                <a:latin typeface="Verdana" panose="020B0604030504040204" pitchFamily="34" charset="0"/>
              </a:rPr>
              <a:t>202</a:t>
            </a:r>
            <a:r>
              <a:rPr lang="en-US" altLang="uk-UA" sz="4400" b="1">
                <a:latin typeface="Verdana" panose="020B0604030504040204" pitchFamily="34" charset="0"/>
              </a:rPr>
              <a:t>3</a:t>
            </a:r>
            <a:r>
              <a:rPr lang="ru-RU" altLang="uk-UA" sz="4400" b="1">
                <a:latin typeface="Verdana" panose="020B0604030504040204" pitchFamily="34" charset="0"/>
              </a:rPr>
              <a:t>/202</a:t>
            </a:r>
            <a:r>
              <a:rPr lang="en-US" altLang="uk-UA" sz="4400" b="1">
                <a:latin typeface="Verdana" panose="020B0604030504040204" pitchFamily="34" charset="0"/>
              </a:rPr>
              <a:t>4</a:t>
            </a:r>
            <a:endParaRPr lang="ru-RU" altLang="uk-UA" sz="4400">
              <a:latin typeface="Verdana" panose="020B0604030504040204" pitchFamily="34" charset="0"/>
            </a:endParaRPr>
          </a:p>
        </p:txBody>
      </p:sp>
      <p:pic>
        <p:nvPicPr>
          <p:cNvPr id="43022" name="Picture 14" descr="IMG-56e7adcc3a966e6c48f07ed412f623d7-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7167" y="2193924"/>
            <a:ext cx="5616575" cy="4041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88913"/>
            <a:ext cx="39497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10"/>
          <p:cNvSpPr txBox="1">
            <a:spLocks noChangeArrowheads="1"/>
          </p:cNvSpPr>
          <p:nvPr/>
        </p:nvSpPr>
        <p:spPr bwMode="auto">
          <a:xfrm>
            <a:off x="4583113" y="319088"/>
            <a:ext cx="78501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4000" b="1">
                <a:solidFill>
                  <a:srgbClr val="0070C0"/>
                </a:solidFill>
                <a:latin typeface="Constantia" panose="02030602050306030303" pitchFamily="18" charset="0"/>
              </a:rPr>
              <a:t>Якісний склад педагогічних працівників</a:t>
            </a:r>
          </a:p>
        </p:txBody>
      </p:sp>
      <p:graphicFrame>
        <p:nvGraphicFramePr>
          <p:cNvPr id="12" name="Таблица 5"/>
          <p:cNvGraphicFramePr>
            <a:graphicFrameLocks noGrp="1"/>
          </p:cNvGraphicFramePr>
          <p:nvPr/>
        </p:nvGraphicFramePr>
        <p:xfrm>
          <a:off x="4727575" y="2565400"/>
          <a:ext cx="7272340" cy="34720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21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1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3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635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Усього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Категорії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Педагогічні </a:t>
                      </a:r>
                      <a:r>
                        <a:rPr lang="uk-UA" sz="1200" b="1" dirty="0" smtClean="0">
                          <a:solidFill>
                            <a:schemeClr val="tx1"/>
                          </a:solidFill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звання</a:t>
                      </a: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646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Вища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Перша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Друга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Спеціаліст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Учитель методист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864"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7</a:t>
                      </a:r>
                      <a:endParaRPr lang="uk-UA" sz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13</a:t>
                      </a:r>
                      <a:endParaRPr lang="uk-UA" sz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</a:t>
                      </a:r>
                      <a:endParaRPr lang="uk-UA" sz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</a:t>
                      </a:r>
                      <a:endParaRPr lang="uk-UA" sz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Немає опису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28" y="2564904"/>
            <a:ext cx="4262030" cy="319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object 20"/>
          <p:cNvSpPr>
            <a:spLocks noChangeArrowheads="1"/>
          </p:cNvSpPr>
          <p:nvPr/>
        </p:nvSpPr>
        <p:spPr bwMode="auto">
          <a:xfrm>
            <a:off x="11957050" y="0"/>
            <a:ext cx="234950" cy="2913063"/>
          </a:xfrm>
          <a:custGeom>
            <a:avLst/>
            <a:gdLst>
              <a:gd name="T0" fmla="*/ 0 w 234950"/>
              <a:gd name="T1" fmla="*/ 2912364 h 2912745"/>
              <a:gd name="T2" fmla="*/ 234696 w 234950"/>
              <a:gd name="T3" fmla="*/ 2912364 h 2912745"/>
              <a:gd name="T4" fmla="*/ 0 w 234950"/>
              <a:gd name="T5" fmla="*/ 0 h 2912745"/>
              <a:gd name="T6" fmla="*/ 0 w 234950"/>
              <a:gd name="T7" fmla="*/ 2912364 h 2912745"/>
              <a:gd name="T8" fmla="*/ 0 w 234950"/>
              <a:gd name="T9" fmla="*/ 0 h 2912745"/>
              <a:gd name="T10" fmla="*/ 234950 w 234950"/>
              <a:gd name="T11" fmla="*/ 2912745 h 2912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34950" h="2912745">
                <a:moveTo>
                  <a:pt x="0" y="2912364"/>
                </a:moveTo>
                <a:lnTo>
                  <a:pt x="234696" y="2912364"/>
                </a:lnTo>
              </a:path>
              <a:path w="234950" h="2912745">
                <a:moveTo>
                  <a:pt x="0" y="0"/>
                </a:moveTo>
                <a:lnTo>
                  <a:pt x="0" y="2912364"/>
                </a:lnTo>
              </a:path>
            </a:pathLst>
          </a:custGeom>
          <a:noFill/>
          <a:ln w="76200">
            <a:solidFill>
              <a:srgbClr val="00AFE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uk-UA"/>
          </a:p>
        </p:txBody>
      </p:sp>
      <p:pic>
        <p:nvPicPr>
          <p:cNvPr id="25602" name="Рисунок 17" descr="9ee97e2294d26fe1b1c0a628dd7c396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04813"/>
            <a:ext cx="8208962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altLang="uk-UA" smtClean="0"/>
          </a:p>
        </p:txBody>
      </p:sp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8543925" y="303213"/>
            <a:ext cx="28813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2600" b="1">
                <a:solidFill>
                  <a:srgbClr val="C00000"/>
                </a:solidFill>
                <a:latin typeface="Constantia" panose="02030602050306030303" pitchFamily="18" charset="0"/>
              </a:rPr>
              <a:t>Матеріально-технічне забезпечення навчальних кабінетів</a:t>
            </a:r>
          </a:p>
          <a:p>
            <a:pPr algn="ctr"/>
            <a:r>
              <a:rPr lang="uk-UA" altLang="uk-UA" sz="2600" b="1">
                <a:solidFill>
                  <a:srgbClr val="C00000"/>
                </a:solidFill>
                <a:latin typeface="Constantia" panose="02030602050306030303" pitchFamily="18" charset="0"/>
              </a:rPr>
              <a:t>закладу</a:t>
            </a:r>
          </a:p>
        </p:txBody>
      </p:sp>
      <p:graphicFrame>
        <p:nvGraphicFramePr>
          <p:cNvPr id="5" name="Таблица 6"/>
          <p:cNvGraphicFramePr>
            <a:graphicFrameLocks noGrp="1"/>
          </p:cNvGraphicFramePr>
          <p:nvPr/>
        </p:nvGraphicFramePr>
        <p:xfrm>
          <a:off x="2027238" y="3500438"/>
          <a:ext cx="8496300" cy="256063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08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8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кабінету</a:t>
                      </a:r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Технічні</a:t>
                      </a:r>
                      <a:r>
                        <a:rPr lang="uk-UA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засоби навчання</a:t>
                      </a:r>
                    </a:p>
                    <a:p>
                      <a:pPr algn="ctr"/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546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1 клас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Ноутбук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Принтер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Проектор </a:t>
                      </a:r>
                      <a:r>
                        <a:rPr lang="ru-RU" sz="1400" b="1" dirty="0" err="1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мультимедійний</a:t>
                      </a:r>
                      <a:endParaRPr lang="ru-RU" sz="1400" b="1" dirty="0">
                        <a:solidFill>
                          <a:srgbClr val="592413"/>
                        </a:solidFill>
                        <a:latin typeface="Constantia" panose="02030602050306030303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932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2 клас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Ноутбук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Принтер</a:t>
                      </a:r>
                    </a:p>
                    <a:p>
                      <a:pPr algn="ctr"/>
                      <a:r>
                        <a:rPr lang="ru-RU" sz="1400" b="1" dirty="0" err="1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Ламінатор</a:t>
                      </a:r>
                      <a:endParaRPr lang="ru-RU" sz="1400" b="1" dirty="0">
                        <a:solidFill>
                          <a:srgbClr val="592413"/>
                        </a:solidFill>
                        <a:latin typeface="Constantia" panose="02030602050306030303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Проектор </a:t>
                      </a:r>
                      <a:r>
                        <a:rPr lang="ru-RU" sz="1400" b="1" dirty="0" err="1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мультимедійний</a:t>
                      </a:r>
                      <a:endParaRPr lang="ru-RU" sz="1400" b="1" dirty="0">
                        <a:solidFill>
                          <a:srgbClr val="592413"/>
                        </a:solidFill>
                        <a:latin typeface="Constantia" panose="02030602050306030303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641" name="Рисунок 5" descr="nout_ili_ko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77813"/>
            <a:ext cx="6096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58925" y="549275"/>
          <a:ext cx="10009188" cy="609964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5004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4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77080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3 клас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592413"/>
                        </a:solidFill>
                        <a:latin typeface="Constantia" panose="02030602050306030303" pitchFamily="18" charset="0"/>
                      </a:endParaRPr>
                    </a:p>
                    <a:p>
                      <a:pPr algn="ctr"/>
                      <a:r>
                        <a:rPr lang="ru-RU" sz="1400" b="1" dirty="0" err="1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Телевізор</a:t>
                      </a:r>
                      <a:endParaRPr lang="ru-RU" sz="1400" b="1" dirty="0">
                        <a:solidFill>
                          <a:srgbClr val="592413"/>
                        </a:solidFill>
                        <a:latin typeface="Constantia" panose="02030602050306030303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Принтер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Ноутбук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567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4 клас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Ноутбук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Принтер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Проектор мультимедійний</a:t>
                      </a:r>
                    </a:p>
                    <a:p>
                      <a:pPr algn="ctr"/>
                      <a:endParaRPr lang="uk-UA" sz="1400" b="1" dirty="0">
                        <a:solidFill>
                          <a:srgbClr val="592413"/>
                        </a:solidFill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567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кабінет інформатики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Принтер </a:t>
                      </a:r>
                      <a:endParaRPr lang="uk-UA" sz="1400" b="1" dirty="0" smtClean="0">
                        <a:solidFill>
                          <a:srgbClr val="592413"/>
                        </a:solidFill>
                        <a:latin typeface="Constantia" panose="02030602050306030303" pitchFamily="18" charset="0"/>
                      </a:endParaRPr>
                    </a:p>
                    <a:p>
                      <a:pPr algn="ctr"/>
                      <a:r>
                        <a:rPr lang="uk-UA" sz="1400" b="1" dirty="0" smtClean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Сканер </a:t>
                      </a:r>
                      <a:endParaRPr lang="uk-UA" sz="1400" b="1" dirty="0">
                        <a:solidFill>
                          <a:srgbClr val="592413"/>
                        </a:solidFill>
                        <a:latin typeface="Constantia" panose="02030602050306030303" pitchFamily="18" charset="0"/>
                      </a:endParaRP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Комп’ютери – </a:t>
                      </a:r>
                      <a:r>
                        <a:rPr lang="uk-UA" sz="1400" b="1" dirty="0" smtClean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16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Проектор мультимедійний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Ноутбук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5585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кабінет іноземної мови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Магнитофон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Ноутбук</a:t>
                      </a:r>
                    </a:p>
                    <a:p>
                      <a:pPr algn="ctr"/>
                      <a:r>
                        <a:rPr lang="ru-RU" sz="1400" b="1" dirty="0" err="1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</a:t>
                      </a:r>
                      <a:r>
                        <a:rPr lang="uk-UA" altLang="ru-RU" sz="1400" b="1" dirty="0" err="1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’ютер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688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кабінет математики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Ноутбук</a:t>
                      </a:r>
                    </a:p>
                    <a:p>
                      <a:pPr algn="ctr"/>
                      <a:r>
                        <a:rPr lang="uk-UA" sz="1400" b="1" dirty="0" smtClean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</a:t>
                      </a:r>
                    </a:p>
                    <a:p>
                      <a:pPr algn="ctr"/>
                      <a:endParaRPr lang="uk-UA" sz="1400" b="1" dirty="0">
                        <a:solidFill>
                          <a:srgbClr val="592413"/>
                        </a:solidFill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6688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кабінет історії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Нетбук</a:t>
                      </a:r>
                    </a:p>
                    <a:p>
                      <a:pPr algn="ctr"/>
                      <a:r>
                        <a:rPr lang="uk-UA" sz="1400" b="1" dirty="0" smtClean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Телевізор</a:t>
                      </a:r>
                    </a:p>
                    <a:p>
                      <a:pPr algn="ctr"/>
                      <a:endParaRPr lang="uk-UA" sz="1400" b="1" dirty="0">
                        <a:solidFill>
                          <a:srgbClr val="592413"/>
                        </a:solidFill>
                        <a:latin typeface="Constantia" panose="02030602050306030303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27125" y="95250"/>
          <a:ext cx="9577388" cy="673099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788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6419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кабінет хімії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Телевізор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45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кабінет  фізики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alt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</a:t>
                      </a:r>
                      <a:endParaRPr lang="ru-RU" sz="1400" b="1" dirty="0">
                        <a:solidFill>
                          <a:srgbClr val="592413"/>
                        </a:solidFill>
                        <a:latin typeface="Constantia" panose="02030602050306030303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Ноутбук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324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кабінет біології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Ноутбук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Інтерактивна дошка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Мультимедійний проектор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465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кабінет української  мови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Ноутбук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331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кабінет трудового навчання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33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кабінет етики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33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майстерня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</a:t>
                      </a:r>
                    </a:p>
                    <a:p>
                      <a:pPr algn="ctr">
                        <a:buNone/>
                      </a:pPr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Телевізор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331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бібліотека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Музичний центр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084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методичний кабінет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Ноутбук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723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кабінет секретаря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Принтер-2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Комп’ютер-2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0084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кабінет директора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Ноутбук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Комп’ютер</a:t>
                      </a:r>
                    </a:p>
                    <a:p>
                      <a:pPr algn="ctr"/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Ламінатор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033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актова зала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400" b="1" dirty="0">
                          <a:solidFill>
                            <a:srgbClr val="592413"/>
                          </a:solidFill>
                          <a:latin typeface="Constantia" panose="02030602050306030303" pitchFamily="18" charset="0"/>
                        </a:rPr>
                        <a:t>Музична колонка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Природа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Природа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рирод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95</TotalTime>
  <Words>1586</Words>
  <Application>Microsoft Office PowerPoint</Application>
  <PresentationFormat>Широкий екран</PresentationFormat>
  <Paragraphs>359</Paragraphs>
  <Slides>41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41</vt:i4>
      </vt:variant>
    </vt:vector>
  </HeadingPairs>
  <TitlesOfParts>
    <vt:vector size="52" baseType="lpstr">
      <vt:lpstr>Arial</vt:lpstr>
      <vt:lpstr>Calibri</vt:lpstr>
      <vt:lpstr>Constantia</vt:lpstr>
      <vt:lpstr>Garamond</vt:lpstr>
      <vt:lpstr>Georgia</vt:lpstr>
      <vt:lpstr>Impact</vt:lpstr>
      <vt:lpstr>Segoe UI Historic</vt:lpstr>
      <vt:lpstr>Times New Roman</vt:lpstr>
      <vt:lpstr>Trebuchet MS</vt:lpstr>
      <vt:lpstr>Verdana</vt:lpstr>
      <vt:lpstr>Природа</vt:lpstr>
      <vt:lpstr>ЗВІТ  ДИРЕКТОРА</vt:lpstr>
      <vt:lpstr>Презентація PowerPoint</vt:lpstr>
      <vt:lpstr>Функціонування</vt:lpstr>
      <vt:lpstr>Функціонування закладу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Директор школи участь в семінарах-практикумах директорів у м. Львів , презентації інтерактивної виставки “Mental Trek   ліцей №3  м.Сокаль,  тренінгах, курсах підвищення кваліфікації, організація роботи, проведення педрад та нарад, організація екскурсій та зустрічей.</vt:lpstr>
      <vt:lpstr>Презентація PowerPoint</vt:lpstr>
      <vt:lpstr>Презентація PowerPoint</vt:lpstr>
      <vt:lpstr>Участь у проєктах</vt:lpstr>
      <vt:lpstr>Презентація PowerPoint</vt:lpstr>
      <vt:lpstr>Покращення матеріально – технічної бази</vt:lpstr>
      <vt:lpstr>Презентація PowerPoint</vt:lpstr>
      <vt:lpstr>Презентація PowerPoint</vt:lpstr>
      <vt:lpstr>Презентація PowerPoint</vt:lpstr>
      <vt:lpstr>Позакласна робота</vt:lpstr>
      <vt:lpstr>Участь у міських заходах</vt:lpstr>
      <vt:lpstr>Презентація PowerPoint</vt:lpstr>
      <vt:lpstr>Участь у конкурсах</vt:lpstr>
      <vt:lpstr>Презентація PowerPoint</vt:lpstr>
      <vt:lpstr>Презентація PowerPoint</vt:lpstr>
      <vt:lpstr>Презентація PowerPoint</vt:lpstr>
      <vt:lpstr>Презентація PowerPoint</vt:lpstr>
      <vt:lpstr>  Дотримання безпечних та</vt:lpstr>
      <vt:lpstr>Організація харчування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Робота гуртка «Натуралісти»</vt:lpstr>
      <vt:lpstr>Спонсорська допомога</vt:lpstr>
      <vt:lpstr>Презентація PowerPoint</vt:lpstr>
      <vt:lpstr>Презентація PowerPoint</vt:lpstr>
      <vt:lpstr>Презентація PowerPoint</vt:lpstr>
      <vt:lpstr>Кошти та матеріали виділені на Варязьку школу  з державного та місцевого бюджетів  </vt:lpstr>
      <vt:lpstr>Витрати коштів за 2023-2024н.р.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Kalium.</dc:title>
  <dc:creator>Mejakita Dev</dc:creator>
  <cp:lastModifiedBy>Мар'яна</cp:lastModifiedBy>
  <cp:revision>234</cp:revision>
  <dcterms:created xsi:type="dcterms:W3CDTF">2023-06-05T08:05:00Z</dcterms:created>
  <dcterms:modified xsi:type="dcterms:W3CDTF">2024-06-14T10:24:40Z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2022-06-22T06:00:00Z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2023-06-05T06:00:00Z</vt:filetime>
  </property>
  <property fmtid="{D5CDD505-2E9C-101B-9397-08002B2CF9AE}" pid="5" name="ICV">
    <vt:lpwstr>870954EAD2D34494906F372688D22950_13</vt:lpwstr>
  </property>
  <property fmtid="{D5CDD505-2E9C-101B-9397-08002B2CF9AE}" pid="6" name="KSOProductBuildVer">
    <vt:lpwstr>1033-12.2.0.17119</vt:lpwstr>
  </property>
</Properties>
</file>