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6" r:id="rId8"/>
    <p:sldId id="270" r:id="rId9"/>
    <p:sldId id="272" r:id="rId10"/>
    <p:sldId id="274" r:id="rId11"/>
    <p:sldId id="275" r:id="rId12"/>
    <p:sldId id="277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FFCC"/>
    <a:srgbClr val="8BD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605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7413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027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549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11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753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181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9014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6952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324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86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60000">
              <a:srgbClr val="8BD5AE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DBADD-342D-47C9-AA5E-3B993BD3A973}" type="datetimeFigureOut">
              <a:rPr lang="uk-UA" smtClean="0"/>
              <a:t>05.09.2022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BEE1C-13D9-4D47-B7F0-E3C5166638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2278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alaid.gov.ua/publikatsiyi/kiberbuling-vydy-oznaky-vidpovidalnist/#:~:text=%D0%92%D0%B8%D0%B4%D0%B0%D0%BC%D0%B8%20%D0%BA%D1%96%D0%B1%D0%B5%D1%80%D0%B1%D1%83%D0%BB%D1%96%D0%BD%D0%B3%D1%83%20%D0%BC%D0%BE%D0%B6%D1%83%D1%82%D1%8C%20%D0%B1%D1%83%D1%82%D0%B8%3A" TargetMode="External"/><Relationship Id="rId2" Type="http://schemas.openxmlformats.org/officeDocument/2006/relationships/hyperlink" Target="https://uk.wikipedia.org/wiki/%D0%9A%D1%96%D0%B1%D0%B5%D1%80%D0%B1%D1%83%D0%BB%D1%96%D0%BD%D0%B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ogylivka.school.org.ua/news/10-34-09-09-12-2020/" TargetMode="External"/><Relationship Id="rId4" Type="http://schemas.openxmlformats.org/officeDocument/2006/relationships/hyperlink" Target="https://www.google.com/search?q=%D0%9F%D1%81%D0%B8%D1%85%D0%BE%D0%BB%D0%BE%D0%B3%D1%96%D1%87%D0%BD%D1%96+%D0%BF%D0%BE%D1%80%D1%82%D1%80%D0%B5%D1%82%D0%B8+%D1%83%D1%87%D0%B0%D1%81%D0%BD%D0%B8%D0%BA%D1%96%D0%B2+%D0%BA%D1%96%D0%B1%D0%B5%D1%80%D0%B1%D1%83%D0%BB%D1%96%D0%BD%D0%B3%D1%83.&amp;rlz=1C1GCEA_enUA929UA929&amp;oq=%D0%9F%D1%81%D0%B8%D1%85%D0%BE%D0%BB%D0%BE%D0%B3%D1%96%D1%87%D0%BD%D1%96+%D0%BF%D0%BE%D1%80%D1%82%D1%80%D0%B5%D1%82%D0%B8+%D1%83%D1%87%D0%B0%D1%81%D0%BD%D0%B8%D0%BA%D1%96%D0%B2+%D0%BA%D1%96%D0%B1%D0%B5%D1%80%D0%B1%D1%83%D0%BB%D1%96%D0%BD%D0%B3%D1%83.&amp;aqs=chrome..69i57.1380j0j15&amp;sourceid=chrome&amp;ie=UTF-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rgbClr val="C2D8BC"/>
            </a:gs>
            <a:gs pos="0">
              <a:schemeClr val="bg2">
                <a:lumMod val="90000"/>
              </a:schemeClr>
            </a:gs>
            <a:gs pos="61000">
              <a:srgbClr val="8BD5AE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784976" cy="2736303"/>
          </a:xfr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800" b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КІБЕР-БУЛІНГ </a:t>
            </a:r>
            <a:r>
              <a:rPr lang="uk-UA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СПОСОБИ </a:t>
            </a:r>
            <a:r>
              <a:rPr lang="uk-UA" b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РОЗПІЗНАННЯ ТА </a:t>
            </a:r>
            <a:r>
              <a:rPr lang="uk-UA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ЗАХИСТ</a:t>
            </a:r>
            <a:br>
              <a:rPr lang="uk-UA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uk-UA" sz="48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4941168"/>
            <a:ext cx="5724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Olechka\Desktop\47165-custom-ribbon-magnet-sticker-Stand+Up.+++Stop+Cyberbullying..png">
            <a:extLst>
              <a:ext uri="{FF2B5EF4-FFF2-40B4-BE49-F238E27FC236}">
                <a16:creationId xmlns:a16="http://schemas.microsoft.com/office/drawing/2014/main" xmlns="" id="{19F0D245-29A0-4623-9E52-2DCEEC45A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2381">
            <a:off x="3310651" y="2913869"/>
            <a:ext cx="2088232" cy="160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88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836712"/>
            <a:ext cx="7992888" cy="475252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Визначення терміну 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«</a:t>
            </a:r>
            <a:r>
              <a:rPr lang="uk-UA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кібербулінг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»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Види </a:t>
            </a:r>
            <a:r>
              <a:rPr lang="uk-UA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кібербулінга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Психологічні портрети учасників </a:t>
            </a:r>
            <a:r>
              <a:rPr lang="uk-UA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кібербулінга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Правила-поради для подолання </a:t>
            </a:r>
            <a:r>
              <a:rPr lang="uk-UA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кібербулінга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9913" y="116632"/>
            <a:ext cx="1656184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ct val="20000"/>
              </a:spcBef>
            </a:pPr>
            <a:r>
              <a:rPr lang="uk-UA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Зміст</a:t>
            </a:r>
          </a:p>
        </p:txBody>
      </p:sp>
    </p:spTree>
    <p:extLst>
      <p:ext uri="{BB962C8B-B14F-4D97-AF65-F5344CB8AC3E}">
        <p14:creationId xmlns:p14="http://schemas.microsoft.com/office/powerpoint/2010/main" val="382466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7"/>
            <a:ext cx="8712968" cy="3600401"/>
          </a:xfrm>
        </p:spPr>
        <p:txBody>
          <a:bodyPr>
            <a:normAutofit fontScale="85000" lnSpcReduction="10000"/>
          </a:bodyPr>
          <a:lstStyle/>
          <a:p>
            <a:pPr marL="0" lvl="0" indent="0" algn="just">
              <a:buNone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Кібер-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буллінг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походить з англійської мови, створено від двох слів: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кібер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(позначає віртуальне,опосередковане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комп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’ютером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середовище) і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буллінг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(походить від англ.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bull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- бик,бугай,  а  в  переносному  значенні  -  дуже  велика,  сильна  чи  агресивна  персона;  і позначає процес лютого, завзятого нападу; близькі за змістом дієслова українською мовою - роз’ятрювати, задирати,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прискіпуватися,провокувати,дошкуляти,тероризувати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цькувати та ін.).</a:t>
            </a:r>
          </a:p>
          <a:p>
            <a:endParaRPr lang="uk-UA" dirty="0"/>
          </a:p>
        </p:txBody>
      </p:sp>
      <p:pic>
        <p:nvPicPr>
          <p:cNvPr id="2051" name="Picture 3" descr="C:\Users\Olechka\Desktop\cyberbull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651508"/>
            <a:ext cx="3645718" cy="21436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84290"/>
            <a:ext cx="8568952" cy="74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2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Історія походження терміну «</a:t>
            </a:r>
            <a:r>
              <a:rPr lang="uk-UA" sz="3200" b="1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кібербулінг</a:t>
            </a:r>
            <a:r>
              <a:rPr lang="uk-UA" sz="32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813809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8496944" cy="5976664"/>
          </a:xfrm>
        </p:spPr>
        <p:txBody>
          <a:bodyPr>
            <a:normAutofit fontScale="55000" lnSpcReduction="20000"/>
          </a:bodyPr>
          <a:lstStyle/>
          <a:p>
            <a:pPr marL="0" lvl="0" indent="0" algn="just" hangingPunct="0">
              <a:lnSpc>
                <a:spcPct val="170000"/>
              </a:lnSpc>
              <a:buNone/>
            </a:pPr>
            <a:r>
              <a:rPr lang="uk-UA" sz="3400" dirty="0">
                <a:latin typeface="Times New Roman" pitchFamily="18" charset="0"/>
                <a:cs typeface="Times New Roman" pitchFamily="18" charset="0"/>
              </a:rPr>
              <a:t>Одна з перших добре відомих ілюстрацій </a:t>
            </a:r>
            <a:r>
              <a:rPr lang="uk-UA" sz="3400">
                <a:latin typeface="Times New Roman" pitchFamily="18" charset="0"/>
                <a:cs typeface="Times New Roman" pitchFamily="18" charset="0"/>
              </a:rPr>
              <a:t>кібербулінга </a:t>
            </a:r>
            <a:r>
              <a:rPr lang="uk-UA" sz="3400" dirty="0">
                <a:latin typeface="Times New Roman" pitchFamily="18" charset="0"/>
                <a:cs typeface="Times New Roman" pitchFamily="18" charset="0"/>
              </a:rPr>
              <a:t>з'явилася 2002 року і починалась як забавка.  Американський підліток </a:t>
            </a:r>
            <a:r>
              <a:rPr lang="uk-UA" sz="3400" dirty="0" err="1">
                <a:latin typeface="Times New Roman" pitchFamily="18" charset="0"/>
                <a:cs typeface="Times New Roman" pitchFamily="18" charset="0"/>
              </a:rPr>
              <a:t>Гіслан</a:t>
            </a:r>
            <a:r>
              <a:rPr lang="uk-UA" sz="3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400" dirty="0" err="1">
                <a:latin typeface="Times New Roman" pitchFamily="18" charset="0"/>
                <a:cs typeface="Times New Roman" pitchFamily="18" charset="0"/>
              </a:rPr>
              <a:t>Раза</a:t>
            </a:r>
            <a:r>
              <a:rPr lang="uk-UA" sz="3400" dirty="0">
                <a:latin typeface="Times New Roman" pitchFamily="18" charset="0"/>
                <a:cs typeface="Times New Roman" pitchFamily="18" charset="0"/>
              </a:rPr>
              <a:t>, граючись, створив відео самого себе на основі сцени із фільму «Зоряні війни», де замість меча використовував бейсбольну биту. Нажаль, однокласники без дозволу і відома хлопця розмістили це відео в Інтернеті, де його побачили мільйони людей. Далі ця подія отримала неочікуваний розвиток - у 2004 р. було створено спеціальний сайт із цим та подібними відеороликами, спецефектами та музикою з фільму, який зібрав більше 76 мільйонів користувачів, а відео із зображенням хлопчика стало найбільш </a:t>
            </a:r>
            <a:r>
              <a:rPr lang="uk-UA" sz="3400" dirty="0" err="1">
                <a:latin typeface="Times New Roman" pitchFamily="18" charset="0"/>
                <a:cs typeface="Times New Roman" pitchFamily="18" charset="0"/>
              </a:rPr>
              <a:t>завантажуваним</a:t>
            </a:r>
            <a:r>
              <a:rPr lang="uk-UA" sz="3400" dirty="0">
                <a:latin typeface="Times New Roman" pitchFamily="18" charset="0"/>
                <a:cs typeface="Times New Roman" pitchFamily="18" charset="0"/>
              </a:rPr>
              <a:t> файлом 2004 року. </a:t>
            </a:r>
            <a:r>
              <a:rPr lang="uk-UA" sz="3400" dirty="0" err="1">
                <a:latin typeface="Times New Roman" pitchFamily="18" charset="0"/>
                <a:cs typeface="Times New Roman" pitchFamily="18" charset="0"/>
              </a:rPr>
              <a:t>Гіслан</a:t>
            </a:r>
            <a:r>
              <a:rPr lang="uk-UA" sz="3400" dirty="0">
                <a:latin typeface="Times New Roman" pitchFamily="18" charset="0"/>
                <a:cs typeface="Times New Roman" pitchFamily="18" charset="0"/>
              </a:rPr>
              <a:t> отримав ярлик «дитина зоряних війн» і це настільки змінило його стосунки в школі, що батьки змушені були надати синові психологічну підтримку. Вони подали до суду на батьків тих однокласників, що розмістили відео в Інтернеті, але врешті конфлікт було врегульовано в позасудовому порядку.</a:t>
            </a:r>
          </a:p>
          <a:p>
            <a:pPr>
              <a:lnSpc>
                <a:spcPct val="170000"/>
              </a:lnSpc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27093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Olechka\Desktop\f4da13af121f990cdc2f8281c030d192--bullying-quotes-anti-bull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451" y="188640"/>
            <a:ext cx="1491916" cy="12241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88640"/>
            <a:ext cx="7560841" cy="2304256"/>
          </a:xfrm>
        </p:spPr>
        <p:txBody>
          <a:bodyPr>
            <a:normAutofit fontScale="62500" lnSpcReduction="20000"/>
          </a:bodyPr>
          <a:lstStyle/>
          <a:p>
            <a:pPr marL="0" indent="0" hangingPunct="0">
              <a:buNone/>
            </a:pP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Отже, </a:t>
            </a:r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КІБЕРБУЛІНГ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 новітня форма агресії, що передбачає </a:t>
            </a:r>
            <a:r>
              <a:rPr lang="uk-UA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жорстокі дії </a:t>
            </a:r>
            <a:r>
              <a:rPr lang="uk-UA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 метою дошкулити, нашкодити, принизити людину з використанням </a:t>
            </a:r>
            <a:r>
              <a:rPr lang="uk-UA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інформаційно-комунікаційних засобів</a:t>
            </a:r>
            <a:r>
              <a:rPr lang="uk-UA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мобільних телефонів, електронної пошти, соціальних мереж тощо.</a:t>
            </a:r>
          </a:p>
          <a:p>
            <a:pPr marL="0" indent="0">
              <a:buNone/>
            </a:pPr>
            <a:endParaRPr lang="uk-UA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Види </a:t>
            </a:r>
            <a:r>
              <a:rPr lang="uk-UA" b="1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кібербулінга</a:t>
            </a:r>
            <a:endParaRPr lang="uk-UA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найпоширеніших типів </a:t>
            </a:r>
            <a:r>
              <a:rPr lang="uk-UA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кібербулінга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належать: </a:t>
            </a:r>
            <a:endParaRPr lang="uk-UA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xmlns="" id="{204EE66E-292F-47E2-8B0B-54349FCF774A}"/>
              </a:ext>
            </a:extLst>
          </p:cNvPr>
          <p:cNvSpPr/>
          <p:nvPr/>
        </p:nvSpPr>
        <p:spPr>
          <a:xfrm>
            <a:off x="179511" y="2780928"/>
            <a:ext cx="2592288" cy="11521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Використання особистої інформації</a:t>
            </a:r>
            <a:endParaRPr lang="uk-UA" sz="2400" dirty="0"/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xmlns="" id="{5041141D-0A64-4C8A-8E77-5F782C30179B}"/>
              </a:ext>
            </a:extLst>
          </p:cNvPr>
          <p:cNvSpPr/>
          <p:nvPr/>
        </p:nvSpPr>
        <p:spPr>
          <a:xfrm>
            <a:off x="179511" y="4221088"/>
            <a:ext cx="259228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Гепіслепінг</a:t>
            </a:r>
            <a:r>
              <a:rPr lang="uk-UA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xmlns="" id="{4840A47F-ABB7-49CB-BD8C-E288D7799045}"/>
              </a:ext>
            </a:extLst>
          </p:cNvPr>
          <p:cNvSpPr/>
          <p:nvPr/>
        </p:nvSpPr>
        <p:spPr>
          <a:xfrm>
            <a:off x="3363910" y="2780928"/>
            <a:ext cx="3312368" cy="115212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Анонімні погрози 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xmlns="" id="{0BC5A13C-E3E4-447C-AC57-627AE96C7693}"/>
              </a:ext>
            </a:extLst>
          </p:cNvPr>
          <p:cNvSpPr/>
          <p:nvPr/>
        </p:nvSpPr>
        <p:spPr>
          <a:xfrm>
            <a:off x="3363910" y="4221088"/>
            <a:ext cx="3312367" cy="100811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Переслідування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xmlns="" id="{04BA7F9F-CF26-4E56-BD45-FB231C8736DB}"/>
              </a:ext>
            </a:extLst>
          </p:cNvPr>
          <p:cNvSpPr/>
          <p:nvPr/>
        </p:nvSpPr>
        <p:spPr>
          <a:xfrm>
            <a:off x="1115616" y="5373216"/>
            <a:ext cx="3794720" cy="11521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Тролінг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Флеймінг</a:t>
            </a:r>
            <a:endParaRPr lang="uk-UA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0"/>
            <a:ext cx="8229600" cy="5661248"/>
          </a:xfrm>
        </p:spPr>
        <p:txBody>
          <a:bodyPr/>
          <a:lstStyle/>
          <a:p>
            <a:pPr marL="0" lvl="0" indent="0">
              <a:buNone/>
            </a:pPr>
            <a:r>
              <a:rPr lang="uk-UA" sz="2800" b="1" u="sng" dirty="0">
                <a:latin typeface="Times New Roman" pitchFamily="18" charset="0"/>
                <a:cs typeface="Times New Roman" pitchFamily="18" charset="0"/>
              </a:rPr>
              <a:t>Використання особистої інформації</a:t>
            </a:r>
          </a:p>
          <a:p>
            <a:pPr marL="0" lvl="0" indent="0" algn="just">
              <a:buNone/>
            </a:pP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«Зламування» поштових скриньок, серверів, сторінок у соціальних мережах з метою отримання особистої інформації про людину та переслідування її. </a:t>
            </a:r>
          </a:p>
          <a:p>
            <a:endParaRPr lang="uk-UA" dirty="0"/>
          </a:p>
        </p:txBody>
      </p:sp>
      <p:pic>
        <p:nvPicPr>
          <p:cNvPr id="4098" name="Picture 2" descr="C:\Users\Olechka\Desktop\1392312937_main_fotolia_41908523_subscription_monthly_xl-671x3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346761"/>
            <a:ext cx="2574851" cy="1389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1A4FB37B-C2FF-4B6E-9B31-7B6A3466A3B2}"/>
              </a:ext>
            </a:extLst>
          </p:cNvPr>
          <p:cNvSpPr/>
          <p:nvPr/>
        </p:nvSpPr>
        <p:spPr>
          <a:xfrm>
            <a:off x="395536" y="1340768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b="1" u="sng" dirty="0">
                <a:latin typeface="Times New Roman" pitchFamily="18" charset="0"/>
                <a:cs typeface="Times New Roman" pitchFamily="18" charset="0"/>
              </a:rPr>
              <a:t>Анонімні погрози</a:t>
            </a:r>
            <a:endParaRPr lang="uk-UA" sz="2800" u="sng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Кіберхулігани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анонімно посилають листи на адресу електронної пошти своєї жертви з повідомленнями загрозливого змісту. Іноді ці загрози мають образливий характер з вульгарними висловами і ненормативною лексикою.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EDEB09FA-2750-47BC-98AE-E40736558F0D}"/>
              </a:ext>
            </a:extLst>
          </p:cNvPr>
          <p:cNvSpPr/>
          <p:nvPr/>
        </p:nvSpPr>
        <p:spPr>
          <a:xfrm>
            <a:off x="395536" y="1720839"/>
            <a:ext cx="83529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uk-UA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uk-UA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400" b="1" u="sng" dirty="0">
                <a:latin typeface="Times New Roman" pitchFamily="18" charset="0"/>
                <a:cs typeface="Times New Roman" pitchFamily="18" charset="0"/>
              </a:rPr>
              <a:t>Переслідування</a:t>
            </a:r>
          </a:p>
          <a:p>
            <a:pPr lvl="0" algn="just"/>
            <a:r>
              <a:rPr lang="uk-UA" sz="20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Кіберпереслідування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відбуваються за допомогою мобільного зв’язку або електронною поштою. Хулігани можуть довгий час переслідувати свою жертву, завдаючи брудних образ принизливого характеру або шантажуючи будь- якими таємничими фактами. Відстежуючи через Інтернет необережних користувачів, переслідувач отримує інформацію про час, місце і всі необхідні умови здійснення злочину.</a:t>
            </a:r>
          </a:p>
        </p:txBody>
      </p:sp>
      <p:pic>
        <p:nvPicPr>
          <p:cNvPr id="6" name="Picture 2" descr="C:\Users\Olechka\Desktop\cyberbully.jpg">
            <a:extLst>
              <a:ext uri="{FF2B5EF4-FFF2-40B4-BE49-F238E27FC236}">
                <a16:creationId xmlns:a16="http://schemas.microsoft.com/office/drawing/2014/main" xmlns="" id="{AA8F6E8E-3C63-4D3D-BB11-EB4D196CC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157192"/>
            <a:ext cx="2645929" cy="14894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834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914" y="25631"/>
            <a:ext cx="8904172" cy="3187345"/>
          </a:xfrm>
        </p:spPr>
        <p:txBody>
          <a:bodyPr>
            <a:normAutofit fontScale="62500" lnSpcReduction="20000"/>
          </a:bodyPr>
          <a:lstStyle/>
          <a:p>
            <a:pPr marL="0" lvl="0" indent="0" algn="ctr">
              <a:buNone/>
            </a:pPr>
            <a:endParaRPr lang="uk-UA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uk-UA" sz="3800" b="1" dirty="0" err="1">
                <a:latin typeface="Times New Roman" pitchFamily="18" charset="0"/>
                <a:cs typeface="Times New Roman" pitchFamily="18" charset="0"/>
              </a:rPr>
              <a:t>Тролінг</a:t>
            </a:r>
            <a:r>
              <a:rPr lang="uk-UA" sz="2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9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900" dirty="0" err="1">
                <a:latin typeface="Times New Roman" pitchFamily="18" charset="0"/>
                <a:cs typeface="Times New Roman" pitchFamily="18" charset="0"/>
              </a:rPr>
              <a:t>trolling</a:t>
            </a:r>
            <a:r>
              <a:rPr lang="uk-UA" sz="2900" dirty="0">
                <a:latin typeface="Times New Roman" pitchFamily="18" charset="0"/>
                <a:cs typeface="Times New Roman" pitchFamily="18" charset="0"/>
              </a:rPr>
              <a:t>-ловля риби на блешню) - </a:t>
            </a:r>
            <a:r>
              <a:rPr lang="uk-UA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розміщення в інтернеті (на форумах, у блогах тощо) провокаційних повідомлень з метою викликати флейм, тобто конфлікти між учасниками, взаємні образи.</a:t>
            </a:r>
          </a:p>
          <a:p>
            <a:pPr marL="0" lvl="0" indent="0" hangingPunct="0">
              <a:buNone/>
            </a:pPr>
            <a:r>
              <a:rPr lang="uk-UA" sz="3800" b="1" u="sng" dirty="0" err="1">
                <a:latin typeface="Times New Roman" pitchFamily="18" charset="0"/>
                <a:cs typeface="Times New Roman" pitchFamily="18" charset="0"/>
              </a:rPr>
              <a:t>Флеймінг</a:t>
            </a:r>
            <a:endParaRPr lang="uk-UA" sz="3800" b="1" u="sng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hangingPunct="0">
              <a:buNone/>
            </a:pPr>
            <a:r>
              <a:rPr lang="uk-UA" sz="29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Улюблений метод «тролів» (провокаторів) у мережі – </a:t>
            </a:r>
            <a:r>
              <a:rPr lang="uk-UA" sz="29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флеймінг</a:t>
            </a:r>
            <a:r>
              <a:rPr lang="uk-UA" sz="29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(від </a:t>
            </a:r>
            <a:r>
              <a:rPr lang="uk-UA" sz="29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англ</a:t>
            </a:r>
            <a:r>
              <a:rPr lang="uk-UA" sz="29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9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flaming</a:t>
            </a:r>
            <a:r>
              <a:rPr lang="uk-UA" sz="29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пекучий, гарячий, полум’яний) - обмін короткими гнівними і запальними репліками між двома чи більше учасниками, використовуючи комунікаційні технології. </a:t>
            </a:r>
          </a:p>
          <a:p>
            <a:pPr marL="0" indent="0" algn="just">
              <a:buNone/>
            </a:pPr>
            <a:r>
              <a:rPr lang="uk-UA" sz="29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Частіше за все розгортається в «публічних» місцях Інтернету: на чатах, форумах, у дискусійних групах, інколи перетворюється в затяжну війну (</a:t>
            </a:r>
            <a:r>
              <a:rPr lang="uk-UA" sz="29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холіво</a:t>
            </a:r>
            <a:r>
              <a:rPr lang="uk-UA" sz="29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від </a:t>
            </a:r>
            <a:r>
              <a:rPr lang="uk-UA" sz="29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англ</a:t>
            </a:r>
            <a:r>
              <a:rPr lang="uk-UA" sz="29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.. –свята війна). </a:t>
            </a:r>
          </a:p>
          <a:p>
            <a:endParaRPr lang="uk-UA" dirty="0"/>
          </a:p>
        </p:txBody>
      </p:sp>
      <p:pic>
        <p:nvPicPr>
          <p:cNvPr id="6146" name="Picture 2" descr="C:\Users\Olechka\Desktop\what_is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2024">
            <a:off x="6064473" y="5376245"/>
            <a:ext cx="1576263" cy="1195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xmlns="" id="{8C66D3C1-0351-4CE7-A58E-7F6B7EA335B2}"/>
              </a:ext>
            </a:extLst>
          </p:cNvPr>
          <p:cNvSpPr/>
          <p:nvPr/>
        </p:nvSpPr>
        <p:spPr>
          <a:xfrm>
            <a:off x="119914" y="2413338"/>
            <a:ext cx="89041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Обмовлення, або  зведення  </a:t>
            </a:r>
            <a:r>
              <a:rPr lang="uk-UA" sz="20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наклепів  -  </a:t>
            </a:r>
            <a:r>
              <a:rPr lang="uk-UA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розповсюдження  принизливої  неправдивої інформації з використанням комп’ютерних технологій. Це можуть бути і текстові повідомлення і фото, і пісні, які змальовують жертву в непристойному вигляді.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13BAC05E-9987-4976-B95A-F497271FA3AA}"/>
              </a:ext>
            </a:extLst>
          </p:cNvPr>
          <p:cNvSpPr/>
          <p:nvPr/>
        </p:nvSpPr>
        <p:spPr>
          <a:xfrm>
            <a:off x="119914" y="2274838"/>
            <a:ext cx="877256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400" b="1" u="sng" dirty="0" err="1">
                <a:latin typeface="Times New Roman" pitchFamily="18" charset="0"/>
                <a:cs typeface="Times New Roman" pitchFamily="18" charset="0"/>
              </a:rPr>
              <a:t>Хепіслепінг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HappySlapping</a:t>
            </a: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щасливе ляскання, радісне побиття) - назва походить від випадків в англійському метро, де підлітки били перехожих, тоді як інші записували це на камеру мобільного телефону. Тепер ця назва закріпилася за будь-якими відеороликами з записами реальних сцен насильства. </a:t>
            </a:r>
          </a:p>
        </p:txBody>
      </p:sp>
      <p:pic>
        <p:nvPicPr>
          <p:cNvPr id="6" name="Picture 2" descr="C:\Users\Olechka\Desktop\cyber-bullying-500x305.jpeg">
            <a:extLst>
              <a:ext uri="{FF2B5EF4-FFF2-40B4-BE49-F238E27FC236}">
                <a16:creationId xmlns:a16="http://schemas.microsoft.com/office/drawing/2014/main" xmlns="" id="{58BFA8C8-D942-4248-B7EB-8870FA595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782" y="5402620"/>
            <a:ext cx="2022436" cy="12336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Olechka\Desktop\depositphotos_56096209-stock-illustration-cyber-bullying.jpg">
            <a:extLst>
              <a:ext uri="{FF2B5EF4-FFF2-40B4-BE49-F238E27FC236}">
                <a16:creationId xmlns:a16="http://schemas.microsoft.com/office/drawing/2014/main" xmlns="" id="{FEAF5B33-2D5F-416F-979B-5368E4581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6973">
            <a:off x="1705184" y="5401484"/>
            <a:ext cx="1417196" cy="11448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41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Выгнутая вверх стрелка 4">
            <a:extLst>
              <a:ext uri="{FF2B5EF4-FFF2-40B4-BE49-F238E27FC236}">
                <a16:creationId xmlns:a16="http://schemas.microsoft.com/office/drawing/2014/main" xmlns="" id="{8911E926-8324-4F18-B875-0B0F45863DB0}"/>
              </a:ext>
            </a:extLst>
          </p:cNvPr>
          <p:cNvSpPr/>
          <p:nvPr/>
        </p:nvSpPr>
        <p:spPr>
          <a:xfrm rot="12662315" flipH="1">
            <a:off x="2003100" y="5273721"/>
            <a:ext cx="2362869" cy="1355772"/>
          </a:xfrm>
          <a:prstGeom prst="curvedDownArrow">
            <a:avLst>
              <a:gd name="adj1" fmla="val 18164"/>
              <a:gd name="adj2" fmla="val 36137"/>
              <a:gd name="adj3" fmla="val 46974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8" name="Выгнутая вверх стрелка 7">
            <a:extLst>
              <a:ext uri="{FF2B5EF4-FFF2-40B4-BE49-F238E27FC236}">
                <a16:creationId xmlns:a16="http://schemas.microsoft.com/office/drawing/2014/main" xmlns="" id="{E2E6ADE3-EF53-4351-AAC4-E8A9D2B97D76}"/>
              </a:ext>
            </a:extLst>
          </p:cNvPr>
          <p:cNvSpPr/>
          <p:nvPr/>
        </p:nvSpPr>
        <p:spPr>
          <a:xfrm rot="14347783" flipH="1">
            <a:off x="2738120" y="3266448"/>
            <a:ext cx="1662900" cy="593952"/>
          </a:xfrm>
          <a:prstGeom prst="curvedDownArrow">
            <a:avLst>
              <a:gd name="adj1" fmla="val 18164"/>
              <a:gd name="adj2" fmla="val 42034"/>
              <a:gd name="adj3" fmla="val 4246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7" name="Выгнутая вверх стрелка 6"/>
          <p:cNvSpPr/>
          <p:nvPr/>
        </p:nvSpPr>
        <p:spPr>
          <a:xfrm rot="2178967">
            <a:off x="2818459" y="965952"/>
            <a:ext cx="1708987" cy="710958"/>
          </a:xfrm>
          <a:prstGeom prst="curvedDownArrow">
            <a:avLst>
              <a:gd name="adj1" fmla="val 18164"/>
              <a:gd name="adj2" fmla="val 42034"/>
              <a:gd name="adj3" fmla="val 45182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395536" y="332655"/>
            <a:ext cx="8301608" cy="362371"/>
          </a:xfrm>
        </p:spPr>
        <p:txBody>
          <a:bodyPr>
            <a:noAutofit/>
          </a:bodyPr>
          <a:lstStyle/>
          <a:p>
            <a:r>
              <a:rPr lang="uk-UA" sz="2800" b="1" u="sng" dirty="0">
                <a:latin typeface="Times New Roman" pitchFamily="18" charset="0"/>
                <a:cs typeface="Times New Roman" pitchFamily="18" charset="0"/>
              </a:rPr>
              <a:t>Психологічні портрети учасників </a:t>
            </a:r>
            <a:r>
              <a:rPr lang="uk-UA" sz="2800" b="1" u="sng" dirty="0" err="1">
                <a:latin typeface="Times New Roman" pitchFamily="18" charset="0"/>
                <a:cs typeface="Times New Roman" pitchFamily="18" charset="0"/>
              </a:rPr>
              <a:t>кібербулінгу</a:t>
            </a:r>
            <a: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548681"/>
            <a:ext cx="2736304" cy="1565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hangingPunct="0"/>
            <a:r>
              <a:rPr lang="uk-UA" sz="4000" b="1" dirty="0">
                <a:latin typeface="Times New Roman" pitchFamily="18" charset="0"/>
                <a:cs typeface="Times New Roman" pitchFamily="18" charset="0"/>
              </a:rPr>
              <a:t>Агресор 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4139952" y="548681"/>
            <a:ext cx="4824536" cy="18745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людина імпульсивна, яка прагне головувати над усіма, щоб її всі слухалися і боялися, агресивно налаштована не лише до ровесників, але й до дорослих(батьків, учителів); не вміє співчувати, фізично сильніша за «потенційну жертву». </a:t>
            </a:r>
          </a:p>
          <a:p>
            <a:pPr algn="ctr"/>
            <a:endParaRPr lang="uk-UA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xmlns="" id="{5A43E248-AC33-4EAE-BC73-A354EC5361E1}"/>
              </a:ext>
            </a:extLst>
          </p:cNvPr>
          <p:cNvSpPr/>
          <p:nvPr/>
        </p:nvSpPr>
        <p:spPr>
          <a:xfrm>
            <a:off x="389369" y="2487836"/>
            <a:ext cx="2952327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Потенційна жертва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xmlns="" id="{7A3D8CE4-F66C-4F36-AAB3-8F42F5E7A87F}"/>
              </a:ext>
            </a:extLst>
          </p:cNvPr>
          <p:cNvSpPr/>
          <p:nvPr/>
        </p:nvSpPr>
        <p:spPr>
          <a:xfrm>
            <a:off x="4139950" y="2636913"/>
            <a:ext cx="4824537" cy="210715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hangingPunct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людина замкнена, вразлива і сором’язлива, яку легко налякати, невпевнена у собі, дуже за все переживає, має занижену самооцінку, депресивна, часто думає про суїцид, не має близьких друзів, більше спілкується з дорослими, ніж з ровесниками, фізично слабша за «агресора». 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xmlns="" id="{D05B3A92-2516-4AB5-8CDB-3B810FB87206}"/>
              </a:ext>
            </a:extLst>
          </p:cNvPr>
          <p:cNvSpPr/>
          <p:nvPr/>
        </p:nvSpPr>
        <p:spPr>
          <a:xfrm>
            <a:off x="295391" y="4511456"/>
            <a:ext cx="2952327" cy="184447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Спостерігач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123A870A-FE19-4205-8BE0-F43320DFE46F}"/>
              </a:ext>
            </a:extLst>
          </p:cNvPr>
          <p:cNvSpPr/>
          <p:nvPr/>
        </p:nvSpPr>
        <p:spPr>
          <a:xfrm>
            <a:off x="4139950" y="4882631"/>
            <a:ext cx="4824536" cy="14732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hangingPunct="0"/>
            <a:r>
              <a:rPr lang="uk-UA" b="1" dirty="0">
                <a:latin typeface="Times New Roman" pitchFamily="18" charset="0"/>
                <a:cs typeface="Times New Roman" pitchFamily="18" charset="0"/>
              </a:rPr>
              <a:t>людина, якій дуже цікаво переглянути (в деяких випадках і зафіксувати) процес цькування та знущання однієї людини над іншою</a:t>
            </a:r>
            <a:r>
              <a:rPr lang="uk-UA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59434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9">
            <a:extLst>
              <a:ext uri="{FF2B5EF4-FFF2-40B4-BE49-F238E27FC236}">
                <a16:creationId xmlns:a16="http://schemas.microsoft.com/office/drawing/2014/main" xmlns="" id="{B3275EDD-8F35-41D3-90BB-21793628F4D3}"/>
              </a:ext>
            </a:extLst>
          </p:cNvPr>
          <p:cNvSpPr/>
          <p:nvPr/>
        </p:nvSpPr>
        <p:spPr>
          <a:xfrm rot="5400000">
            <a:off x="1331983" y="3675167"/>
            <a:ext cx="806386" cy="2520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1" name="Стрелка вправо 9">
            <a:extLst>
              <a:ext uri="{FF2B5EF4-FFF2-40B4-BE49-F238E27FC236}">
                <a16:creationId xmlns:a16="http://schemas.microsoft.com/office/drawing/2014/main" xmlns="" id="{BCD6E274-DA5F-41BF-B6C2-0A03CDD18E33}"/>
              </a:ext>
            </a:extLst>
          </p:cNvPr>
          <p:cNvSpPr/>
          <p:nvPr/>
        </p:nvSpPr>
        <p:spPr>
          <a:xfrm rot="2295608">
            <a:off x="2898758" y="3343281"/>
            <a:ext cx="806386" cy="2520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743637" y="1102233"/>
            <a:ext cx="806386" cy="2520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трелка вправо 9"/>
          <p:cNvSpPr/>
          <p:nvPr/>
        </p:nvSpPr>
        <p:spPr>
          <a:xfrm>
            <a:off x="2766842" y="2321878"/>
            <a:ext cx="806386" cy="2520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49505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7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Правила-поради для подолання </a:t>
            </a:r>
            <a:r>
              <a:rPr lang="uk-UA" sz="27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кібербулінга</a:t>
            </a:r>
            <a:r>
              <a:rPr lang="uk-UA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uk-UA" sz="27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2494" y="836714"/>
            <a:ext cx="3225369" cy="7380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/>
              <a:t> 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поспішай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виплескуй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 у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кібер-простір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2494" y="1673800"/>
            <a:ext cx="3225370" cy="11071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репутацію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репутацію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провокуйся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ілюзією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анонімності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50024" y="779004"/>
            <a:ext cx="5342455" cy="10118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Перш ніж писати і відправляти повідомлення, слід заспокоїтися, вгамувати злість, образу, гнів.</a:t>
            </a:r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u="sng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50024" y="1844806"/>
            <a:ext cx="5471483" cy="1803925"/>
          </a:xfrm>
          <a:prstGeom prst="roundRect">
            <a:avLst>
              <a:gd name="adj" fmla="val 156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Некоректні дії у віртуальному просторі призводять до реальної шкоди, все таємне стає явним. Інтернет фіксує історію, яка складається з публічних дій учасників і визначає </a:t>
            </a:r>
            <a:r>
              <a:rPr lang="uk-UA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онлайн-репутацію</a:t>
            </a:r>
            <a:r>
              <a:rPr lang="uk-UA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кожного - накопичений образ особистості в очах інших учасників. Заплямувати цю репутацію легко, виправити - важко.</a:t>
            </a:r>
            <a:endParaRPr lang="uk-UA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BD889B48-CD0B-42A8-B078-6526677EABA5}"/>
              </a:ext>
            </a:extLst>
          </p:cNvPr>
          <p:cNvSpPr/>
          <p:nvPr/>
        </p:nvSpPr>
        <p:spPr>
          <a:xfrm>
            <a:off x="122493" y="2842347"/>
            <a:ext cx="3225369" cy="4942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Поважай факти</a:t>
            </a: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xmlns="" id="{554DC29F-7999-4B94-BF87-E7D1B1DF8CCB}"/>
              </a:ext>
            </a:extLst>
          </p:cNvPr>
          <p:cNvSpPr/>
          <p:nvPr/>
        </p:nvSpPr>
        <p:spPr>
          <a:xfrm>
            <a:off x="3550023" y="3702719"/>
            <a:ext cx="5471483" cy="129411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hangingPunct="0"/>
            <a:r>
              <a:rPr lang="uk-UA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Якщо тебе дуже засмутило повідомлення, картинка, відео тощо, слід негайно звернутися до батьків за порадою, зберегти або роздрукувати сторінку самостійно, щоб порадитися з дорослими в зручний час. </a:t>
            </a:r>
            <a:endParaRPr lang="uk-UA" sz="1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xmlns="" id="{6CDD81AD-E959-4C3D-9AA9-3174350E4466}"/>
              </a:ext>
            </a:extLst>
          </p:cNvPr>
          <p:cNvSpPr/>
          <p:nvPr/>
        </p:nvSpPr>
        <p:spPr>
          <a:xfrm>
            <a:off x="122492" y="3397989"/>
            <a:ext cx="3225369" cy="5374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Ігноруй поодинокий негатив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xmlns="" id="{223228F2-627E-45A6-AA91-58CCF500CFFB}"/>
              </a:ext>
            </a:extLst>
          </p:cNvPr>
          <p:cNvSpPr/>
          <p:nvPr/>
        </p:nvSpPr>
        <p:spPr>
          <a:xfrm>
            <a:off x="122492" y="4195503"/>
            <a:ext cx="3450736" cy="25057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Одноразові образливі повідомлення краще ігнорувати - часто </a:t>
            </a:r>
            <a:r>
              <a:rPr lang="uk-UA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кібербулінг</a:t>
            </a:r>
            <a:r>
              <a:rPr lang="uk-UA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внаслідок такої поведінки зупиняється на початковій стадії. Досвідчені учасники інтернет дискусій дотримуються правила: «Найкращий спосіб боротьби з неадекватними - </a:t>
            </a:r>
            <a:r>
              <a:rPr lang="uk-UA" sz="1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ігнор</a:t>
            </a:r>
            <a:r>
              <a:rPr lang="uk-UA" sz="1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endParaRPr lang="uk-UA" sz="1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953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352928" cy="45243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hangingPunct="0"/>
            <a:r>
              <a:rPr lang="uk-UA" sz="2400" b="1" u="sng" dirty="0">
                <a:latin typeface="Times New Roman" pitchFamily="18" charset="0"/>
                <a:cs typeface="Times New Roman" pitchFamily="18" charset="0"/>
              </a:rPr>
              <a:t>Висновок</a:t>
            </a:r>
          </a:p>
          <a:p>
            <a:pPr hangingPunct="0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hangingPunct="0"/>
            <a:r>
              <a:rPr lang="uk-UA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Якщо ти став очевидцем </a:t>
            </a:r>
            <a:r>
              <a:rPr lang="uk-UA" sz="24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кібербулінгу</a:t>
            </a:r>
            <a:r>
              <a:rPr lang="uk-UA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правильною поведінкою буде</a:t>
            </a:r>
            <a:r>
              <a:rPr lang="uk-UA" sz="2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hangingPunct="0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hangingPunct="0"/>
            <a:r>
              <a:rPr lang="uk-UA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а) виступити проти агресора, дати йому зрозуміти, що його дії оцінюються негативно;</a:t>
            </a:r>
          </a:p>
          <a:p>
            <a:pPr hangingPunct="0"/>
            <a:endParaRPr lang="uk-UA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/>
            <a:r>
              <a:rPr lang="uk-UA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б) підтримати жертву - особисто або в публічному віртуальному просторі надати їй емоційну підтримку;</a:t>
            </a:r>
            <a:endParaRPr lang="uk-UA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повідомити дорослим про факт некоректної поведінки в кіберпросторі.</a:t>
            </a:r>
            <a:endParaRPr lang="uk-UA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Olechka\Desktop\Без назван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523" y="4892035"/>
            <a:ext cx="4374954" cy="1777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67916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9">
            <a:extLst>
              <a:ext uri="{FF2B5EF4-FFF2-40B4-BE49-F238E27FC236}">
                <a16:creationId xmlns:a16="http://schemas.microsoft.com/office/drawing/2014/main" xmlns="" id="{51A8AA8A-344A-4EC8-B670-1FC71513E936}"/>
              </a:ext>
            </a:extLst>
          </p:cNvPr>
          <p:cNvSpPr/>
          <p:nvPr/>
        </p:nvSpPr>
        <p:spPr>
          <a:xfrm rot="5400000">
            <a:off x="1666529" y="2266019"/>
            <a:ext cx="806386" cy="2520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7"/>
            <a:ext cx="8352928" cy="223224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hangingPunct="0">
              <a:buNone/>
            </a:pPr>
            <a:r>
              <a:rPr lang="uk-UA" sz="28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2.Блокуй агресорів</a:t>
            </a:r>
            <a:endParaRPr lang="uk-UA" sz="28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hangingPunct="0">
              <a:buNone/>
            </a:pPr>
            <a:r>
              <a:rPr lang="uk-UA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2.1. У програмах обміну миттєвими повідомленнями є можливість блокувати повідомлення з певних адрес. Пауза в спілкуванні часто відбиває в агресора бажання продовжувати цькування.</a:t>
            </a:r>
          </a:p>
          <a:p>
            <a:pPr marL="0" indent="0" algn="just">
              <a:buNone/>
            </a:pPr>
            <a:r>
              <a:rPr lang="uk-UA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2.2. Не варто ігнорувати агресивні повідомлення, якщо листи невідомого вам відправника систематично містять погрози або порнографічні сюжети</a:t>
            </a:r>
            <a:r>
              <a:rPr lang="uk-UA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</p:txBody>
      </p:sp>
      <p:pic>
        <p:nvPicPr>
          <p:cNvPr id="11266" name="Picture 2" descr="C:\Users\Olechka\Desktop\stop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17" y="4067930"/>
            <a:ext cx="2505870" cy="26105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xmlns="" id="{6A79FAE2-183A-40B3-9B13-E6E33DF301E3}"/>
              </a:ext>
            </a:extLst>
          </p:cNvPr>
          <p:cNvSpPr/>
          <p:nvPr/>
        </p:nvSpPr>
        <p:spPr>
          <a:xfrm>
            <a:off x="323528" y="2795226"/>
            <a:ext cx="3974850" cy="279401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цьому випадку слід скопіювати ці повідомлення і звернутися до правоохоронців. Питаннями </a:t>
            </a:r>
            <a:r>
              <a:rPr lang="uk-UA" sz="1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кібербезпеки</a:t>
            </a:r>
            <a:r>
              <a:rPr lang="uk-UA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займаються спеціально створені відділи поліції,  </a:t>
            </a:r>
            <a:r>
              <a:rPr lang="uk-UA" sz="1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інтернетхулігана</a:t>
            </a:r>
            <a:r>
              <a:rPr lang="uk-UA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можна знайти й покарати. Якщо образлива інформація розміщена на сайті, слід</a:t>
            </a:r>
            <a:r>
              <a:rPr lang="uk-UA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зробити запит до адміністратора для її видалення.</a:t>
            </a:r>
            <a:endParaRPr lang="uk-UA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Olechka\Desktop\no-cyber-bullies-hi.png">
            <a:extLst>
              <a:ext uri="{FF2B5EF4-FFF2-40B4-BE49-F238E27FC236}">
                <a16:creationId xmlns:a16="http://schemas.microsoft.com/office/drawing/2014/main" xmlns="" id="{F12D0D8D-FB72-4B12-9FE3-F4D2E9C18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378" y="2564904"/>
            <a:ext cx="2505869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632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59766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uk-UA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4883483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1024</Words>
  <Application>Microsoft Office PowerPoint</Application>
  <PresentationFormat>Экран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КІБЕР-БУЛІНГ  СПОСОБИ РОЗПІЗНАННЯ ТА ЗАХИСТ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Психологічні портрети учасників кібербулінгу </vt:lpstr>
      <vt:lpstr> Правила-поради для подолання кібербулінга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КІБЕР-БУЛІНГ  АБО  АГРЕСІЯ В ІНТЕРНЕТІ: СПОСОБИ РОЗПІЗНАННЯ І ЗАХИСТ</dc:title>
  <dc:creator>Olechka</dc:creator>
  <cp:lastModifiedBy>Учетная запись Майкрософт</cp:lastModifiedBy>
  <cp:revision>31</cp:revision>
  <dcterms:created xsi:type="dcterms:W3CDTF">2018-02-19T16:53:01Z</dcterms:created>
  <dcterms:modified xsi:type="dcterms:W3CDTF">2022-09-05T08:10:38Z</dcterms:modified>
</cp:coreProperties>
</file>