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2" r:id="rId4"/>
    <p:sldMasterId id="2147483801" r:id="rId5"/>
  </p:sldMasterIdLst>
  <p:notesMasterIdLst>
    <p:notesMasterId r:id="rId33"/>
  </p:notesMasterIdLst>
  <p:handoutMasterIdLst>
    <p:handoutMasterId r:id="rId34"/>
  </p:handoutMasterIdLst>
  <p:sldIdLst>
    <p:sldId id="259" r:id="rId6"/>
    <p:sldId id="260" r:id="rId7"/>
    <p:sldId id="265" r:id="rId8"/>
    <p:sldId id="261" r:id="rId9"/>
    <p:sldId id="266" r:id="rId10"/>
    <p:sldId id="284" r:id="rId11"/>
    <p:sldId id="285" r:id="rId12"/>
    <p:sldId id="262" r:id="rId13"/>
    <p:sldId id="278" r:id="rId14"/>
    <p:sldId id="279" r:id="rId15"/>
    <p:sldId id="287" r:id="rId16"/>
    <p:sldId id="286" r:id="rId17"/>
    <p:sldId id="275" r:id="rId18"/>
    <p:sldId id="269" r:id="rId19"/>
    <p:sldId id="282" r:id="rId20"/>
    <p:sldId id="281" r:id="rId21"/>
    <p:sldId id="283" r:id="rId22"/>
    <p:sldId id="280" r:id="rId23"/>
    <p:sldId id="263" r:id="rId24"/>
    <p:sldId id="267" r:id="rId25"/>
    <p:sldId id="292" r:id="rId26"/>
    <p:sldId id="277" r:id="rId27"/>
    <p:sldId id="290" r:id="rId28"/>
    <p:sldId id="293" r:id="rId29"/>
    <p:sldId id="271" r:id="rId30"/>
    <p:sldId id="289" r:id="rId31"/>
    <p:sldId id="276" r:id="rId32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90" d="100"/>
          <a:sy n="90" d="100"/>
        </p:scale>
        <p:origin x="302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7451366170612552E-2"/>
          <c:y val="0.15175282264317874"/>
          <c:w val="0.96254863382938749"/>
          <c:h val="0.8457902511078286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9"/>
          <c:dPt>
            <c:idx val="0"/>
            <c:bubble3D val="0"/>
            <c:explosion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0D97-4581-954B-5C22705901AB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6-0D97-4581-954B-5C22705901AB}"/>
              </c:ext>
            </c:extLst>
          </c:dPt>
          <c:dPt>
            <c:idx val="2"/>
            <c:bubble3D val="0"/>
            <c:explosion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7-0D97-4581-954B-5C22705901AB}"/>
              </c:ext>
            </c:extLst>
          </c:dPt>
          <c:cat>
            <c:strRef>
              <c:f>Лист1!$A$2:$A$4</c:f>
              <c:strCache>
                <c:ptCount val="2"/>
                <c:pt idx="0">
                  <c:v>Повна вища освіта</c:v>
                </c:pt>
                <c:pt idx="1">
                  <c:v>Середня спеціальна освіта</c:v>
                </c:pt>
              </c:strCache>
            </c:strRef>
          </c:cat>
          <c:val>
            <c:numRef>
              <c:f>Лист1!$B$2:$B$4</c:f>
              <c:numCache>
                <c:formatCode>_-* #,##0.00_р_._-;\-* #,##0.00_р_._-;_-* "-"??_р_._-;_-@_-</c:formatCode>
                <c:ptCount val="3"/>
                <c:pt idx="0">
                  <c:v>14</c:v>
                </c:pt>
                <c:pt idx="1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D97-4581-954B-5C22705901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layout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1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8F7E-48A1-821B-622B5A5476E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8F7E-48A1-821B-622B5A5476E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8F7E-48A1-821B-622B5A5476E1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8F7E-48A1-821B-622B5A5476E1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8F7E-48A1-821B-622B5A5476E1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8F7E-48A1-821B-622B5A5476E1}"/>
              </c:ext>
            </c:extLst>
          </c:dPt>
          <c:dLbls>
            <c:dLbl>
              <c:idx val="0"/>
              <c:layout>
                <c:manualLayout>
                  <c:x val="-5.0251801613860426E-2"/>
                  <c:y val="9.50498687664042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8F7E-48A1-821B-622B5A5476E1}"/>
                </c:ext>
              </c:extLst>
            </c:dLbl>
            <c:dLbl>
              <c:idx val="2"/>
              <c:layout>
                <c:manualLayout>
                  <c:x val="-6.1707535577148739E-2"/>
                  <c:y val="-0.1473231262758823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8F7E-48A1-821B-622B5A5476E1}"/>
                </c:ext>
              </c:extLst>
            </c:dLbl>
            <c:dLbl>
              <c:idx val="4"/>
              <c:layout>
                <c:manualLayout>
                  <c:x val="4.7653306342021827E-2"/>
                  <c:y val="0.11309186351706035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8F7E-48A1-821B-622B5A5476E1}"/>
                </c:ext>
              </c:extLst>
            </c:dLbl>
            <c:dLbl>
              <c:idx val="5"/>
              <c:layout>
                <c:manualLayout>
                  <c:x val="1.7760507701601706E-2"/>
                  <c:y val="3.4833770778652665E-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B-8F7E-48A1-821B-622B5A5476E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Лист1!$A$2:$A$7</c:f>
              <c:strCache>
                <c:ptCount val="6"/>
                <c:pt idx="0">
                  <c:v>школа №1</c:v>
                </c:pt>
                <c:pt idx="1">
                  <c:v>школа №2</c:v>
                </c:pt>
                <c:pt idx="2">
                  <c:v>школа №3</c:v>
                </c:pt>
                <c:pt idx="3">
                  <c:v>школа №4 </c:v>
                </c:pt>
                <c:pt idx="4">
                  <c:v>школа №5</c:v>
                </c:pt>
                <c:pt idx="5">
                  <c:v>Спеціалізована - школа інтернат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3</c:v>
                </c:pt>
                <c:pt idx="1">
                  <c:v>5</c:v>
                </c:pt>
                <c:pt idx="2">
                  <c:v>25</c:v>
                </c:pt>
                <c:pt idx="3">
                  <c:v>8</c:v>
                </c:pt>
                <c:pt idx="4">
                  <c:v>1</c:v>
                </c:pt>
                <c:pt idx="5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030-4FA9-9B81-5EA6BD98EE67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solidFill>
          <a:schemeClr val="lt1">
            <a:alpha val="78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 sz="1600"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9909B42F-73DC-4E65-A043-ACE28484C177}" type="datetime1">
              <a:rPr lang="ru-RU" smtClean="0"/>
              <a:t>пт 30.06.23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1C1DF39D-8C1A-4718-A126-5A73DC3ED29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516295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6085BE-509F-4D94-8A4C-8778A4C9D13A}" type="datetime1">
              <a:rPr lang="ru-RU" smtClean="0"/>
              <a:pPr/>
              <a:t>пт 30.06.23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dirty="0" smtClean="0"/>
              <a:t>Образец текста</a:t>
            </a:r>
          </a:p>
          <a:p>
            <a:pPr lvl="1" rtl="0"/>
            <a:r>
              <a:rPr lang="ru-RU" dirty="0" smtClean="0"/>
              <a:t>Второй уровень</a:t>
            </a:r>
          </a:p>
          <a:p>
            <a:pPr lvl="2" rtl="0"/>
            <a:r>
              <a:rPr lang="ru-RU" dirty="0" smtClean="0"/>
              <a:t>Третий уровень</a:t>
            </a:r>
          </a:p>
          <a:p>
            <a:pPr lvl="3" rtl="0"/>
            <a:r>
              <a:rPr lang="ru-RU" dirty="0" smtClean="0"/>
              <a:t>Четвертый уровень</a:t>
            </a:r>
          </a:p>
          <a:p>
            <a:pPr lvl="4" rtl="0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B0DDF2AA-7281-44A6-AED2-5896CA503D6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801883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0DDF2AA-7281-44A6-AED2-5896CA503D69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389664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0DDF2AA-7281-44A6-AED2-5896CA503D69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96579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476D6-5D30-4D08-9D18-4647EFF1B199}" type="datetime1">
              <a:rPr lang="ru-RU" smtClean="0"/>
              <a:pPr/>
              <a:t>пт 30.06.23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smtClean="0"/>
              <a:t>Добавить нижний колонтитул</a:t>
            </a: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16553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ECFA2-D765-4E71-8A47-1ACADE04340F}" type="datetime1">
              <a:rPr lang="ru-RU" smtClean="0"/>
              <a:pPr/>
              <a:t>пт 30.06.23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smtClean="0"/>
              <a:t>Добавить нижний колонтитул</a:t>
            </a: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40580086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ECFA2-D765-4E71-8A47-1ACADE04340F}" type="datetime1">
              <a:rPr lang="ru-RU" smtClean="0"/>
              <a:pPr/>
              <a:t>пт 30.06.23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smtClean="0"/>
              <a:t>Добавить нижний колонтитул</a:t>
            </a: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ru-RU" smtClean="0"/>
              <a:pPr rtl="0"/>
              <a:t>‹#›</a:t>
            </a:fld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2639658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ECFA2-D765-4E71-8A47-1ACADE04340F}" type="datetime1">
              <a:rPr lang="ru-RU" smtClean="0"/>
              <a:pPr/>
              <a:t>пт 30.06.23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smtClean="0"/>
              <a:t>Добавить нижний колонтитул</a:t>
            </a: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13363552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ECFA2-D765-4E71-8A47-1ACADE04340F}" type="datetime1">
              <a:rPr lang="ru-RU" smtClean="0"/>
              <a:pPr/>
              <a:t>пт 30.06.23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smtClean="0"/>
              <a:t>Добавить нижний колонтитул</a:t>
            </a: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ru-RU" smtClean="0"/>
              <a:pPr rtl="0"/>
              <a:t>‹#›</a:t>
            </a:fld>
            <a:endParaRPr lang="ru-RU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18568431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ECFA2-D765-4E71-8A47-1ACADE04340F}" type="datetime1">
              <a:rPr lang="ru-RU" smtClean="0"/>
              <a:pPr/>
              <a:t>пт 30.06.23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smtClean="0"/>
              <a:t>Добавить нижний колонтитул</a:t>
            </a: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64320361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30A8B-5424-41AB-9C42-72485DDC41E2}" type="datetime1">
              <a:rPr lang="ru-RU" smtClean="0"/>
              <a:pPr/>
              <a:t>пт 30.06.23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smtClean="0"/>
              <a:t>Добавить нижний колонтитул</a:t>
            </a: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85513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BF179-25FA-450E-A3C9-71C706620D7F}" type="datetime1">
              <a:rPr lang="ru-RU" smtClean="0"/>
              <a:pPr/>
              <a:t>пт 30.06.23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smtClean="0"/>
              <a:t>Добавить нижний колонтитул</a:t>
            </a: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5495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F6886-1E45-4EF8-832C-5DB89EB9D26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пт 30.06.23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01992-5CC1-46BB-8138-BED259D0F81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863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F6886-1E45-4EF8-832C-5DB89EB9D26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пт 30.06.23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01992-5CC1-46BB-8138-BED259D0F81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7664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F6886-1E45-4EF8-832C-5DB89EB9D26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пт 30.06.23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01992-5CC1-46BB-8138-BED259D0F81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854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9F228-6AC7-4860-9B76-BD7E05DE2B49}" type="datetime1">
              <a:rPr lang="ru-RU" smtClean="0"/>
              <a:pPr/>
              <a:t>пт 30.06.23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smtClean="0"/>
              <a:t>Добавить нижний колонтитул</a:t>
            </a: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93217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F6886-1E45-4EF8-832C-5DB89EB9D26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пт 30.06.23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01992-5CC1-46BB-8138-BED259D0F81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4677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F6886-1E45-4EF8-832C-5DB89EB9D26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пт 30.06.23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01992-5CC1-46BB-8138-BED259D0F81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40786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F6886-1E45-4EF8-832C-5DB89EB9D26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пт 30.06.23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01992-5CC1-46BB-8138-BED259D0F81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09954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F6886-1E45-4EF8-832C-5DB89EB9D26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пт 30.06.23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01992-5CC1-46BB-8138-BED259D0F81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542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F6886-1E45-4EF8-832C-5DB89EB9D26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пт 30.06.23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01992-5CC1-46BB-8138-BED259D0F81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9277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F6886-1E45-4EF8-832C-5DB89EB9D26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пт 30.06.23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01992-5CC1-46BB-8138-BED259D0F81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6871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F6886-1E45-4EF8-832C-5DB89EB9D26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пт 30.06.23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01992-5CC1-46BB-8138-BED259D0F81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65884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F6886-1E45-4EF8-832C-5DB89EB9D26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пт 30.06.23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01992-5CC1-46BB-8138-BED259D0F81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840280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F6886-1E45-4EF8-832C-5DB89EB9D26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пт 30.06.23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01992-5CC1-46BB-8138-BED259D0F81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6767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F6886-1E45-4EF8-832C-5DB89EB9D26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пт 30.06.23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01992-5CC1-46BB-8138-BED259D0F81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416942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7DD6E-1C28-4331-A9E9-353EDDD31BA4}" type="datetime1">
              <a:rPr lang="ru-RU" smtClean="0"/>
              <a:pPr/>
              <a:t>пт 30.06.23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smtClean="0"/>
              <a:t>Добавить нижний колонтитул</a:t>
            </a: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09047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F6886-1E45-4EF8-832C-5DB89EB9D26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пт 30.06.23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01992-5CC1-46BB-8138-BED259D0F81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7877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F6886-1E45-4EF8-832C-5DB89EB9D26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пт 30.06.23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01992-5CC1-46BB-8138-BED259D0F81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6162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F6886-1E45-4EF8-832C-5DB89EB9D26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пт 30.06.23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01992-5CC1-46BB-8138-BED259D0F81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583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585E4-4906-42B0-ACDA-A8A2E2AF3952}" type="datetime1">
              <a:rPr lang="ru-RU" smtClean="0"/>
              <a:pPr/>
              <a:t>пт 30.06.23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smtClean="0"/>
              <a:t>Добавить нижний колонтитул</a:t>
            </a:r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05883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CD705-E35C-4869-B245-CFD8F32CA0E6}" type="datetime1">
              <a:rPr lang="ru-RU" smtClean="0"/>
              <a:pPr/>
              <a:t>пт 30.06.23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smtClean="0"/>
              <a:t>Добавить нижний колонтитул</a:t>
            </a:r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49383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5618B-4397-49F8-9EF9-BF5CA47CF8DA}" type="datetime1">
              <a:rPr lang="ru-RU" smtClean="0"/>
              <a:pPr/>
              <a:t>пт 30.06.23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smtClean="0"/>
              <a:t>Добавить нижний колонтитул</a:t>
            </a:r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44967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60C85-9C6B-4DEE-B023-3584D6968746}" type="datetime1">
              <a:rPr lang="ru-RU" smtClean="0"/>
              <a:pPr/>
              <a:t>пт 30.06.23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smtClean="0"/>
              <a:t>Добавить нижний колонтитул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6842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A1708-83B5-4CE1-ACDE-F93E71740B16}" type="datetime1">
              <a:rPr lang="ru-RU" smtClean="0"/>
              <a:pPr/>
              <a:t>пт 30.06.23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smtClean="0"/>
              <a:t>Добавить нижний колонтитул</a:t>
            </a:r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69805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E01EA-6D08-4F94-B0C6-01F5B289EC7B}" type="datetime1">
              <a:rPr lang="ru-RU" smtClean="0"/>
              <a:pPr/>
              <a:t>пт 30.06.23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smtClean="0"/>
              <a:t>Добавить нижний колонтитул</a:t>
            </a:r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54864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2ECFA2-D765-4E71-8A47-1ACADE04340F}" type="datetime1">
              <a:rPr lang="ru-RU" smtClean="0"/>
              <a:pPr/>
              <a:t>пт 30.06.23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r>
              <a:rPr lang="ru-RU" smtClean="0"/>
              <a:t>Добавить нижний колонтитул</a:t>
            </a: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rtl="0"/>
            <a:fld id="{401CF334-2D5C-4859-84A6-CA7E6E43FAEB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02848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  <p:sldLayoutId id="2147483784" r:id="rId12"/>
    <p:sldLayoutId id="2147483785" r:id="rId13"/>
    <p:sldLayoutId id="2147483786" r:id="rId14"/>
    <p:sldLayoutId id="2147483787" r:id="rId15"/>
    <p:sldLayoutId id="2147483788" r:id="rId1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744" userDrawn="1">
          <p15:clr>
            <a:srgbClr val="F26B43"/>
          </p15:clr>
        </p15:guide>
        <p15:guide id="4" pos="6960" userDrawn="1">
          <p15:clr>
            <a:srgbClr val="F26B43"/>
          </p15:clr>
        </p15:guide>
        <p15:guide id="5" orient="horz" pos="386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2ECFA2-D765-4E71-8A47-1ACADE04340F}" type="datetime1">
              <a:rPr lang="ru-RU" smtClean="0"/>
              <a:pPr/>
              <a:t>пт 30.06.23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r>
              <a:rPr lang="ru-RU" smtClean="0"/>
              <a:t>Добавить нижний колонтитул</a:t>
            </a: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rtl="0"/>
            <a:fld id="{401CF334-2D5C-4859-84A6-CA7E6E43FAEB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06040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  <p:sldLayoutId id="2147483813" r:id="rId12"/>
    <p:sldLayoutId id="2147483814" r:id="rId13"/>
    <p:sldLayoutId id="2147483815" r:id="rId14"/>
    <p:sldLayoutId id="2147483816" r:id="rId15"/>
    <p:sldLayoutId id="2147483817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image" Target="../media/image18.jpg"/><Relationship Id="rId7" Type="http://schemas.openxmlformats.org/officeDocument/2006/relationships/image" Target="../media/image22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Relationship Id="rId9" Type="http://schemas.openxmlformats.org/officeDocument/2006/relationships/image" Target="../media/image2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image" Target="../media/image30.jpg"/><Relationship Id="rId7" Type="http://schemas.openxmlformats.org/officeDocument/2006/relationships/image" Target="../media/image34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jpg"/><Relationship Id="rId9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g"/><Relationship Id="rId5" Type="http://schemas.openxmlformats.org/officeDocument/2006/relationships/image" Target="../media/image55.jpg"/><Relationship Id="rId4" Type="http://schemas.openxmlformats.org/officeDocument/2006/relationships/image" Target="../media/image54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68.jpg"/><Relationship Id="rId4" Type="http://schemas.openxmlformats.org/officeDocument/2006/relationships/image" Target="../media/image67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5" Type="http://schemas.openxmlformats.org/officeDocument/2006/relationships/image" Target="../media/image8.jpeg"/><Relationship Id="rId10" Type="http://schemas.openxmlformats.org/officeDocument/2006/relationships/image" Target="../media/image13.pn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://sadok.loda.gov.ua/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25750" y="4249098"/>
            <a:ext cx="9987618" cy="2301240"/>
          </a:xfrm>
          <a:ln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rtlCol="0">
            <a:normAutofit fontScale="90000"/>
          </a:bodyPr>
          <a:lstStyle/>
          <a:p>
            <a:pPr algn="l"/>
            <a:r>
              <a:rPr lang="uk-UA" sz="4800" b="1" dirty="0" smtClean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00B050"/>
                </a:solidFill>
                <a:cs typeface="Aharoni" panose="02010803020104030203" pitchFamily="2" charset="-79"/>
              </a:rPr>
              <a:t>Звіт </a:t>
            </a:r>
            <a:br>
              <a:rPr lang="uk-UA" sz="4800" b="1" dirty="0" smtClean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00B050"/>
                </a:solidFill>
                <a:cs typeface="Aharoni" panose="02010803020104030203" pitchFamily="2" charset="-79"/>
              </a:rPr>
            </a:br>
            <a:r>
              <a:rPr lang="uk-UA" sz="4800" b="1" dirty="0" smtClean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00B050"/>
                </a:solidFill>
                <a:cs typeface="Aharoni" panose="02010803020104030203" pitchFamily="2" charset="-79"/>
              </a:rPr>
              <a:t>директора </a:t>
            </a:r>
            <a:br>
              <a:rPr lang="uk-UA" sz="4800" b="1" dirty="0" smtClean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00B050"/>
                </a:solidFill>
                <a:cs typeface="Aharoni" panose="02010803020104030203" pitchFamily="2" charset="-79"/>
              </a:rPr>
            </a:br>
            <a:r>
              <a:rPr lang="uk-UA" sz="4800" b="1" dirty="0" smtClean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00B050"/>
                </a:solidFill>
                <a:cs typeface="Aharoni" panose="02010803020104030203" pitchFamily="2" charset="-79"/>
              </a:rPr>
              <a:t>КЗДО №8</a:t>
            </a:r>
            <a:br>
              <a:rPr lang="uk-UA" sz="4800" b="1" dirty="0" smtClean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00B050"/>
                </a:solidFill>
                <a:cs typeface="Aharoni" panose="02010803020104030203" pitchFamily="2" charset="-79"/>
              </a:rPr>
            </a:br>
            <a:r>
              <a:rPr lang="uk-UA" sz="4800" b="1" dirty="0" smtClean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00B050"/>
                </a:solidFill>
                <a:cs typeface="Aharoni" panose="02010803020104030203" pitchFamily="2" charset="-79"/>
              </a:rPr>
              <a:t>«Журавлик»</a:t>
            </a:r>
            <a:r>
              <a:rPr lang="uk-UA" sz="4800" b="1" dirty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00B050"/>
                </a:solidFill>
                <a:cs typeface="Aharoni" panose="02010803020104030203" pitchFamily="2" charset="-79"/>
              </a:rPr>
              <a:t/>
            </a:r>
            <a:br>
              <a:rPr lang="uk-UA" sz="4800" b="1" dirty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00B050"/>
                </a:solidFill>
                <a:cs typeface="Aharoni" panose="02010803020104030203" pitchFamily="2" charset="-79"/>
              </a:rPr>
            </a:br>
            <a:r>
              <a:rPr lang="uk-UA" sz="4800" b="1" dirty="0" err="1" smtClean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00B050"/>
                </a:solidFill>
                <a:cs typeface="Aharoni" panose="02010803020104030203" pitchFamily="2" charset="-79"/>
              </a:rPr>
              <a:t>Свінціцької</a:t>
            </a:r>
            <a:r>
              <a:rPr lang="uk-UA" sz="4800" b="1" dirty="0" smtClean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00B050"/>
                </a:solidFill>
                <a:cs typeface="Aharoni" panose="02010803020104030203" pitchFamily="2" charset="-79"/>
              </a:rPr>
              <a:t> І.Р.</a:t>
            </a:r>
            <a:r>
              <a:rPr lang="uk-UA" sz="4800" b="1" dirty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00B050"/>
                </a:solidFill>
                <a:cs typeface="Aharoni" panose="02010803020104030203" pitchFamily="2" charset="-79"/>
              </a:rPr>
              <a:t/>
            </a:r>
            <a:br>
              <a:rPr lang="uk-UA" sz="4800" b="1" dirty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00B050"/>
                </a:solidFill>
                <a:cs typeface="Aharoni" panose="02010803020104030203" pitchFamily="2" charset="-79"/>
              </a:rPr>
            </a:br>
            <a:r>
              <a:rPr lang="uk-UA" sz="4800" b="1" dirty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00B050"/>
                </a:solidFill>
                <a:cs typeface="Aharoni" panose="02010803020104030203" pitchFamily="2" charset="-79"/>
              </a:rPr>
              <a:t>за підсумками  </a:t>
            </a:r>
            <a:r>
              <a:rPr lang="uk-UA" sz="4800" b="1" dirty="0" smtClean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00B050"/>
                </a:solidFill>
                <a:cs typeface="Aharoni" panose="02010803020104030203" pitchFamily="2" charset="-79"/>
              </a:rPr>
              <a:t>2022</a:t>
            </a:r>
            <a:r>
              <a:rPr lang="en-US" sz="4800" b="1" dirty="0" smtClean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00B050"/>
                </a:solidFill>
                <a:cs typeface="Aharoni" panose="02010803020104030203" pitchFamily="2" charset="-79"/>
              </a:rPr>
              <a:t>/</a:t>
            </a:r>
            <a:r>
              <a:rPr lang="ru-RU" sz="4800" b="1" dirty="0" smtClean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00B050"/>
                </a:solidFill>
                <a:cs typeface="Aharoni" panose="02010803020104030203" pitchFamily="2" charset="-79"/>
              </a:rPr>
              <a:t>2023</a:t>
            </a:r>
            <a:r>
              <a:rPr lang="ru-RU" sz="4800" b="1" dirty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00B050"/>
                </a:solidFill>
                <a:cs typeface="Aharoni" panose="02010803020104030203" pitchFamily="2" charset="-79"/>
              </a:rPr>
              <a:t/>
            </a:r>
            <a:br>
              <a:rPr lang="ru-RU" sz="4800" b="1" dirty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00B050"/>
                </a:solidFill>
                <a:cs typeface="Aharoni" panose="02010803020104030203" pitchFamily="2" charset="-79"/>
              </a:rPr>
            </a:br>
            <a:r>
              <a:rPr lang="ru-RU" sz="4800" b="1" dirty="0" err="1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00B050"/>
                </a:solidFill>
                <a:cs typeface="Aharoni" panose="02010803020104030203" pitchFamily="2" charset="-79"/>
              </a:rPr>
              <a:t>навчального</a:t>
            </a:r>
            <a:r>
              <a:rPr lang="ru-RU" sz="4800" b="1" dirty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00B050"/>
                </a:solidFill>
                <a:cs typeface="Aharoni" panose="02010803020104030203" pitchFamily="2" charset="-79"/>
              </a:rPr>
              <a:t> </a:t>
            </a:r>
            <a:r>
              <a:rPr lang="ru-RU" sz="4800" b="1" dirty="0" smtClean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00B050"/>
                </a:solidFill>
                <a:cs typeface="Aharoni" panose="02010803020104030203" pitchFamily="2" charset="-79"/>
              </a:rPr>
              <a:t>року</a:t>
            </a:r>
            <a:endParaRPr lang="ru-RU" b="1" dirty="0">
              <a:ln w="22225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rgbClr val="00B05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263" y="180303"/>
            <a:ext cx="6542468" cy="4906851"/>
          </a:xfrm>
          <a:prstGeom prst="ellipse">
            <a:avLst/>
          </a:prstGeom>
          <a:solidFill>
            <a:schemeClr val="accent2"/>
          </a:solidFill>
          <a:ln w="63500" cap="rnd">
            <a:solidFill>
              <a:schemeClr val="accent2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0533743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4476" y="114075"/>
            <a:ext cx="11325981" cy="634478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uk-UA" sz="24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</a:p>
          <a:p>
            <a:pPr marL="0" indent="0">
              <a:buNone/>
            </a:pPr>
            <a:r>
              <a:rPr lang="uk-UA" sz="24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uk-UA" sz="2400" b="1" dirty="0" smtClean="0">
                <a:solidFill>
                  <a:schemeClr val="accent5">
                    <a:lumMod val="75000"/>
                  </a:schemeClr>
                </a:solidFill>
              </a:rPr>
              <a:t>Педагоги </a:t>
            </a:r>
            <a:r>
              <a:rPr lang="uk-UA" sz="2400" b="1" dirty="0">
                <a:solidFill>
                  <a:schemeClr val="accent5">
                    <a:lumMod val="75000"/>
                  </a:schemeClr>
                </a:solidFill>
              </a:rPr>
              <a:t>систематично підвищують свою кваліфікацію на курсах при </a:t>
            </a:r>
            <a:r>
              <a:rPr lang="uk-UA" sz="2400" b="1" dirty="0" err="1" smtClean="0">
                <a:solidFill>
                  <a:schemeClr val="accent5">
                    <a:lumMod val="75000"/>
                  </a:schemeClr>
                </a:solidFill>
              </a:rPr>
              <a:t>ЛОІППО,на</a:t>
            </a:r>
            <a:r>
              <a:rPr lang="uk-UA" sz="2400" b="1" dirty="0" smtClean="0">
                <a:solidFill>
                  <a:schemeClr val="accent5">
                    <a:lumMod val="75000"/>
                  </a:schemeClr>
                </a:solidFill>
              </a:rPr>
              <a:t> платформах </a:t>
            </a:r>
            <a:r>
              <a:rPr lang="en-US" sz="2400" b="1" dirty="0" err="1" smtClean="0">
                <a:solidFill>
                  <a:schemeClr val="accent5">
                    <a:lumMod val="75000"/>
                  </a:schemeClr>
                </a:solidFill>
              </a:rPr>
              <a:t>Prometeus</a:t>
            </a:r>
            <a:r>
              <a:rPr lang="uk-UA" sz="2400" b="1" dirty="0" smtClean="0">
                <a:solidFill>
                  <a:schemeClr val="accent5">
                    <a:lumMod val="75000"/>
                  </a:schemeClr>
                </a:solidFill>
              </a:rPr>
              <a:t>, </a:t>
            </a:r>
            <a:r>
              <a:rPr lang="uk-UA" sz="2400" b="1" dirty="0" err="1" smtClean="0">
                <a:solidFill>
                  <a:schemeClr val="accent5">
                    <a:lumMod val="75000"/>
                  </a:schemeClr>
                </a:solidFill>
              </a:rPr>
              <a:t>Всеосвіта</a:t>
            </a:r>
            <a:r>
              <a:rPr lang="uk-UA" sz="2400" b="1" dirty="0" smtClean="0">
                <a:solidFill>
                  <a:schemeClr val="accent5">
                    <a:lumMod val="75000"/>
                  </a:schemeClr>
                </a:solidFill>
              </a:rPr>
              <a:t>, </a:t>
            </a:r>
            <a:r>
              <a:rPr lang="en-US" sz="2400" b="1" dirty="0" err="1" smtClean="0">
                <a:solidFill>
                  <a:schemeClr val="accent5">
                    <a:lumMod val="75000"/>
                  </a:schemeClr>
                </a:solidFill>
              </a:rPr>
              <a:t>Edera</a:t>
            </a:r>
            <a:r>
              <a:rPr lang="uk-UA" sz="2400" b="1" dirty="0" smtClean="0">
                <a:solidFill>
                  <a:schemeClr val="accent5">
                    <a:lumMod val="75000"/>
                  </a:schemeClr>
                </a:solidFill>
              </a:rPr>
              <a:t>, Сокальського ЦРППО, </a:t>
            </a:r>
            <a:r>
              <a:rPr lang="uk-UA" sz="2400" b="1" dirty="0">
                <a:solidFill>
                  <a:schemeClr val="accent5">
                    <a:lumMod val="75000"/>
                  </a:schemeClr>
                </a:solidFill>
              </a:rPr>
              <a:t>ведуть самоосвітню роботу, відвідують </a:t>
            </a:r>
            <a:r>
              <a:rPr lang="uk-UA" sz="2400" b="1" dirty="0" smtClean="0">
                <a:solidFill>
                  <a:schemeClr val="accent5">
                    <a:lumMod val="75000"/>
                  </a:schemeClr>
                </a:solidFill>
              </a:rPr>
              <a:t>«Клуб педагогічної майстерності» по різних напрямках педагогічної діяльності методичні. </a:t>
            </a:r>
          </a:p>
          <a:p>
            <a:pPr marL="0" indent="0">
              <a:buNone/>
            </a:pPr>
            <a:r>
              <a:rPr lang="uk-UA" b="1" dirty="0"/>
              <a:t> </a:t>
            </a:r>
            <a:endParaRPr lang="ru-RU" dirty="0"/>
          </a:p>
          <a:p>
            <a:endParaRPr lang="ru-RU" sz="24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76" y="2228984"/>
            <a:ext cx="2535126" cy="253512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1857" y="2079066"/>
            <a:ext cx="2228635" cy="222863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238" y="4764110"/>
            <a:ext cx="2085438" cy="208543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035" y="2372228"/>
            <a:ext cx="2248638" cy="224863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257" y="4764110"/>
            <a:ext cx="2085438" cy="208543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618" y="2372228"/>
            <a:ext cx="2248638" cy="224863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9138" y="4764110"/>
            <a:ext cx="2085438" cy="208543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3464" y="4416189"/>
            <a:ext cx="2331680" cy="2331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4699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4452" y="234524"/>
            <a:ext cx="11592143" cy="614868"/>
          </a:xfrm>
        </p:spPr>
        <p:txBody>
          <a:bodyPr>
            <a:normAutofit fontScale="90000"/>
          </a:bodyPr>
          <a:lstStyle/>
          <a:p>
            <a:r>
              <a:rPr lang="ru-RU" b="1" dirty="0" err="1" smtClean="0">
                <a:solidFill>
                  <a:schemeClr val="accent5">
                    <a:lumMod val="75000"/>
                  </a:schemeClr>
                </a:solidFill>
              </a:rPr>
              <a:t>Наші</a:t>
            </a: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ru-RU" b="1" dirty="0" err="1" smtClean="0">
                <a:solidFill>
                  <a:schemeClr val="accent5">
                    <a:lumMod val="75000"/>
                  </a:schemeClr>
                </a:solidFill>
              </a:rPr>
              <a:t>працівники</a:t>
            </a: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</a:rPr>
              <a:t>  </a:t>
            </a:r>
            <a:r>
              <a:rPr lang="ru-RU" b="1" dirty="0" err="1" smtClean="0">
                <a:solidFill>
                  <a:schemeClr val="accent5">
                    <a:lumMod val="75000"/>
                  </a:schemeClr>
                </a:solidFill>
              </a:rPr>
              <a:t>Удуд</a:t>
            </a: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</a:rPr>
              <a:t> М.П., Залога Х.З та Чоп О.М. </a:t>
            </a:r>
            <a:r>
              <a:rPr lang="ru-RU" b="1" dirty="0" err="1" smtClean="0">
                <a:solidFill>
                  <a:schemeClr val="accent5">
                    <a:lumMod val="75000"/>
                  </a:schemeClr>
                </a:solidFill>
              </a:rPr>
              <a:t>відвідали</a:t>
            </a: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ru-RU" b="1" dirty="0" err="1" smtClean="0">
                <a:solidFill>
                  <a:schemeClr val="accent5">
                    <a:lumMod val="75000"/>
                  </a:schemeClr>
                </a:solidFill>
              </a:rPr>
              <a:t>семінари</a:t>
            </a: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</a:rPr>
              <a:t> у </a:t>
            </a:r>
            <a:r>
              <a:rPr lang="ru-RU" b="1" dirty="0" err="1" smtClean="0">
                <a:solidFill>
                  <a:schemeClr val="accent5">
                    <a:lumMod val="75000"/>
                  </a:schemeClr>
                </a:solidFill>
              </a:rPr>
              <a:t>Львіському</a:t>
            </a: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</a:rPr>
              <a:t> ЗДО № 181 , та </a:t>
            </a:r>
            <a:r>
              <a:rPr lang="ru-RU" b="1" dirty="0" err="1" smtClean="0">
                <a:solidFill>
                  <a:schemeClr val="accent5">
                    <a:lumMod val="75000"/>
                  </a:schemeClr>
                </a:solidFill>
              </a:rPr>
              <a:t>Червоноградському</a:t>
            </a: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ru-RU" b="1" dirty="0" err="1" smtClean="0">
                <a:solidFill>
                  <a:schemeClr val="accent5">
                    <a:lumMod val="75000"/>
                  </a:schemeClr>
                </a:solidFill>
              </a:rPr>
              <a:t>содочку</a:t>
            </a: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</a:rPr>
              <a:t> №13 по </a:t>
            </a:r>
            <a:r>
              <a:rPr lang="ru-RU" b="1" dirty="0" err="1" smtClean="0">
                <a:solidFill>
                  <a:schemeClr val="accent5">
                    <a:lumMod val="75000"/>
                  </a:schemeClr>
                </a:solidFill>
              </a:rPr>
              <a:t>програмі</a:t>
            </a: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</a:rPr>
              <a:t> «</a:t>
            </a:r>
            <a:r>
              <a:rPr lang="ru-RU" b="1" dirty="0" err="1" smtClean="0">
                <a:solidFill>
                  <a:schemeClr val="accent5">
                    <a:lumMod val="75000"/>
                  </a:schemeClr>
                </a:solidFill>
              </a:rPr>
              <a:t>Нехворійко</a:t>
            </a: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</a:rPr>
              <a:t>» </a:t>
            </a:r>
            <a:br>
              <a:rPr lang="ru-RU" b="1" dirty="0" smtClean="0">
                <a:solidFill>
                  <a:schemeClr val="accent5">
                    <a:lumMod val="75000"/>
                  </a:schemeClr>
                </a:solidFill>
              </a:rPr>
            </a:br>
            <a:endParaRPr lang="ru-RU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60" y="2292440"/>
            <a:ext cx="4876800" cy="3657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760" y="3075636"/>
            <a:ext cx="6632620" cy="37308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485401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788" y="192201"/>
            <a:ext cx="11935581" cy="1320800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chemeClr val="accent5">
                    <a:lumMod val="75000"/>
                  </a:schemeClr>
                </a:solidFill>
              </a:rPr>
              <a:t>  Музичні керівники Савчук О.С і </a:t>
            </a:r>
            <a:r>
              <a:rPr lang="uk-UA" b="1" dirty="0" err="1" smtClean="0">
                <a:solidFill>
                  <a:schemeClr val="accent5">
                    <a:lumMod val="75000"/>
                  </a:schemeClr>
                </a:solidFill>
              </a:rPr>
              <a:t>Сушак</a:t>
            </a:r>
            <a:r>
              <a:rPr lang="uk-UA" b="1" dirty="0" smtClean="0">
                <a:solidFill>
                  <a:schemeClr val="accent5">
                    <a:lumMod val="75000"/>
                  </a:schemeClr>
                </a:solidFill>
              </a:rPr>
              <a:t> Н.М  діляться досвідом роботи на засіданнях Творчих груп музичних керівників дошкільних закладів.</a:t>
            </a:r>
            <a:endParaRPr lang="ru-RU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8" y="2021983"/>
            <a:ext cx="5243143" cy="32068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2031" y="2524260"/>
            <a:ext cx="6307896" cy="38887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50209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3542" y="145961"/>
            <a:ext cx="8596668" cy="1320800"/>
          </a:xfrm>
        </p:spPr>
        <p:txBody>
          <a:bodyPr>
            <a:normAutofit fontScale="90000"/>
          </a:bodyPr>
          <a:lstStyle/>
          <a:p>
            <a:r>
              <a:rPr lang="uk-UA" altLang="ru-RU" b="1" dirty="0">
                <a:solidFill>
                  <a:schemeClr val="accent5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У березні </a:t>
            </a:r>
            <a:r>
              <a:rPr lang="uk-UA" altLang="ru-RU" b="1" dirty="0" smtClean="0">
                <a:solidFill>
                  <a:schemeClr val="accent5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2023 </a:t>
            </a:r>
            <a:r>
              <a:rPr lang="uk-UA" altLang="ru-RU" b="1" dirty="0">
                <a:solidFill>
                  <a:schemeClr val="accent5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року </a:t>
            </a:r>
            <a:r>
              <a:rPr lang="uk-UA" altLang="ru-RU" b="1" dirty="0" smtClean="0">
                <a:solidFill>
                  <a:schemeClr val="accent5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педагоги КЗДО №8 були </a:t>
            </a:r>
            <a:r>
              <a:rPr lang="uk-UA" altLang="ru-RU" b="1" dirty="0" err="1" smtClean="0">
                <a:solidFill>
                  <a:schemeClr val="accent5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проатестовані</a:t>
            </a:r>
            <a:r>
              <a:rPr lang="uk-UA" altLang="ru-RU" b="1" dirty="0" smtClean="0">
                <a:solidFill>
                  <a:schemeClr val="accent5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 та нагороджені грамотами</a:t>
            </a:r>
            <a:r>
              <a:rPr lang="ru-RU" altLang="ru-RU" b="1" dirty="0" smtClean="0">
                <a:solidFill>
                  <a:schemeClr val="accent5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. </a:t>
            </a:r>
            <a:r>
              <a:rPr lang="uk-UA" altLang="ru-RU" b="1" dirty="0" smtClean="0">
                <a:solidFill>
                  <a:schemeClr val="accent5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Атестація </a:t>
            </a:r>
            <a:r>
              <a:rPr lang="uk-UA" altLang="ru-RU" b="1" dirty="0">
                <a:solidFill>
                  <a:schemeClr val="accent5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виявила хорошу </a:t>
            </a:r>
            <a:r>
              <a:rPr lang="uk-UA" altLang="ru-RU" b="1" dirty="0" smtClean="0">
                <a:solidFill>
                  <a:schemeClr val="accent5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результативність </a:t>
            </a:r>
            <a:r>
              <a:rPr lang="uk-UA" altLang="ru-RU" b="1" dirty="0">
                <a:solidFill>
                  <a:schemeClr val="accent5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в роботі </a:t>
            </a:r>
            <a:r>
              <a:rPr lang="uk-UA" altLang="ru-RU" b="1" dirty="0" smtClean="0">
                <a:solidFill>
                  <a:schemeClr val="accent5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педагогів </a:t>
            </a:r>
            <a:r>
              <a:rPr lang="uk-UA" altLang="ru-RU" b="1" dirty="0" smtClean="0">
                <a:solidFill>
                  <a:schemeClr val="accent5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та </a:t>
            </a:r>
            <a:r>
              <a:rPr lang="uk-UA" altLang="ru-RU" b="1" dirty="0" smtClean="0">
                <a:solidFill>
                  <a:schemeClr val="accent5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ДНЗ</a:t>
            </a:r>
            <a:r>
              <a:rPr lang="uk-UA" altLang="ru-RU" b="1" dirty="0">
                <a:solidFill>
                  <a:schemeClr val="accent5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. </a:t>
            </a:r>
            <a:br>
              <a:rPr lang="uk-UA" altLang="ru-RU" b="1" dirty="0">
                <a:solidFill>
                  <a:schemeClr val="accent5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</a:br>
            <a:endParaRPr lang="ru-RU" b="1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704" y="735579"/>
            <a:ext cx="3042105" cy="20501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95" y="2583570"/>
            <a:ext cx="1929691" cy="192969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10" y="4581524"/>
            <a:ext cx="2124075" cy="212407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7284" y="2230209"/>
            <a:ext cx="2214789" cy="221478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953" y="4581523"/>
            <a:ext cx="2124075" cy="212407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8994" y="2230208"/>
            <a:ext cx="2214789" cy="221478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296" y="4581522"/>
            <a:ext cx="2124075" cy="212407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4166" y="3318052"/>
            <a:ext cx="3005185" cy="2253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3651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34097" y="238634"/>
            <a:ext cx="717353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</a:rPr>
              <a:t>На належному рівні здійснюється підготовка до навчання дітей в школі. Діагностика дітей шестирічного віку показала, що старші дошкільники підготовлені  до школи. Вони мають адекватну самооцінку, сформовану інтелектуальну, емоційно-вольову сферу.</a:t>
            </a:r>
            <a:endParaRPr lang="ru-RU" sz="24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0" y="2671264"/>
            <a:ext cx="5413829" cy="49295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У закладі сформувалася модель оптимальної взаємодії всіх спеціалістів. </a:t>
            </a:r>
            <a:r>
              <a:rPr lang="uk-UA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Вчитель-логопед Баран Н.І., практичний психолог Залога Х.З., керівники музичні </a:t>
            </a:r>
            <a:r>
              <a:rPr lang="uk-UA" sz="2400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Сушак</a:t>
            </a:r>
            <a:r>
              <a:rPr lang="uk-UA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 Н.М. і Савчук О.С</a:t>
            </a:r>
            <a:r>
              <a:rPr lang="uk-UA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., інструктор фізкультури </a:t>
            </a:r>
            <a:r>
              <a:rPr lang="uk-UA" sz="2400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Удуд</a:t>
            </a:r>
            <a:r>
              <a:rPr lang="uk-UA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 М.П. </a:t>
            </a:r>
            <a:r>
              <a:rPr lang="uk-UA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об'єднані </a:t>
            </a:r>
            <a:r>
              <a:rPr lang="uk-UA" sz="24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єдиною професійною метою, яка допомагає у реалізації медико-психологічного супроводу дітей.</a:t>
            </a:r>
            <a:endParaRPr lang="ru-RU" sz="24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</a:endParaRPr>
          </a:p>
          <a:p>
            <a:endParaRPr lang="ru-RU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7030A0"/>
              </a:solidFill>
            </a:endParaRPr>
          </a:p>
        </p:txBody>
      </p:sp>
      <p:pic>
        <p:nvPicPr>
          <p:cNvPr id="2" name="Picture 2" descr="Ð¡Ð²ÑÑÐ»Ð¸Ð½Ð° Ð²ÑÐ´ Ð¡Ð¾ÐºÐ°Ð»ÑÑÑÐºÑÑ Ð¡Ð°Ð´Ð¾ÐºÐ° ÐÑÑÐ°Ð²Ð»Ð¸ÐºÐ°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7152" y="520323"/>
            <a:ext cx="3786834" cy="28401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1070" y="3614980"/>
            <a:ext cx="6362916" cy="2863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1114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97312871"/>
              </p:ext>
            </p:extLst>
          </p:nvPr>
        </p:nvGraphicFramePr>
        <p:xfrm>
          <a:off x="-1" y="1"/>
          <a:ext cx="10145487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34947" y="264886"/>
            <a:ext cx="3021077" cy="3164115"/>
          </a:xfrm>
        </p:spPr>
        <p:txBody>
          <a:bodyPr>
            <a:noAutofit/>
          </a:bodyPr>
          <a:lstStyle/>
          <a:p>
            <a:r>
              <a:rPr lang="uk-UA" b="1" dirty="0" smtClean="0">
                <a:solidFill>
                  <a:schemeClr val="accent5">
                    <a:lumMod val="75000"/>
                  </a:schemeClr>
                </a:solidFill>
              </a:rPr>
              <a:t>Цього року випускалося 43 дитини. Наші випускники  пішли у такі школи: </a:t>
            </a:r>
            <a:endParaRPr lang="ru-RU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09268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1858" y="3187269"/>
            <a:ext cx="5675258" cy="34512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5702087" y="445317"/>
            <a:ext cx="6634800" cy="1320800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chemeClr val="accent5">
                    <a:lumMod val="75000"/>
                  </a:schemeClr>
                </a:solidFill>
              </a:rPr>
              <a:t>Високу результативність, працюючи у співпраці з вихователями, показує вчитель-логопед Баран Н.І.</a:t>
            </a:r>
            <a:endParaRPr lang="ru-RU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" name="AutoShape 4" descr="Ð¡Ð²ÑÑÐ»Ð¸Ð½Ð° Ð²ÑÐ´ Ð¡Ð¾ÐºÐ°Ð»ÑÑÑÐºÑÑ Ð¡Ð°Ð´Ð¾ÐºÐ° ÐÑÑÐ°Ð²Ð»Ð¸ÐºÐ°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078" y="325464"/>
            <a:ext cx="2985037" cy="39800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17" y="3187269"/>
            <a:ext cx="2719361" cy="36258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1443341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197476"/>
            <a:ext cx="8596668" cy="575256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chemeClr val="accent5">
                    <a:lumMod val="75000"/>
                  </a:schemeClr>
                </a:solidFill>
              </a:rPr>
              <a:t>Звіт роботи логопеда ЗДО №8</a:t>
            </a:r>
            <a:endParaRPr lang="ru-RU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911338"/>
            <a:ext cx="8596668" cy="425309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uk-UA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	     за 2022-2023 навчальний </a:t>
            </a:r>
            <a:r>
              <a:rPr lang="uk-UA" sz="20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рік</a:t>
            </a:r>
            <a:r>
              <a:rPr lang="uk-UA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uk-UA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Згідно висновку про комплексну психолого-педагогічну оцінку розвитку особи КУ «</a:t>
            </a:r>
            <a:r>
              <a:rPr lang="uk-UA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Інклюзивно-ресурсий</a:t>
            </a:r>
            <a:r>
              <a:rPr lang="uk-UA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центр» на логопедичні заняття було скеровано на протязі 2022-2023 навчального року 33 дитини</a:t>
            </a:r>
            <a:r>
              <a:rPr lang="uk-UA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105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uk-UA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Рекомендований рівень підтримки в закладі освіти:</a:t>
            </a:r>
            <a:endParaRPr lang="ru-RU" sz="105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uk-UA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1-й рівень:5 </a:t>
            </a:r>
            <a:r>
              <a:rPr lang="uk-UA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дітей</a:t>
            </a:r>
            <a:endParaRPr lang="ru-RU" sz="105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uk-UA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2-й рівень</a:t>
            </a:r>
            <a:r>
              <a:rPr lang="uk-UA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:26 дітей</a:t>
            </a:r>
            <a:endParaRPr lang="ru-RU" sz="105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uk-UA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3- рівень</a:t>
            </a:r>
            <a:r>
              <a:rPr lang="uk-UA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2 </a:t>
            </a:r>
            <a:r>
              <a:rPr lang="uk-UA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дітей</a:t>
            </a:r>
            <a:endParaRPr lang="ru-RU" sz="105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uk-UA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Кількість випущених дітей: </a:t>
            </a:r>
            <a:r>
              <a:rPr lang="uk-UA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18</a:t>
            </a:r>
            <a:endParaRPr lang="ru-RU" sz="105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uk-UA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1-й рівень</a:t>
            </a:r>
            <a:r>
              <a:rPr lang="uk-UA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: 3дітей</a:t>
            </a:r>
            <a:endParaRPr lang="ru-RU" sz="105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uk-UA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2-й </a:t>
            </a:r>
            <a:r>
              <a:rPr lang="uk-UA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рівень: </a:t>
            </a:r>
            <a:r>
              <a:rPr lang="uk-UA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15дітей</a:t>
            </a:r>
            <a:endParaRPr lang="ru-RU" sz="105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uk-UA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Направляються в школу: 16</a:t>
            </a:r>
            <a:endParaRPr lang="ru-RU" sz="105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uk-UA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Залишаються в своїй віковій групі: 2 дітей</a:t>
            </a:r>
            <a:endParaRPr lang="ru-RU" sz="105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uk-UA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Продовжують відвідувати логопедичні заняття: 26 дітей</a:t>
            </a:r>
            <a:endParaRPr lang="ru-RU" sz="105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14601300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6420" y="159657"/>
            <a:ext cx="8596668" cy="1320800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chemeClr val="accent5">
                    <a:lumMod val="75000"/>
                  </a:schemeClr>
                </a:solidFill>
              </a:rPr>
              <a:t>         У </a:t>
            </a:r>
            <a:r>
              <a:rPr lang="uk-UA" b="1" dirty="0" smtClean="0">
                <a:solidFill>
                  <a:schemeClr val="accent5">
                    <a:lumMod val="75000"/>
                  </a:schemeClr>
                </a:solidFill>
              </a:rPr>
              <a:t>закладі </a:t>
            </a:r>
            <a:r>
              <a:rPr lang="uk-UA" b="1" dirty="0" smtClean="0">
                <a:solidFill>
                  <a:schemeClr val="accent5">
                    <a:lumMod val="75000"/>
                  </a:schemeClr>
                </a:solidFill>
              </a:rPr>
              <a:t>цікаво та </a:t>
            </a:r>
            <a:r>
              <a:rPr lang="uk-UA" b="1" dirty="0" err="1" smtClean="0">
                <a:solidFill>
                  <a:schemeClr val="accent5">
                    <a:lumMod val="75000"/>
                  </a:schemeClr>
                </a:solidFill>
              </a:rPr>
              <a:t>результативно</a:t>
            </a:r>
            <a:r>
              <a:rPr lang="uk-UA" b="1" dirty="0" smtClean="0">
                <a:solidFill>
                  <a:schemeClr val="accent5">
                    <a:lumMod val="75000"/>
                  </a:schemeClr>
                </a:solidFill>
              </a:rPr>
              <a:t>  </a:t>
            </a:r>
            <a:r>
              <a:rPr lang="uk-UA" b="1" dirty="0" smtClean="0">
                <a:solidFill>
                  <a:schemeClr val="accent5">
                    <a:lumMod val="75000"/>
                  </a:schemeClr>
                </a:solidFill>
              </a:rPr>
              <a:t>працює практичний психолог Залога Х.З </a:t>
            </a:r>
            <a:endParaRPr lang="ru-RU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40934" y="2156598"/>
            <a:ext cx="5409126" cy="405684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20" y="2356219"/>
            <a:ext cx="3885127" cy="291384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7723" y="2510766"/>
            <a:ext cx="3383670" cy="2537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5407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8343" y="157883"/>
            <a:ext cx="9384633" cy="2862622"/>
          </a:xfrm>
        </p:spPr>
        <p:txBody>
          <a:bodyPr>
            <a:noAutofit/>
          </a:bodyPr>
          <a:lstStyle/>
          <a:p>
            <a:r>
              <a:rPr lang="uk-UA" sz="2800" b="1" dirty="0" smtClean="0">
                <a:solidFill>
                  <a:schemeClr val="accent2">
                    <a:lumMod val="75000"/>
                  </a:schemeClr>
                </a:solidFill>
              </a:rPr>
              <a:t>Інструктором з фізкультури </a:t>
            </a:r>
            <a:r>
              <a:rPr lang="uk-UA" sz="2800" b="1" dirty="0" err="1" smtClean="0">
                <a:solidFill>
                  <a:schemeClr val="accent2">
                    <a:lumMod val="75000"/>
                  </a:schemeClr>
                </a:solidFill>
              </a:rPr>
              <a:t>Удуд</a:t>
            </a:r>
            <a:r>
              <a:rPr lang="uk-UA" sz="2800" b="1" dirty="0" smtClean="0">
                <a:solidFill>
                  <a:schemeClr val="accent2">
                    <a:lumMod val="75000"/>
                  </a:schemeClr>
                </a:solidFill>
              </a:rPr>
              <a:t> М.П.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b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систематично і </a:t>
            </a:r>
            <a:r>
              <a:rPr lang="ru-RU" sz="2800" b="1" dirty="0" err="1" smtClean="0">
                <a:solidFill>
                  <a:schemeClr val="accent2">
                    <a:lumMod val="75000"/>
                  </a:schemeClr>
                </a:solidFill>
              </a:rPr>
              <a:t>послідовно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800" b="1" dirty="0" err="1" smtClean="0">
                <a:solidFill>
                  <a:schemeClr val="accent2">
                    <a:lumMod val="75000"/>
                  </a:schemeClr>
                </a:solidFill>
              </a:rPr>
              <a:t>проводяться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800" b="1" dirty="0" err="1" smtClean="0">
                <a:solidFill>
                  <a:schemeClr val="accent2">
                    <a:lumMod val="75000"/>
                  </a:schemeClr>
                </a:solidFill>
              </a:rPr>
              <a:t>заняття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 з </a:t>
            </a:r>
            <a:r>
              <a:rPr lang="ru-RU" sz="2800" b="1" dirty="0" err="1" smtClean="0">
                <a:solidFill>
                  <a:schemeClr val="accent2">
                    <a:lumMod val="75000"/>
                  </a:schemeClr>
                </a:solidFill>
              </a:rPr>
              <a:t>фізичної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800" b="1" dirty="0" err="1" smtClean="0">
                <a:solidFill>
                  <a:schemeClr val="accent2">
                    <a:lumMod val="75000"/>
                  </a:schemeClr>
                </a:solidFill>
              </a:rPr>
              <a:t>культури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,</a:t>
            </a:r>
            <a:b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800" b="1" dirty="0" err="1" smtClean="0">
                <a:solidFill>
                  <a:schemeClr val="accent2">
                    <a:lumMod val="75000"/>
                  </a:schemeClr>
                </a:solidFill>
              </a:rPr>
              <a:t>спортивні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800" b="1" dirty="0" err="1" smtClean="0">
                <a:solidFill>
                  <a:schemeClr val="accent2">
                    <a:lumMod val="75000"/>
                  </a:schemeClr>
                </a:solidFill>
              </a:rPr>
              <a:t>естафети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та </a:t>
            </a:r>
            <a:r>
              <a:rPr lang="ru-RU" sz="2800" b="1" dirty="0" err="1" smtClean="0">
                <a:solidFill>
                  <a:schemeClr val="accent2">
                    <a:lumMod val="75000"/>
                  </a:schemeClr>
                </a:solidFill>
              </a:rPr>
              <a:t>розваги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.</a:t>
            </a:r>
          </a:p>
        </p:txBody>
      </p:sp>
      <p:pic>
        <p:nvPicPr>
          <p:cNvPr id="8" name="Місце для вмісту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0450" y="161308"/>
            <a:ext cx="4580479" cy="2576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8417" y="2752240"/>
            <a:ext cx="3919780" cy="39197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0662" y="2085813"/>
            <a:ext cx="3989522" cy="39895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26" y="2286000"/>
            <a:ext cx="3341822" cy="44557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864124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zhuravlyksokal.lvivedu.com/uploads/editor/3867/337307/sitepage_24/image/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9370" y="3730171"/>
            <a:ext cx="4670891" cy="31278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Объект 13"/>
          <p:cNvSpPr>
            <a:spLocks noGrp="1"/>
          </p:cNvSpPr>
          <p:nvPr>
            <p:ph idx="1"/>
          </p:nvPr>
        </p:nvSpPr>
        <p:spPr>
          <a:xfrm>
            <a:off x="167984" y="0"/>
            <a:ext cx="11852296" cy="7134896"/>
          </a:xfrm>
          <a:ln>
            <a:solidFill>
              <a:srgbClr val="FF0000"/>
            </a:solidFill>
          </a:ln>
        </p:spPr>
        <p:txBody>
          <a:bodyPr rtlCol="0">
            <a:normAutofit/>
          </a:bodyPr>
          <a:lstStyle/>
          <a:p>
            <a:pPr marL="457200" lvl="1" indent="0">
              <a:buNone/>
              <a:defRPr/>
            </a:pPr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</a:rPr>
              <a:t>Заклад </a:t>
            </a:r>
            <a:r>
              <a:rPr lang="ru-RU" sz="2800" b="1" dirty="0" err="1" smtClean="0">
                <a:solidFill>
                  <a:schemeClr val="accent5">
                    <a:lumMod val="75000"/>
                  </a:schemeClr>
                </a:solidFill>
              </a:rPr>
              <a:t>дошкільної</a:t>
            </a:r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ru-RU" sz="2800" b="1" dirty="0" err="1" smtClean="0">
                <a:solidFill>
                  <a:schemeClr val="accent5">
                    <a:lumMod val="75000"/>
                  </a:schemeClr>
                </a:solidFill>
              </a:rPr>
              <a:t>освіти</a:t>
            </a:r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</a:rPr>
              <a:t> №8 «Журавлик»</a:t>
            </a:r>
            <a:endParaRPr lang="en-US" sz="2800" b="1" dirty="0">
              <a:solidFill>
                <a:schemeClr val="accent5">
                  <a:lumMod val="75000"/>
                </a:schemeClr>
              </a:solidFill>
            </a:endParaRPr>
          </a:p>
          <a:p>
            <a:pPr marL="457200" lvl="1" indent="0">
              <a:buNone/>
              <a:defRPr/>
            </a:pPr>
            <a:r>
              <a:rPr lang="ru-RU" sz="2000" b="1" dirty="0" err="1" smtClean="0">
                <a:solidFill>
                  <a:schemeClr val="tx2">
                    <a:lumMod val="50000"/>
                  </a:schemeClr>
                </a:solidFill>
              </a:rPr>
              <a:t>побудований</a:t>
            </a: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</a:rPr>
              <a:t>у 1986 </a:t>
            </a:r>
            <a:r>
              <a:rPr lang="ru-RU" sz="2000" b="1" dirty="0" err="1" smtClean="0">
                <a:solidFill>
                  <a:schemeClr val="tx2">
                    <a:lumMod val="50000"/>
                  </a:schemeClr>
                </a:solidFill>
              </a:rPr>
              <a:t>році</a:t>
            </a: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</a:rPr>
              <a:t>.</a:t>
            </a:r>
            <a:endParaRPr lang="ru-RU" sz="2000" b="1" dirty="0">
              <a:solidFill>
                <a:schemeClr val="tx2">
                  <a:lumMod val="50000"/>
                </a:schemeClr>
              </a:solidFill>
            </a:endParaRPr>
          </a:p>
          <a:p>
            <a:pPr marL="457200" lvl="1" indent="0">
              <a:buNone/>
              <a:defRPr/>
            </a:pPr>
            <a:r>
              <a:rPr lang="uk-UA" sz="2000" b="1" dirty="0">
                <a:solidFill>
                  <a:schemeClr val="tx2">
                    <a:lumMod val="50000"/>
                  </a:schemeClr>
                </a:solidFill>
              </a:rPr>
              <a:t>Режим роботи: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uk-UA" sz="2000" b="1" dirty="0" smtClean="0">
                <a:solidFill>
                  <a:schemeClr val="tx2">
                    <a:lumMod val="50000"/>
                  </a:schemeClr>
                </a:solidFill>
              </a:rPr>
              <a:t>п'ятиденний,10.5 год, з 7,45-18.15</a:t>
            </a:r>
            <a:endParaRPr lang="ru-RU" sz="2000" b="1" dirty="0">
              <a:solidFill>
                <a:schemeClr val="tx2">
                  <a:lumMod val="50000"/>
                </a:schemeClr>
              </a:solidFill>
            </a:endParaRPr>
          </a:p>
          <a:p>
            <a:pPr lvl="1">
              <a:defRPr/>
            </a:pPr>
            <a:endParaRPr lang="ru-RU" sz="2000" b="1" dirty="0">
              <a:solidFill>
                <a:schemeClr val="tx2">
                  <a:lumMod val="50000"/>
                </a:schemeClr>
              </a:solidFill>
            </a:endParaRPr>
          </a:p>
          <a:p>
            <a:pPr lvl="1">
              <a:defRPr/>
            </a:pPr>
            <a:r>
              <a:rPr lang="ru-RU" sz="2000" b="1" dirty="0">
                <a:solidFill>
                  <a:schemeClr val="tx2">
                    <a:lumMod val="50000"/>
                  </a:schemeClr>
                </a:solidFill>
              </a:rPr>
              <a:t> Ми </a:t>
            </a:r>
            <a:r>
              <a:rPr lang="ru-RU" sz="2000" b="1" dirty="0" err="1" smtClean="0">
                <a:solidFill>
                  <a:schemeClr val="tx2">
                    <a:lumMod val="50000"/>
                  </a:schemeClr>
                </a:solidFill>
              </a:rPr>
              <a:t>знаходимося</a:t>
            </a: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</a:rPr>
              <a:t>за </a:t>
            </a:r>
            <a:r>
              <a:rPr lang="ru-RU" sz="2000" b="1" dirty="0" err="1">
                <a:solidFill>
                  <a:schemeClr val="tx2">
                    <a:lumMod val="50000"/>
                  </a:schemeClr>
                </a:solidFill>
              </a:rPr>
              <a:t>адресою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</a:rPr>
              <a:t>: </a:t>
            </a:r>
            <a:endParaRPr lang="en-US" sz="2000" b="1" dirty="0">
              <a:solidFill>
                <a:schemeClr val="tx2">
                  <a:lumMod val="50000"/>
                </a:schemeClr>
              </a:solidFill>
            </a:endParaRPr>
          </a:p>
          <a:p>
            <a:pPr marL="457200" lvl="1" indent="0">
              <a:buNone/>
              <a:defRPr/>
            </a:pPr>
            <a:r>
              <a:rPr lang="ru-RU" sz="2000" b="1" dirty="0" err="1" smtClean="0">
                <a:solidFill>
                  <a:schemeClr val="tx2">
                    <a:lumMod val="50000"/>
                  </a:schemeClr>
                </a:solidFill>
              </a:rPr>
              <a:t>Львівська</a:t>
            </a: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</a:rPr>
              <a:t>обл., </a:t>
            </a:r>
          </a:p>
          <a:p>
            <a:pPr marL="457200" lvl="1" indent="0">
              <a:buNone/>
              <a:defRPr/>
            </a:pPr>
            <a:r>
              <a:rPr lang="uk-UA" sz="2000" b="1" dirty="0" err="1">
                <a:solidFill>
                  <a:schemeClr val="tx2">
                    <a:lumMod val="50000"/>
                  </a:schemeClr>
                </a:solidFill>
              </a:rPr>
              <a:t>м</a:t>
            </a:r>
            <a:r>
              <a:rPr lang="uk-UA" sz="2000" b="1" dirty="0" err="1" smtClean="0">
                <a:solidFill>
                  <a:schemeClr val="tx2">
                    <a:lumMod val="50000"/>
                  </a:schemeClr>
                </a:solidFill>
              </a:rPr>
              <a:t>.Сокаль</a:t>
            </a:r>
            <a:endParaRPr lang="en-US" sz="2000" b="1" dirty="0">
              <a:solidFill>
                <a:schemeClr val="tx2">
                  <a:lumMod val="50000"/>
                </a:schemeClr>
              </a:solidFill>
            </a:endParaRPr>
          </a:p>
          <a:p>
            <a:pPr marL="457200" lvl="1" indent="0">
              <a:buNone/>
              <a:defRPr/>
            </a:pPr>
            <a:r>
              <a:rPr lang="ru-RU" sz="2000" b="1" dirty="0" err="1">
                <a:solidFill>
                  <a:schemeClr val="tx2">
                    <a:lumMod val="50000"/>
                  </a:schemeClr>
                </a:solidFill>
              </a:rPr>
              <a:t>вул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</a:rPr>
              <a:t>. </a:t>
            </a:r>
            <a:r>
              <a:rPr lang="uk-UA" sz="2000" b="1" dirty="0" smtClean="0">
                <a:solidFill>
                  <a:schemeClr val="tx2">
                    <a:lumMod val="50000"/>
                  </a:schemeClr>
                </a:solidFill>
              </a:rPr>
              <a:t>Героїв УПА, 63</a:t>
            </a:r>
            <a:endParaRPr lang="ru-RU" sz="2000" b="1" dirty="0">
              <a:solidFill>
                <a:schemeClr val="tx2">
                  <a:lumMod val="50000"/>
                </a:schemeClr>
              </a:solidFill>
            </a:endParaRPr>
          </a:p>
          <a:p>
            <a:pPr lvl="1">
              <a:defRPr/>
            </a:pPr>
            <a:r>
              <a:rPr lang="uk-UA" sz="2000" b="1" dirty="0">
                <a:solidFill>
                  <a:schemeClr val="tx2">
                    <a:lumMod val="50000"/>
                  </a:schemeClr>
                </a:solidFill>
              </a:rPr>
              <a:t>т</a:t>
            </a:r>
            <a:r>
              <a:rPr lang="uk-UA" sz="2000" b="1" dirty="0" smtClean="0">
                <a:solidFill>
                  <a:schemeClr val="tx2">
                    <a:lumMod val="50000"/>
                  </a:schemeClr>
                </a:solidFill>
              </a:rPr>
              <a:t>. 0632787427</a:t>
            </a:r>
            <a:endParaRPr lang="uk-UA" sz="2000" b="1" dirty="0">
              <a:solidFill>
                <a:schemeClr val="tx2">
                  <a:lumMod val="50000"/>
                </a:schemeClr>
              </a:solidFill>
            </a:endParaRPr>
          </a:p>
          <a:p>
            <a:pPr lvl="1">
              <a:defRPr/>
            </a:pPr>
            <a:r>
              <a:rPr lang="en-US" sz="20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uk-UA" sz="2000" b="1" dirty="0">
                <a:solidFill>
                  <a:schemeClr val="tx2">
                    <a:lumMod val="50000"/>
                  </a:schemeClr>
                </a:solidFill>
              </a:rPr>
              <a:t>Персональний сайт</a:t>
            </a:r>
            <a:endParaRPr lang="ru-RU" sz="2000" b="1" dirty="0">
              <a:solidFill>
                <a:schemeClr val="tx2">
                  <a:lumMod val="50000"/>
                </a:schemeClr>
              </a:solidFill>
            </a:endParaRPr>
          </a:p>
          <a:p>
            <a:pPr lvl="1">
              <a:defRPr/>
            </a:pPr>
            <a:r>
              <a:rPr lang="en-US" sz="2000" b="1" dirty="0">
                <a:solidFill>
                  <a:srgbClr val="FF0000"/>
                </a:solidFill>
              </a:rPr>
              <a:t>https://osvitportal.sokal.info/zdo8</a:t>
            </a:r>
            <a:endParaRPr lang="uk-UA" sz="2000" b="1" dirty="0" smtClean="0">
              <a:solidFill>
                <a:srgbClr val="FF0000"/>
              </a:solidFill>
            </a:endParaRPr>
          </a:p>
          <a:p>
            <a:pPr lvl="1">
              <a:defRPr/>
            </a:pPr>
            <a:r>
              <a:rPr lang="uk-UA" sz="2000" b="1" dirty="0" smtClean="0">
                <a:solidFill>
                  <a:schemeClr val="tx2">
                    <a:lumMod val="50000"/>
                  </a:schemeClr>
                </a:solidFill>
              </a:rPr>
              <a:t>Сторінка у </a:t>
            </a:r>
            <a:r>
              <a:rPr lang="uk-UA" sz="2000" b="1" dirty="0" err="1" smtClean="0">
                <a:solidFill>
                  <a:schemeClr val="tx2">
                    <a:lumMod val="50000"/>
                  </a:schemeClr>
                </a:solidFill>
              </a:rPr>
              <a:t>фейсбук</a:t>
            </a:r>
            <a:endParaRPr lang="uk-UA" sz="2000" b="1" dirty="0">
              <a:solidFill>
                <a:schemeClr val="tx2">
                  <a:lumMod val="50000"/>
                </a:schemeClr>
              </a:solidFill>
            </a:endParaRPr>
          </a:p>
          <a:p>
            <a:pPr marL="457200" lvl="1" indent="0">
              <a:buNone/>
              <a:defRPr/>
            </a:pPr>
            <a:r>
              <a:rPr lang="en-US" sz="2000" b="1" dirty="0" smtClean="0">
                <a:solidFill>
                  <a:srgbClr val="FF0000"/>
                </a:solidFill>
              </a:rPr>
              <a:t>https</a:t>
            </a:r>
            <a:r>
              <a:rPr lang="en-US" sz="2000" b="1" dirty="0">
                <a:solidFill>
                  <a:srgbClr val="FF0000"/>
                </a:solidFill>
              </a:rPr>
              <a:t>://</a:t>
            </a:r>
            <a:r>
              <a:rPr lang="en-US" sz="2000" b="1" dirty="0" smtClean="0">
                <a:solidFill>
                  <a:srgbClr val="FF0000"/>
                </a:solidFill>
              </a:rPr>
              <a:t>www.facebook.com/profile.php?id=100016994382193</a:t>
            </a:r>
            <a:r>
              <a:rPr lang="uk-UA" sz="2000" b="1" dirty="0">
                <a:solidFill>
                  <a:srgbClr val="FF0000"/>
                </a:solidFill>
              </a:rPr>
              <a:t> </a:t>
            </a:r>
            <a:endParaRPr lang="uk-UA" sz="2000" b="1" dirty="0" smtClean="0">
              <a:solidFill>
                <a:srgbClr val="FF0000"/>
              </a:solidFill>
            </a:endParaRPr>
          </a:p>
          <a:p>
            <a:pPr lvl="1">
              <a:defRPr/>
            </a:pPr>
            <a:r>
              <a:rPr lang="uk-UA" sz="2000" b="1" dirty="0">
                <a:solidFill>
                  <a:schemeClr val="tx2">
                    <a:lumMod val="50000"/>
                  </a:schemeClr>
                </a:solidFill>
              </a:rPr>
              <a:t>Е</a:t>
            </a:r>
            <a:r>
              <a:rPr lang="uk-UA" sz="2000" b="1" dirty="0" smtClean="0">
                <a:solidFill>
                  <a:schemeClr val="tx2">
                    <a:lumMod val="50000"/>
                  </a:schemeClr>
                </a:solidFill>
              </a:rPr>
              <a:t>лектронна скринька</a:t>
            </a:r>
          </a:p>
          <a:p>
            <a:pPr marL="457200" lvl="1" indent="0">
              <a:buNone/>
              <a:defRPr/>
            </a:pPr>
            <a:r>
              <a:rPr lang="en-US" sz="2000" b="1" dirty="0" smtClean="0">
                <a:solidFill>
                  <a:srgbClr val="FF0000"/>
                </a:solidFill>
              </a:rPr>
              <a:t>sokal_dnz8@ukr.net</a:t>
            </a:r>
            <a:endParaRPr lang="en-US" sz="2000" b="1" dirty="0">
              <a:solidFill>
                <a:srgbClr val="FF0000"/>
              </a:solidFill>
            </a:endParaRPr>
          </a:p>
          <a:p>
            <a:pPr marL="457200" lvl="1" indent="0" algn="r">
              <a:buNone/>
              <a:defRPr/>
            </a:pPr>
            <a:endParaRPr lang="uk-UA" sz="2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8154">
            <a:off x="5070802" y="1365501"/>
            <a:ext cx="4151288" cy="31134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104602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9506" y="502276"/>
            <a:ext cx="8596668" cy="1320800"/>
          </a:xfrm>
        </p:spPr>
        <p:txBody>
          <a:bodyPr>
            <a:noAutofit/>
          </a:bodyPr>
          <a:lstStyle/>
          <a:p>
            <a:r>
              <a:rPr lang="ru-RU" sz="3200" dirty="0" err="1" smtClean="0">
                <a:solidFill>
                  <a:schemeClr val="accent2">
                    <a:lumMod val="50000"/>
                  </a:schemeClr>
                </a:solidFill>
              </a:rPr>
              <a:t>Дошкільнята</a:t>
            </a:r>
            <a:r>
              <a:rPr lang="ru-RU" sz="32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3200" dirty="0" err="1" smtClean="0">
                <a:solidFill>
                  <a:schemeClr val="accent2">
                    <a:lumMod val="50000"/>
                  </a:schemeClr>
                </a:solidFill>
              </a:rPr>
              <a:t>відвідують</a:t>
            </a:r>
            <a:r>
              <a:rPr lang="ru-RU" sz="32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3200" dirty="0" err="1" smtClean="0">
                <a:solidFill>
                  <a:schemeClr val="accent2">
                    <a:lumMod val="50000"/>
                  </a:schemeClr>
                </a:solidFill>
              </a:rPr>
              <a:t>бібліотеку</a:t>
            </a:r>
            <a:r>
              <a:rPr lang="ru-RU" sz="32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3200" dirty="0" smtClean="0">
                <a:solidFill>
                  <a:schemeClr val="accent2">
                    <a:lumMod val="50000"/>
                  </a:schemeClr>
                </a:solidFill>
              </a:rPr>
              <a:t>,</a:t>
            </a:r>
            <a:r>
              <a:rPr lang="ru-RU" sz="3200" dirty="0" err="1" smtClean="0">
                <a:solidFill>
                  <a:schemeClr val="accent2">
                    <a:lumMod val="50000"/>
                  </a:schemeClr>
                </a:solidFill>
              </a:rPr>
              <a:t>музеї</a:t>
            </a:r>
            <a:r>
              <a:rPr lang="ru-RU" sz="3200" dirty="0" smtClean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ru-RU" sz="3200" dirty="0" err="1" smtClean="0">
                <a:solidFill>
                  <a:schemeClr val="accent2">
                    <a:lumMod val="50000"/>
                  </a:schemeClr>
                </a:solidFill>
              </a:rPr>
              <a:t>школи</a:t>
            </a:r>
            <a:r>
              <a:rPr lang="ru-RU" sz="3200" dirty="0" smtClean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ru-RU" sz="3200" dirty="0" err="1" smtClean="0">
                <a:solidFill>
                  <a:schemeClr val="accent2">
                    <a:lumMod val="50000"/>
                  </a:schemeClr>
                </a:solidFill>
              </a:rPr>
              <a:t>пожежну</a:t>
            </a:r>
            <a:r>
              <a:rPr lang="ru-RU" sz="32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3200" dirty="0" err="1" smtClean="0">
                <a:solidFill>
                  <a:schemeClr val="accent2">
                    <a:lumMod val="50000"/>
                  </a:schemeClr>
                </a:solidFill>
              </a:rPr>
              <a:t>частину,</a:t>
            </a:r>
            <a:r>
              <a:rPr lang="ru-RU" sz="3200" dirty="0" err="1" smtClean="0">
                <a:solidFill>
                  <a:schemeClr val="accent2">
                    <a:lumMod val="50000"/>
                  </a:schemeClr>
                </a:solidFill>
              </a:rPr>
              <a:t>та</a:t>
            </a:r>
            <a:r>
              <a:rPr lang="ru-RU" sz="32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3200" dirty="0" smtClean="0">
                <a:solidFill>
                  <a:schemeClr val="accent2">
                    <a:lumMod val="50000"/>
                  </a:schemeClr>
                </a:solidFill>
              </a:rPr>
              <a:t>систематично </a:t>
            </a:r>
            <a:r>
              <a:rPr lang="ru-RU" sz="3200" dirty="0" err="1" smtClean="0">
                <a:solidFill>
                  <a:schemeClr val="accent2">
                    <a:lumMod val="50000"/>
                  </a:schemeClr>
                </a:solidFill>
              </a:rPr>
              <a:t>ходять</a:t>
            </a:r>
            <a:r>
              <a:rPr lang="ru-RU" sz="3200" dirty="0" smtClean="0">
                <a:solidFill>
                  <a:schemeClr val="accent2">
                    <a:lumMod val="50000"/>
                  </a:schemeClr>
                </a:solidFill>
              </a:rPr>
              <a:t> на </a:t>
            </a:r>
            <a:r>
              <a:rPr lang="ru-RU" sz="3200" dirty="0" err="1" smtClean="0">
                <a:solidFill>
                  <a:schemeClr val="accent2">
                    <a:lumMod val="50000"/>
                  </a:schemeClr>
                </a:solidFill>
              </a:rPr>
              <a:t>веселі</a:t>
            </a:r>
            <a:r>
              <a:rPr lang="ru-RU" sz="32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3200" dirty="0" err="1" smtClean="0">
                <a:solidFill>
                  <a:schemeClr val="accent2">
                    <a:lumMod val="50000"/>
                  </a:schemeClr>
                </a:solidFill>
              </a:rPr>
              <a:t>екскурсії</a:t>
            </a:r>
            <a:r>
              <a:rPr lang="ru-RU" sz="3200" dirty="0" smtClean="0">
                <a:solidFill>
                  <a:schemeClr val="accent2">
                    <a:lumMod val="50000"/>
                  </a:schemeClr>
                </a:solidFill>
              </a:rPr>
              <a:t>.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</a:br>
            <a:endParaRPr lang="ru-RU" sz="2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2056" name="Picture 8" descr="Ð¡Ð²ÑÑÐ»Ð¸Ð½Ð° Ð²ÑÐ´ Ð¡Ð¾ÐºÐ°Ð»ÑÑÑÐºÑÑ Ð¡Ð°Ð´Ð¾ÐºÐ° ÐÑÑÐ°Ð²Ð»Ð¸ÐºÐ°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6079" y="756486"/>
            <a:ext cx="3550789" cy="23560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830" y="2982686"/>
            <a:ext cx="6053885" cy="38753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305" y="2320900"/>
            <a:ext cx="4339525" cy="3254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5427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789" y="141667"/>
            <a:ext cx="8596668" cy="1320800"/>
          </a:xfrm>
        </p:spPr>
        <p:txBody>
          <a:bodyPr>
            <a:noAutofit/>
          </a:bodyPr>
          <a:lstStyle/>
          <a:p>
            <a:r>
              <a:rPr lang="ru-RU" dirty="0" smtClean="0"/>
              <a:t> В </a:t>
            </a:r>
            <a:r>
              <a:rPr lang="ru-RU" dirty="0" err="1"/>
              <a:t>нашому</a:t>
            </a:r>
            <a:r>
              <a:rPr lang="ru-RU" dirty="0"/>
              <a:t> </a:t>
            </a:r>
            <a:r>
              <a:rPr lang="ru-RU" dirty="0" err="1"/>
              <a:t>закладі</a:t>
            </a:r>
            <a:r>
              <a:rPr lang="ru-RU" dirty="0"/>
              <a:t> </a:t>
            </a:r>
            <a:r>
              <a:rPr lang="ru-RU" dirty="0" err="1"/>
              <a:t>дошкільної</a:t>
            </a:r>
            <a:r>
              <a:rPr lang="ru-RU" dirty="0"/>
              <a:t> </a:t>
            </a:r>
            <a:r>
              <a:rPr lang="ru-RU" dirty="0" err="1"/>
              <a:t>освіти</a:t>
            </a:r>
            <a:r>
              <a:rPr lang="ru-RU" dirty="0"/>
              <a:t> </a:t>
            </a:r>
            <a:r>
              <a:rPr lang="ru-RU" dirty="0" smtClean="0"/>
              <a:t>у </a:t>
            </a:r>
            <a:r>
              <a:rPr lang="ru-RU" dirty="0" err="1" smtClean="0"/>
              <a:t>жовтні</a:t>
            </a:r>
            <a:r>
              <a:rPr lang="ru-RU" dirty="0" smtClean="0"/>
              <a:t> 2022 року проходила </a:t>
            </a:r>
            <a:r>
              <a:rPr lang="ru-RU" dirty="0" err="1" smtClean="0"/>
              <a:t>виставка</a:t>
            </a:r>
            <a:r>
              <a:rPr lang="ru-RU" dirty="0" smtClean="0"/>
              <a:t> </a:t>
            </a:r>
            <a:r>
              <a:rPr lang="ru-RU" dirty="0" err="1" smtClean="0"/>
              <a:t>робіт</a:t>
            </a:r>
            <a:r>
              <a:rPr lang="ru-RU" dirty="0" smtClean="0"/>
              <a:t> з </a:t>
            </a:r>
            <a:r>
              <a:rPr lang="ru-RU" dirty="0" err="1" smtClean="0"/>
              <a:t>природніх</a:t>
            </a:r>
            <a:r>
              <a:rPr lang="ru-RU" dirty="0" smtClean="0"/>
              <a:t> </a:t>
            </a:r>
            <a:r>
              <a:rPr lang="ru-RU" dirty="0" err="1" smtClean="0"/>
              <a:t>матеріалів</a:t>
            </a:r>
            <a:r>
              <a:rPr lang="ru-RU" dirty="0" smtClean="0"/>
              <a:t> «</a:t>
            </a:r>
            <a:r>
              <a:rPr lang="ru-RU" dirty="0" err="1" smtClean="0"/>
              <a:t>Дивовижна</a:t>
            </a:r>
            <a:r>
              <a:rPr lang="ru-RU" dirty="0" smtClean="0"/>
              <a:t> </a:t>
            </a:r>
            <a:r>
              <a:rPr lang="ru-RU" dirty="0" err="1" smtClean="0"/>
              <a:t>фантазія</a:t>
            </a:r>
            <a:r>
              <a:rPr lang="ru-RU" dirty="0" smtClean="0"/>
              <a:t> </a:t>
            </a:r>
            <a:r>
              <a:rPr lang="ru-RU" dirty="0" err="1" smtClean="0"/>
              <a:t>осені</a:t>
            </a:r>
            <a:r>
              <a:rPr lang="ru-RU" dirty="0" smtClean="0"/>
              <a:t>»</a:t>
            </a:r>
            <a:br>
              <a:rPr lang="ru-RU" dirty="0" smtClean="0"/>
            </a:br>
            <a:endParaRPr lang="ru-RU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3637" y="1223493"/>
            <a:ext cx="3812048" cy="3869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5450" y="2403252"/>
            <a:ext cx="2850197" cy="43452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958" y="4976700"/>
            <a:ext cx="4343042" cy="19543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458" y="2323784"/>
            <a:ext cx="1916368" cy="42866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8" y="2512722"/>
            <a:ext cx="2628313" cy="42358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425317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9453" y="93639"/>
            <a:ext cx="8596668" cy="1320800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chemeClr val="accent5">
                    <a:lumMod val="75000"/>
                  </a:schemeClr>
                </a:solidFill>
              </a:rPr>
              <a:t>Регулярно проводяться дитячі свята, ранки, розваги. </a:t>
            </a:r>
            <a:r>
              <a:rPr lang="uk-UA" b="1" dirty="0">
                <a:solidFill>
                  <a:schemeClr val="accent5">
                    <a:lumMod val="75000"/>
                  </a:schemeClr>
                </a:solidFill>
              </a:rPr>
              <a:t>К</a:t>
            </a:r>
            <a:r>
              <a:rPr lang="uk-UA" b="1" dirty="0" smtClean="0">
                <a:solidFill>
                  <a:schemeClr val="accent5">
                    <a:lumMod val="75000"/>
                  </a:schemeClr>
                </a:solidFill>
              </a:rPr>
              <a:t>ерівники музичні проводять лялькові вистави для малят.</a:t>
            </a:r>
            <a:endParaRPr lang="ru-RU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915" y="3569237"/>
            <a:ext cx="4933145" cy="32887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808" y="4355770"/>
            <a:ext cx="3455876" cy="23033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999" y="1581478"/>
            <a:ext cx="5009882" cy="28180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270" y="4326137"/>
            <a:ext cx="3212686" cy="24095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5433" y="0"/>
            <a:ext cx="2667646" cy="35568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618610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2331" y="218260"/>
            <a:ext cx="9123489" cy="966596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Дошкільнята старших груп </a:t>
            </a:r>
            <a:r>
              <a:rPr lang="uk-UA" dirty="0" smtClean="0"/>
              <a:t>прийняли активну участь у спортивних естафетах «Веселі старти» серед закладів міста </a:t>
            </a:r>
            <a:r>
              <a:rPr lang="uk-UA" dirty="0" err="1" smtClean="0"/>
              <a:t>Сокаля</a:t>
            </a:r>
            <a:r>
              <a:rPr lang="uk-UA" dirty="0" smtClean="0"/>
              <a:t>, де проявили спритність та швидкість. Провела цей захід </a:t>
            </a:r>
            <a:r>
              <a:rPr lang="uk-UA" dirty="0" smtClean="0"/>
              <a:t>інструктор фізкультури </a:t>
            </a:r>
            <a:r>
              <a:rPr lang="uk-UA" dirty="0" err="1" smtClean="0"/>
              <a:t>Удуд</a:t>
            </a:r>
            <a:r>
              <a:rPr lang="uk-UA" dirty="0" smtClean="0"/>
              <a:t> </a:t>
            </a:r>
            <a:r>
              <a:rPr lang="uk-UA" dirty="0" smtClean="0"/>
              <a:t>М.П.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2275" y="2788275"/>
            <a:ext cx="4069725" cy="40697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254" y="3233537"/>
            <a:ext cx="4014747" cy="30110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09" y="2692624"/>
            <a:ext cx="4069725" cy="40697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93630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8089" y="0"/>
            <a:ext cx="8596668" cy="1320800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26 – 30 </a:t>
            </a:r>
            <a:r>
              <a:rPr lang="uk-UA" dirty="0" err="1" smtClean="0"/>
              <a:t>червеня</a:t>
            </a:r>
            <a:r>
              <a:rPr lang="uk-UA" dirty="0" smtClean="0"/>
              <a:t> </a:t>
            </a:r>
            <a:r>
              <a:rPr lang="uk-UA" dirty="0" smtClean="0"/>
              <a:t>цікаво та </a:t>
            </a:r>
            <a:r>
              <a:rPr lang="uk-UA" dirty="0" err="1" smtClean="0"/>
              <a:t>креативно</a:t>
            </a:r>
            <a:r>
              <a:rPr lang="uk-UA" dirty="0" smtClean="0"/>
              <a:t> пройшов «Кольоровий </a:t>
            </a:r>
            <a:r>
              <a:rPr lang="uk-UA" dirty="0" smtClean="0"/>
              <a:t>тиждень</a:t>
            </a:r>
            <a:r>
              <a:rPr lang="uk-UA" dirty="0" smtClean="0"/>
              <a:t>»</a:t>
            </a:r>
            <a:br>
              <a:rPr lang="uk-UA" dirty="0" smtClean="0"/>
            </a:br>
            <a:r>
              <a:rPr lang="uk-UA" dirty="0"/>
              <a:t/>
            </a:r>
            <a:br>
              <a:rPr lang="uk-UA" dirty="0"/>
            </a:br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>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70" y="1233087"/>
            <a:ext cx="3214057" cy="25251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089" y="3670480"/>
            <a:ext cx="3427243" cy="25704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054" y="1080036"/>
            <a:ext cx="3584888" cy="47798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3396" y="492975"/>
            <a:ext cx="3003998" cy="4005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142" y="3919407"/>
            <a:ext cx="3908049" cy="28770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10562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-336177" y="0"/>
            <a:ext cx="11430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000" b="1" dirty="0" smtClean="0">
                <a:ln w="50800"/>
                <a:solidFill>
                  <a:srgbClr val="860000"/>
                </a:solidFill>
                <a:latin typeface="Times New Roman" pitchFamily="18" charset="0"/>
                <a:cs typeface="Times New Roman" pitchFamily="18" charset="0"/>
              </a:rPr>
              <a:t>Зміцнення матеріально-технічної бази</a:t>
            </a:r>
            <a:endParaRPr lang="uk-UA" sz="4000" b="1" dirty="0">
              <a:ln w="50800"/>
              <a:solidFill>
                <a:srgbClr val="86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1"/>
          <p:cNvSpPr>
            <a:spLocks noGrp="1" noChangeArrowheads="1"/>
          </p:cNvSpPr>
          <p:nvPr>
            <p:ph idx="1"/>
          </p:nvPr>
        </p:nvSpPr>
        <p:spPr bwMode="auto">
          <a:xfrm>
            <a:off x="257577" y="1193354"/>
            <a:ext cx="11809926" cy="637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2" anchor="ctr" anchorCtr="0" compatLnSpc="1">
            <a:prstTxWarp prst="textNoShape">
              <a:avLst/>
            </a:prstTxWarp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400" b="1" dirty="0">
              <a:ln w="50800"/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2400" b="1" dirty="0">
                <a:ln w="50800"/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400" b="1" dirty="0" err="1">
                <a:ln w="50800"/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Протягом</a:t>
            </a:r>
            <a:r>
              <a:rPr lang="ru-RU" sz="2400" b="1" dirty="0">
                <a:ln w="50800"/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2022-2023 року </a:t>
            </a:r>
            <a:r>
              <a:rPr lang="ru-RU" sz="2400" b="1" dirty="0" err="1">
                <a:ln w="50800"/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матеріальна</a:t>
            </a:r>
            <a:r>
              <a:rPr lang="ru-RU" sz="2400" b="1" dirty="0">
                <a:ln w="50800"/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2400" b="1" dirty="0">
                <a:ln w="50800"/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база КЗДО №8 </a:t>
            </a:r>
            <a:r>
              <a:rPr lang="ru-RU" sz="2400" b="1" dirty="0" err="1">
                <a:ln w="50800"/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поповнилась</a:t>
            </a:r>
            <a:r>
              <a:rPr lang="ru-RU" sz="2400" b="1" dirty="0">
                <a:ln w="50800"/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за    </a:t>
            </a:r>
          </a:p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2400" b="1" dirty="0">
                <a:ln w="50800"/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400" b="1" dirty="0" err="1">
                <a:ln w="50800"/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бюджетні</a:t>
            </a:r>
            <a:r>
              <a:rPr lang="ru-RU" sz="2400" b="1" dirty="0">
                <a:ln w="50800"/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n w="50800"/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кошти</a:t>
            </a:r>
            <a:r>
              <a:rPr lang="ru-RU" sz="2400" b="1" dirty="0">
                <a:ln w="50800"/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n w="50800"/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міської</a:t>
            </a:r>
            <a:r>
              <a:rPr lang="ru-RU" sz="2400" b="1" dirty="0">
                <a:ln w="50800"/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ради: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uk-UA" sz="2400" b="1" dirty="0">
                <a:ln w="50800"/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укриття виділено – 86300 грн, </a:t>
            </a:r>
          </a:p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uk-UA" sz="2400" b="1" dirty="0">
                <a:ln w="50800"/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з них:</a:t>
            </a:r>
          </a:p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uk-UA" sz="2400" b="1" dirty="0">
                <a:ln w="50800"/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- придбано  будівельні матеріали</a:t>
            </a:r>
          </a:p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uk-UA" sz="2400" b="1" dirty="0">
                <a:ln w="50800"/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– 66328 (плита </a:t>
            </a:r>
            <a:r>
              <a:rPr lang="en-US" sz="2400" b="1" dirty="0" err="1">
                <a:ln w="50800"/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uzb</a:t>
            </a:r>
            <a:r>
              <a:rPr lang="uk-UA" sz="2400" b="1" dirty="0">
                <a:ln w="50800"/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шпаклівка,    </a:t>
            </a:r>
          </a:p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uk-UA" sz="2400" b="1" dirty="0">
                <a:ln w="50800"/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цемент);</a:t>
            </a:r>
          </a:p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uk-UA" sz="2400" b="1" dirty="0">
                <a:ln w="50800"/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- лампи світлодіодні – 19980.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uk-UA" sz="2400" b="1" dirty="0">
                <a:ln w="50800"/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поточний ремонт укриття – 60443грн</a:t>
            </a:r>
            <a:r>
              <a:rPr lang="uk-UA" sz="2400" b="1" dirty="0" smtClean="0">
                <a:ln w="50800"/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uk-UA" sz="2400" b="1" dirty="0" smtClean="0">
                <a:ln w="50800"/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придбання </a:t>
            </a:r>
            <a:r>
              <a:rPr lang="uk-UA" sz="2400" b="1" dirty="0">
                <a:ln w="50800"/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вікон – 99 998 грн</a:t>
            </a:r>
            <a:r>
              <a:rPr lang="uk-UA" sz="2400" b="1" dirty="0" smtClean="0">
                <a:ln w="50800"/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uk-UA" sz="2400" b="1" dirty="0" smtClean="0">
                <a:ln w="50800"/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встановлення </a:t>
            </a:r>
            <a:r>
              <a:rPr lang="uk-UA" sz="2400" b="1" dirty="0">
                <a:ln w="50800"/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вікон – 38 705 грн</a:t>
            </a:r>
            <a:endParaRPr lang="ru-RU" sz="2400" b="1" dirty="0">
              <a:ln w="50800"/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 defTabSz="914400" fontAlgn="base"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</a:pPr>
            <a:endParaRPr lang="uk-UA" sz="2400" b="1" dirty="0">
              <a:ln w="50800"/>
              <a:solidFill>
                <a:schemeClr val="tx2">
                  <a:lumMod val="75000"/>
                </a:schemeClr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lvl="0" indent="0" defTabSz="914400" fontAlgn="base"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</a:pPr>
            <a:endParaRPr lang="uk-UA" sz="2400" b="1" dirty="0">
              <a:ln w="50800"/>
              <a:solidFill>
                <a:schemeClr val="tx2">
                  <a:lumMod val="75000"/>
                </a:schemeClr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lvl="0" indent="0" defTabSz="914400" fontAlgn="base"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</a:pPr>
            <a:endParaRPr lang="uk-UA" sz="2400" b="1" dirty="0">
              <a:ln w="50800"/>
              <a:solidFill>
                <a:schemeClr val="tx2">
                  <a:lumMod val="75000"/>
                </a:schemeClr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lvl="0" indent="0" defTabSz="914400" fontAlgn="base"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</a:pPr>
            <a:endParaRPr lang="uk-UA" sz="2400" b="1" dirty="0">
              <a:ln w="50800"/>
              <a:solidFill>
                <a:schemeClr val="tx2">
                  <a:lumMod val="75000"/>
                </a:schemeClr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lvl="0" indent="0" defTabSz="914400" fontAlgn="base"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</a:pPr>
            <a:endParaRPr lang="uk-UA" sz="2400" b="1" dirty="0">
              <a:ln w="50800"/>
              <a:solidFill>
                <a:schemeClr val="tx2">
                  <a:lumMod val="75000"/>
                </a:schemeClr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lvl="0" indent="0" defTabSz="91440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uk-UA" sz="2400" b="1" dirty="0">
              <a:ln w="50800"/>
              <a:solidFill>
                <a:schemeClr val="tx2">
                  <a:lumMod val="75000"/>
                </a:schemeClr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lvl="0" indent="0" defTabSz="914400" fontAlgn="base"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</a:pPr>
            <a:endParaRPr lang="uk-UA" sz="2400" b="1" dirty="0">
              <a:ln w="50800"/>
              <a:solidFill>
                <a:schemeClr val="tx2">
                  <a:lumMod val="75000"/>
                </a:schemeClr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lvl="0" indent="0" defTabSz="91440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uk-UA" sz="2400" b="1" dirty="0">
                <a:ln w="50800"/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		</a:t>
            </a:r>
            <a:r>
              <a:rPr lang="uk-UA" sz="2400" b="1" i="1" dirty="0">
                <a:ln w="50800"/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2022 р.</a:t>
            </a:r>
            <a:endParaRPr lang="uk-UA" sz="2400" b="1" dirty="0">
              <a:ln w="50800"/>
              <a:solidFill>
                <a:schemeClr val="tx2">
                  <a:lumMod val="75000"/>
                </a:schemeClr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indent="0" defTabSz="914400" fontAlgn="base"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</a:pPr>
            <a:r>
              <a:rPr lang="uk-UA" sz="2400" b="1" dirty="0">
                <a:ln w="50800"/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Миючі засоби – </a:t>
            </a:r>
            <a:r>
              <a:rPr lang="uk-UA" sz="2400" b="1" dirty="0" smtClean="0">
                <a:ln w="50800"/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49 968 </a:t>
            </a:r>
            <a:r>
              <a:rPr lang="uk-UA" sz="2400" b="1" dirty="0">
                <a:ln w="50800"/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грн</a:t>
            </a:r>
          </a:p>
          <a:p>
            <a:pPr marL="0" indent="0" defTabSz="914400" fontAlgn="base"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</a:pPr>
            <a:r>
              <a:rPr lang="uk-UA" sz="2400" b="1" dirty="0">
                <a:ln w="50800"/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Медикаменти – </a:t>
            </a:r>
            <a:r>
              <a:rPr lang="uk-UA" sz="2400" b="1" dirty="0" smtClean="0">
                <a:ln w="50800"/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20 000 грн</a:t>
            </a:r>
            <a:endParaRPr lang="uk-UA" sz="2400" b="1" dirty="0">
              <a:ln w="50800"/>
              <a:solidFill>
                <a:schemeClr val="tx2">
                  <a:lumMod val="75000"/>
                </a:schemeClr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indent="0" defTabSz="91440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uk-UA" sz="2400" b="1" dirty="0">
                <a:ln w="50800"/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2023 р.</a:t>
            </a:r>
          </a:p>
          <a:p>
            <a:pPr marL="0" indent="0" defTabSz="914400" fontAlgn="base"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</a:pPr>
            <a:r>
              <a:rPr lang="uk-UA" sz="2400" b="1" dirty="0">
                <a:ln w="50800"/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Миючі засоби – </a:t>
            </a:r>
            <a:r>
              <a:rPr lang="uk-UA" sz="2400" b="1" dirty="0" smtClean="0">
                <a:ln w="50800"/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30 000</a:t>
            </a:r>
            <a:endParaRPr lang="uk-UA" sz="2400" b="1" dirty="0">
              <a:ln w="50800"/>
              <a:solidFill>
                <a:schemeClr val="tx2">
                  <a:lumMod val="75000"/>
                </a:schemeClr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indent="0" defTabSz="914400" fontAlgn="base"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</a:pPr>
            <a:r>
              <a:rPr lang="uk-UA" sz="2400" b="1" dirty="0">
                <a:ln w="50800"/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Канцтовари – </a:t>
            </a:r>
            <a:r>
              <a:rPr lang="uk-UA" sz="2400" b="1" dirty="0" smtClean="0">
                <a:ln w="50800"/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7 000</a:t>
            </a:r>
            <a:endParaRPr lang="uk-UA" sz="2400" b="1" dirty="0">
              <a:ln w="50800"/>
              <a:solidFill>
                <a:schemeClr val="tx2">
                  <a:lumMod val="75000"/>
                </a:schemeClr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indent="0" defTabSz="914400" fontAlgn="base"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</a:pPr>
            <a:r>
              <a:rPr lang="uk-UA" sz="2400" b="1" dirty="0">
                <a:ln w="50800"/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Частковий ремонт вікон – </a:t>
            </a:r>
            <a:r>
              <a:rPr lang="uk-UA" sz="2400" b="1" dirty="0" smtClean="0">
                <a:ln w="50800"/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2 961 </a:t>
            </a:r>
            <a:r>
              <a:rPr lang="uk-UA" sz="2400" b="1" dirty="0">
                <a:ln w="50800"/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грн</a:t>
            </a:r>
          </a:p>
          <a:p>
            <a:pPr marL="0" indent="0" defTabSz="914400" fontAlgn="base"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</a:pPr>
            <a:endParaRPr lang="uk-UA" sz="2400" b="1" dirty="0" smtClean="0">
              <a:ln w="50800"/>
              <a:solidFill>
                <a:schemeClr val="tx2">
                  <a:lumMod val="75000"/>
                </a:schemeClr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indent="0" defTabSz="914400" fontAlgn="base"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</a:pPr>
            <a:endParaRPr lang="uk-UA" sz="2400" b="1" dirty="0">
              <a:ln w="50800"/>
              <a:solidFill>
                <a:schemeClr val="tx2">
                  <a:lumMod val="75000"/>
                </a:schemeClr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endParaRPr lang="uk-UA" sz="2400" b="1" dirty="0" smtClean="0">
              <a:ln w="50800"/>
              <a:solidFill>
                <a:schemeClr val="tx2">
                  <a:lumMod val="75000"/>
                </a:schemeClr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63966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Grp="1" noChangeArrowheads="1"/>
          </p:cNvSpPr>
          <p:nvPr>
            <p:ph idx="1"/>
          </p:nvPr>
        </p:nvSpPr>
        <p:spPr bwMode="auto">
          <a:xfrm>
            <a:off x="463261" y="1898434"/>
            <a:ext cx="11436819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2" anchor="ctr" anchorCtr="0" compatLnSpc="1">
            <a:prstTxWarp prst="textNoShape">
              <a:avLst/>
            </a:prstTxWarp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marL="0" indent="0" defTabSz="914400" fontAlgn="base">
              <a:spcBef>
                <a:spcPts val="0"/>
              </a:spcBef>
              <a:buClrTx/>
              <a:buSzTx/>
              <a:buNone/>
            </a:pPr>
            <a:r>
              <a:rPr lang="ru-RU" sz="2400" b="1" dirty="0" smtClean="0">
                <a:ln w="50800"/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ru-RU" sz="2400" b="1" dirty="0" err="1" smtClean="0">
                <a:ln w="50800"/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кошти</a:t>
            </a:r>
            <a:r>
              <a:rPr lang="ru-RU" sz="2400" b="1" dirty="0" smtClean="0">
                <a:ln w="50800"/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n w="50800"/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батьків</a:t>
            </a:r>
            <a:r>
              <a:rPr lang="ru-RU" sz="2400" b="1" dirty="0">
                <a:ln w="50800"/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n w="50800"/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зроблено</a:t>
            </a:r>
            <a:r>
              <a:rPr lang="ru-RU" sz="2400" b="1" dirty="0" smtClean="0">
                <a:ln w="50800"/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0" indent="0">
              <a:spcBef>
                <a:spcPts val="0"/>
              </a:spcBef>
              <a:buNone/>
            </a:pP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всіх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вікових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групах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лакування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підлоги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групивих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кімнатах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спальнях та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роздягалках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фарбування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ігрових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майданчиків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uk-UA" sz="2000" b="1" dirty="0" smtClean="0">
                <a:ln w="50800"/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 молодшій групі </a:t>
            </a:r>
            <a:r>
              <a:rPr lang="uk-UA" sz="2000" b="1" dirty="0" smtClean="0">
                <a:ln w="50800"/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№1 </a:t>
            </a:r>
            <a:r>
              <a:rPr lang="uk-UA" sz="2000" b="1" dirty="0" smtClean="0">
                <a:ln w="50800"/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і </a:t>
            </a:r>
            <a:r>
              <a:rPr lang="uk-UA" sz="2000" b="1" dirty="0" smtClean="0">
                <a:ln w="50800"/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№2- поточний </a:t>
            </a:r>
            <a:r>
              <a:rPr lang="uk-UA" sz="2000" b="1" dirty="0" smtClean="0">
                <a:ln w="50800"/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ремонт </a:t>
            </a:r>
            <a:r>
              <a:rPr lang="uk-UA" sz="2000" b="1" dirty="0" smtClean="0">
                <a:ln w="50800"/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групових, </a:t>
            </a:r>
            <a:r>
              <a:rPr lang="uk-UA" sz="2000" b="1" dirty="0" smtClean="0">
                <a:ln w="50800"/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туалетних кімнат </a:t>
            </a:r>
            <a:r>
              <a:rPr lang="uk-UA" sz="2000" b="1" dirty="0" smtClean="0">
                <a:ln w="50800"/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та </a:t>
            </a:r>
            <a:r>
              <a:rPr lang="uk-UA" sz="2000" b="1" dirty="0" smtClean="0">
                <a:ln w="50800"/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роздягалки</a:t>
            </a:r>
            <a:endParaRPr lang="uk-UA" sz="2000" b="1" dirty="0" smtClean="0">
              <a:ln w="50800"/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uk-UA" sz="2400" b="1" dirty="0">
              <a:ln w="50800"/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Заголовок 3"/>
          <p:cNvSpPr txBox="1">
            <a:spLocks/>
          </p:cNvSpPr>
          <p:nvPr/>
        </p:nvSpPr>
        <p:spPr>
          <a:xfrm>
            <a:off x="-107576" y="205299"/>
            <a:ext cx="11430000" cy="707886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uk-UA" sz="4000" b="1" dirty="0" smtClean="0">
                <a:ln w="50800"/>
                <a:solidFill>
                  <a:srgbClr val="860000"/>
                </a:solidFill>
                <a:latin typeface="Times New Roman" pitchFamily="18" charset="0"/>
                <a:cs typeface="Times New Roman" pitchFamily="18" charset="0"/>
              </a:rPr>
              <a:t>Зміцнення матеріально-технічної бази</a:t>
            </a:r>
            <a:endParaRPr lang="uk-UA" sz="4000" b="1" dirty="0">
              <a:ln w="50800"/>
              <a:solidFill>
                <a:srgbClr val="86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39452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>
            <a:spLocks noGrp="1" noChangeArrowheads="1"/>
          </p:cNvSpPr>
          <p:nvPr>
            <p:ph idx="1"/>
          </p:nvPr>
        </p:nvSpPr>
        <p:spPr bwMode="auto">
          <a:xfrm>
            <a:off x="949793" y="79670"/>
            <a:ext cx="9183943" cy="483209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 w="9525">
            <a:solidFill>
              <a:schemeClr val="accent5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sz="2800" b="1" dirty="0">
                <a:ln w="1905"/>
                <a:solidFill>
                  <a:schemeClr val="accent5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</a:t>
            </a:r>
            <a:r>
              <a:rPr kumimoji="0" lang="uk-UA" sz="2800" b="1" i="0" u="none" strike="noStrike" normalizeH="0" baseline="0" dirty="0" smtClean="0">
                <a:ln w="1905"/>
                <a:solidFill>
                  <a:schemeClr val="accent5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дміністрація закладу висловлює щиру подяку </a:t>
            </a:r>
            <a:r>
              <a:rPr lang="uk-UA" sz="2800" b="1" dirty="0" smtClean="0">
                <a:ln w="1905"/>
                <a:solidFill>
                  <a:schemeClr val="accent5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міському голові Касяну С.В., колективу міської ради , керівництву відділу освіти та всьому колективу дошкільного закладу, </a:t>
            </a:r>
            <a:r>
              <a:rPr kumimoji="0" lang="uk-UA" sz="2800" b="1" i="0" u="none" strike="noStrike" normalizeH="0" baseline="0" dirty="0" smtClean="0">
                <a:ln w="1905"/>
                <a:solidFill>
                  <a:schemeClr val="accent5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всім </a:t>
            </a:r>
            <a:r>
              <a:rPr kumimoji="0" lang="uk-UA" sz="2800" b="1" i="0" u="none" strike="noStrike" normalizeH="0" baseline="0" dirty="0" smtClean="0">
                <a:ln w="1905"/>
                <a:solidFill>
                  <a:schemeClr val="accent5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батькам,</a:t>
            </a:r>
            <a:r>
              <a:rPr lang="uk-UA" sz="2800" b="1" dirty="0" smtClean="0">
                <a:ln w="1905"/>
                <a:solidFill>
                  <a:schemeClr val="accent5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uk-UA" sz="2800" b="1" dirty="0" err="1" smtClean="0">
                <a:ln w="1905"/>
                <a:solidFill>
                  <a:schemeClr val="accent5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Галайді</a:t>
            </a:r>
            <a:r>
              <a:rPr lang="uk-UA" sz="2800" b="1" dirty="0" smtClean="0">
                <a:ln w="1905"/>
                <a:solidFill>
                  <a:schemeClr val="accent5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А.М.,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800" b="1" i="0" u="none" strike="noStrike" normalizeH="0" baseline="0" dirty="0" smtClean="0">
                <a:ln w="1905"/>
                <a:solidFill>
                  <a:schemeClr val="accent5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 </a:t>
            </a:r>
            <a:r>
              <a:rPr kumimoji="0" lang="uk-UA" sz="2800" b="1" i="0" u="none" strike="noStrike" normalizeH="0" baseline="0" dirty="0" smtClean="0">
                <a:ln w="1905"/>
                <a:solidFill>
                  <a:schemeClr val="accent5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активну участь в житті </a:t>
            </a:r>
            <a:r>
              <a:rPr lang="uk-UA" sz="2800" b="1" dirty="0" smtClean="0">
                <a:ln w="1905"/>
                <a:solidFill>
                  <a:schemeClr val="accent5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садочку</a:t>
            </a:r>
            <a:r>
              <a:rPr kumimoji="0" lang="uk-UA" sz="2800" b="1" i="0" u="none" strike="noStrike" normalizeH="0" baseline="0" dirty="0" smtClean="0">
                <a:ln w="1905"/>
                <a:solidFill>
                  <a:schemeClr val="accent5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Сподіваємось, що й надалі спільними зусиллями ми будемо успішно працювати над вирішенням найактуальніших проблем сучасності </a:t>
            </a:r>
            <a:r>
              <a:rPr kumimoji="0" lang="uk-UA" sz="2800" b="1" i="0" u="none" strike="noStrike" normalizeH="0" baseline="0" dirty="0" smtClean="0">
                <a:ln w="1905"/>
                <a:solidFill>
                  <a:schemeClr val="accent5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uk-UA" sz="2800" b="1" i="0" u="none" strike="noStrike" normalizeH="0" baseline="0" dirty="0" smtClean="0">
                <a:ln w="1905"/>
                <a:solidFill>
                  <a:schemeClr val="accent5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виховання майбутніх громадян нашої </a:t>
            </a:r>
            <a:r>
              <a:rPr kumimoji="0" lang="uk-UA" sz="2800" b="1" i="0" u="none" strike="noStrike" normalizeH="0" baseline="0" dirty="0" smtClean="0">
                <a:ln w="1905"/>
                <a:solidFill>
                  <a:schemeClr val="accent5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держави України. </a:t>
            </a:r>
            <a:endParaRPr kumimoji="0" lang="ru-RU" sz="2800" b="1" i="0" u="none" strike="noStrike" normalizeH="0" baseline="0" dirty="0" smtClean="0">
              <a:ln w="1905"/>
              <a:solidFill>
                <a:schemeClr val="accent5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800" b="1" i="0" u="none" strike="noStrike" normalizeH="0" baseline="0" dirty="0" smtClean="0">
                <a:ln w="1905"/>
                <a:solidFill>
                  <a:schemeClr val="accent5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Дякуємо Вам за створення затишку, комфорту для наших малят.</a:t>
            </a:r>
            <a:endParaRPr kumimoji="0" lang="uk-UA" sz="2800" b="1" i="0" u="none" strike="noStrike" normalizeH="0" baseline="0" dirty="0" smtClean="0">
              <a:ln w="1905"/>
              <a:solidFill>
                <a:schemeClr val="accent5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</a:endParaRPr>
          </a:p>
        </p:txBody>
      </p:sp>
      <p:pic>
        <p:nvPicPr>
          <p:cNvPr id="7" name="Picture 3" descr="G:\8727197_46b473f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49793" y="5087156"/>
            <a:ext cx="8858121" cy="144189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462035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вал 6"/>
          <p:cNvSpPr/>
          <p:nvPr/>
        </p:nvSpPr>
        <p:spPr>
          <a:xfrm>
            <a:off x="1045030" y="-435429"/>
            <a:ext cx="9187542" cy="7939315"/>
          </a:xfrm>
          <a:prstGeom prst="ellipse">
            <a:avLst/>
          </a:prstGeom>
          <a:effectLst>
            <a:softEdge rad="6350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4007768" y="-28851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800" i="1" dirty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 </a:t>
            </a:r>
            <a:endParaRPr lang="uk-UA" sz="2800" i="1" dirty="0">
              <a:solidFill>
                <a:schemeClr val="accent2">
                  <a:lumMod val="75000"/>
                </a:schemeClr>
              </a:solidFill>
              <a:latin typeface="Arial Black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837703" y="1318895"/>
            <a:ext cx="36433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b="1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ЗАКОН УКРАЇНИ </a:t>
            </a:r>
          </a:p>
          <a:p>
            <a:pPr algn="ctr">
              <a:defRPr/>
            </a:pPr>
            <a:r>
              <a:rPr lang="uk-UA" b="1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“Про дошкільну </a:t>
            </a:r>
            <a:r>
              <a:rPr lang="uk-UA" b="1" i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освіту”</a:t>
            </a:r>
            <a:endParaRPr lang="uk-UA" b="1" i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77652" y="4306980"/>
            <a:ext cx="36038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b="1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ПОЛОЖЕННЯ ПРО </a:t>
            </a:r>
          </a:p>
          <a:p>
            <a:pPr algn="ctr">
              <a:defRPr/>
            </a:pPr>
            <a:r>
              <a:rPr lang="uk-UA" b="1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ДОШКІЛЬНИЙ </a:t>
            </a:r>
          </a:p>
          <a:p>
            <a:pPr algn="ctr">
              <a:defRPr/>
            </a:pPr>
            <a:r>
              <a:rPr lang="uk-UA" b="1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НАВЧАЛЬНИЙ ЗАКЛАД 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3097209" y="232759"/>
            <a:ext cx="53578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b="1" i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НОРМАТИВНО-ЗАКОНОДАВЧА  БАЗА:</a:t>
            </a:r>
            <a:endParaRPr lang="ru-RU" b="1" i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007768" y="800001"/>
            <a:ext cx="36433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b="1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КОНСТИТУЦІЯ УКРАЇНИ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738150" y="1155126"/>
            <a:ext cx="36433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b="1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ЗАКОН УКРАЇНИ </a:t>
            </a:r>
          </a:p>
          <a:p>
            <a:pPr algn="ctr">
              <a:defRPr/>
            </a:pPr>
            <a:r>
              <a:rPr lang="uk-UA" b="1" i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“Про</a:t>
            </a:r>
            <a:r>
              <a:rPr lang="uk-UA" b="1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 </a:t>
            </a:r>
            <a:r>
              <a:rPr lang="uk-UA" b="1" i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освіту”</a:t>
            </a:r>
            <a:endParaRPr lang="uk-UA" b="1" i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064979" y="4437520"/>
            <a:ext cx="364333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b="1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БАЗОВИЙ КОМПОНЕНТ ДОШКІЛЬНОЇ ОСВІТИ УКРАЇНИ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728940" y="2170221"/>
            <a:ext cx="36433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b="1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ЗАКОН УКРАЇНИ </a:t>
            </a:r>
          </a:p>
          <a:p>
            <a:pPr algn="ctr">
              <a:defRPr/>
            </a:pPr>
            <a:r>
              <a:rPr lang="uk-UA" b="1" i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“Про</a:t>
            </a:r>
            <a:r>
              <a:rPr lang="uk-UA" b="1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 охорону </a:t>
            </a:r>
            <a:r>
              <a:rPr lang="uk-UA" b="1" i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праці”</a:t>
            </a:r>
            <a:endParaRPr lang="uk-UA" b="1" i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064979" y="3187610"/>
            <a:ext cx="36433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b="1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ЗАКОН УКРАЇНИ </a:t>
            </a:r>
          </a:p>
          <a:p>
            <a:pPr algn="ctr">
              <a:defRPr/>
            </a:pPr>
            <a:r>
              <a:rPr lang="uk-UA" b="1" i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“Про</a:t>
            </a:r>
            <a:r>
              <a:rPr lang="uk-UA" b="1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 дорожній </a:t>
            </a:r>
            <a:r>
              <a:rPr lang="uk-UA" b="1" i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рух”</a:t>
            </a:r>
            <a:endParaRPr lang="uk-UA" b="1" i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7064979" y="2179591"/>
            <a:ext cx="36433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b="1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ЗАКОН УКРАЇНИ </a:t>
            </a:r>
          </a:p>
          <a:p>
            <a:pPr algn="ctr">
              <a:defRPr/>
            </a:pPr>
            <a:r>
              <a:rPr lang="uk-UA" b="1" i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“Про</a:t>
            </a:r>
            <a:r>
              <a:rPr lang="uk-UA" b="1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 </a:t>
            </a:r>
            <a:r>
              <a:rPr lang="uk-UA" b="1" i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відпустки”</a:t>
            </a:r>
            <a:endParaRPr lang="uk-UA" b="1" i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937256" y="1127393"/>
            <a:ext cx="36433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b="1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ЗАКОН УКРАЇНИ </a:t>
            </a:r>
          </a:p>
          <a:p>
            <a:pPr algn="ctr">
              <a:defRPr/>
            </a:pPr>
            <a:r>
              <a:rPr lang="uk-UA" b="1" i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“Про</a:t>
            </a:r>
            <a:r>
              <a:rPr lang="uk-UA" b="1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 </a:t>
            </a:r>
            <a:r>
              <a:rPr lang="uk-UA" b="1" i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мови”</a:t>
            </a:r>
            <a:endParaRPr lang="uk-UA" b="1" i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38150" y="3296227"/>
            <a:ext cx="36433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b="1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ЗАКОН УКРАЇНИ </a:t>
            </a:r>
          </a:p>
          <a:p>
            <a:pPr algn="ctr">
              <a:defRPr/>
            </a:pPr>
            <a:r>
              <a:rPr lang="uk-UA" b="1" i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“Про</a:t>
            </a:r>
            <a:r>
              <a:rPr lang="uk-UA" b="1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  цивільний </a:t>
            </a:r>
            <a:r>
              <a:rPr lang="uk-UA" b="1" i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захист”</a:t>
            </a:r>
            <a:endParaRPr lang="uk-UA" b="1" i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918614" y="5578952"/>
            <a:ext cx="28575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b="1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ПРОГРАМА </a:t>
            </a:r>
          </a:p>
          <a:p>
            <a:pPr algn="ctr">
              <a:defRPr/>
            </a:pPr>
            <a:r>
              <a:rPr lang="uk-UA" b="1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“УКРАЇНСЬКЕ ДОШКІЛЛЯ” 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5997094" y="5650442"/>
            <a:ext cx="28575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b="1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ПРОГРАМА </a:t>
            </a:r>
          </a:p>
          <a:p>
            <a:pPr algn="ctr">
              <a:defRPr/>
            </a:pPr>
            <a:r>
              <a:rPr lang="uk-UA" b="1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“ВПЕВНЕНИЙ СТАРТ” </a:t>
            </a:r>
          </a:p>
        </p:txBody>
      </p:sp>
      <p:pic>
        <p:nvPicPr>
          <p:cNvPr id="1028" name="Picture 4" descr="D:\перевірити\малюнки 2\1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61670" y="2121736"/>
            <a:ext cx="3364184" cy="29336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1178658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993228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lnSpc>
                <a:spcPct val="107000"/>
              </a:lnSpc>
              <a:buNone/>
              <a:defRPr/>
            </a:pPr>
            <a:r>
              <a:rPr lang="ru-RU" altLang="ru-RU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Директор </a:t>
            </a:r>
            <a:r>
              <a:rPr lang="ru-RU" altLang="ru-RU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Свінціцька</a:t>
            </a:r>
            <a:r>
              <a:rPr lang="ru-RU" altLang="ru-RU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ru-RU" altLang="ru-RU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Ірина</a:t>
            </a:r>
            <a:r>
              <a:rPr lang="ru-RU" altLang="ru-RU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ru-RU" altLang="ru-RU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Романівна</a:t>
            </a:r>
            <a:r>
              <a:rPr lang="ru-RU" altLang="ru-RU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, 1965 </a:t>
            </a:r>
            <a:r>
              <a:rPr lang="ru-RU" altLang="ru-RU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р. н., </a:t>
            </a:r>
            <a:r>
              <a:rPr lang="ru-RU" altLang="ru-RU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освіта</a:t>
            </a:r>
            <a:r>
              <a:rPr lang="ru-RU" altLang="ru-RU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ru-RU" altLang="ru-RU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вища</a:t>
            </a:r>
            <a:r>
              <a:rPr lang="ru-RU" altLang="ru-RU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ru-RU" altLang="ru-RU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педагогічна</a:t>
            </a:r>
            <a:r>
              <a:rPr lang="ru-RU" altLang="ru-RU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,</a:t>
            </a:r>
          </a:p>
          <a:p>
            <a:pPr marL="0" indent="0" algn="ctr">
              <a:lnSpc>
                <a:spcPct val="107000"/>
              </a:lnSpc>
              <a:buNone/>
              <a:defRPr/>
            </a:pPr>
            <a:r>
              <a:rPr lang="ru-RU" altLang="ru-RU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ru-RU" altLang="ru-RU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загальний</a:t>
            </a:r>
            <a:r>
              <a:rPr lang="ru-RU" altLang="ru-RU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 стаж </a:t>
            </a:r>
            <a:r>
              <a:rPr lang="ru-RU" altLang="ru-RU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роботи</a:t>
            </a:r>
            <a:r>
              <a:rPr lang="ru-RU" altLang="ru-RU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ru-RU" altLang="ru-RU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36 </a:t>
            </a:r>
            <a:r>
              <a:rPr lang="ru-RU" altLang="ru-RU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років</a:t>
            </a:r>
            <a:r>
              <a:rPr lang="ru-RU" altLang="ru-RU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, </a:t>
            </a:r>
            <a:r>
              <a:rPr lang="ru-RU" altLang="ru-RU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з </a:t>
            </a:r>
            <a:r>
              <a:rPr lang="ru-RU" altLang="ru-RU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 2002 </a:t>
            </a:r>
            <a:r>
              <a:rPr lang="ru-RU" altLang="ru-RU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року – </a:t>
            </a:r>
            <a:r>
              <a:rPr lang="ru-RU" altLang="ru-RU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очолюю</a:t>
            </a:r>
            <a:r>
              <a:rPr lang="ru-RU" altLang="ru-RU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ru-RU" altLang="ru-RU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колектив</a:t>
            </a:r>
            <a:r>
              <a:rPr lang="ru-RU" altLang="ru-RU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ru-RU" altLang="ru-RU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КЗДО №8</a:t>
            </a:r>
            <a:r>
              <a:rPr lang="uk-UA" altLang="ru-RU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 «Журавлик»</a:t>
            </a:r>
            <a:r>
              <a:rPr lang="ru-RU" altLang="ru-RU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.</a:t>
            </a:r>
            <a:endParaRPr lang="ru-RU" altLang="ru-RU" b="1" dirty="0"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buNone/>
              <a:defRPr/>
            </a:pPr>
            <a:r>
              <a:rPr lang="ru-RU" altLang="ru-RU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Керівництво</a:t>
            </a:r>
            <a:r>
              <a:rPr lang="ru-RU" altLang="ru-RU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ru-RU" altLang="ru-RU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роботою</a:t>
            </a:r>
            <a:r>
              <a:rPr lang="ru-RU" altLang="ru-RU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ru-RU" altLang="ru-RU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закладу </a:t>
            </a:r>
            <a:r>
              <a:rPr lang="ru-RU" altLang="ru-RU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дошкільної</a:t>
            </a:r>
            <a:r>
              <a:rPr lang="ru-RU" altLang="ru-RU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ru-RU" altLang="ru-RU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освіти</a:t>
            </a:r>
            <a:r>
              <a:rPr lang="ru-RU" altLang="ru-RU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ru-RU" altLang="ru-RU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здійснюю</a:t>
            </a:r>
            <a:r>
              <a:rPr lang="ru-RU" altLang="ru-RU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ru-RU" altLang="ru-RU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відповідно</a:t>
            </a:r>
            <a:r>
              <a:rPr lang="ru-RU" altLang="ru-RU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 до Статуту та </a:t>
            </a:r>
            <a:r>
              <a:rPr lang="ru-RU" altLang="ru-RU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річного</a:t>
            </a:r>
            <a:r>
              <a:rPr lang="ru-RU" altLang="ru-RU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 плану </a:t>
            </a:r>
            <a:r>
              <a:rPr lang="ru-RU" altLang="ru-RU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роботи</a:t>
            </a:r>
            <a:r>
              <a:rPr lang="ru-RU" altLang="ru-RU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.</a:t>
            </a:r>
            <a:endParaRPr lang="ru-RU" altLang="ru-RU" b="1" dirty="0" smtClean="0"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buNone/>
              <a:defRPr/>
            </a:pPr>
            <a:r>
              <a:rPr lang="ru-RU" altLang="ru-RU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ru-RU" altLang="ru-RU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Я, як директор, </a:t>
            </a:r>
            <a:r>
              <a:rPr lang="ru-RU" altLang="ru-RU" dirty="0" err="1" smtClean="0">
                <a:solidFill>
                  <a:srgbClr val="000000"/>
                </a:solidFill>
                <a:cs typeface="Times New Roman" panose="02020603050405020304" pitchFamily="18" charset="0"/>
              </a:rPr>
              <a:t>забезпечую</a:t>
            </a:r>
            <a:r>
              <a:rPr lang="ru-RU" altLang="ru-RU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:</a:t>
            </a:r>
            <a:endParaRPr lang="ru-RU" altLang="ru-RU" dirty="0" smtClean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defRPr/>
            </a:pPr>
            <a:r>
              <a:rPr lang="ru-RU" altLang="ru-RU" dirty="0" err="1" smtClean="0">
                <a:solidFill>
                  <a:srgbClr val="000000"/>
                </a:solidFill>
                <a:cs typeface="Times New Roman" panose="02020603050405020304" pitchFamily="18" charset="0"/>
              </a:rPr>
              <a:t>реалізацію</a:t>
            </a:r>
            <a:r>
              <a:rPr lang="ru-RU" altLang="ru-RU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ru-RU" altLang="ru-RU" dirty="0" err="1">
                <a:solidFill>
                  <a:srgbClr val="000000"/>
                </a:solidFill>
                <a:cs typeface="Times New Roman" panose="02020603050405020304" pitchFamily="18" charset="0"/>
              </a:rPr>
              <a:t>державної</a:t>
            </a:r>
            <a:r>
              <a:rPr lang="ru-RU" altLang="ru-RU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ru-RU" altLang="ru-RU" dirty="0" err="1">
                <a:solidFill>
                  <a:srgbClr val="000000"/>
                </a:solidFill>
                <a:cs typeface="Times New Roman" panose="02020603050405020304" pitchFamily="18" charset="0"/>
              </a:rPr>
              <a:t>політики</a:t>
            </a:r>
            <a:r>
              <a:rPr lang="ru-RU" altLang="ru-RU" dirty="0">
                <a:solidFill>
                  <a:srgbClr val="000000"/>
                </a:solidFill>
                <a:cs typeface="Times New Roman" panose="02020603050405020304" pitchFamily="18" charset="0"/>
              </a:rPr>
              <a:t> в </a:t>
            </a:r>
            <a:r>
              <a:rPr lang="ru-RU" altLang="ru-RU" dirty="0" err="1">
                <a:solidFill>
                  <a:srgbClr val="000000"/>
                </a:solidFill>
                <a:cs typeface="Times New Roman" panose="02020603050405020304" pitchFamily="18" charset="0"/>
              </a:rPr>
              <a:t>галузі</a:t>
            </a:r>
            <a:r>
              <a:rPr lang="ru-RU" altLang="ru-RU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ru-RU" altLang="ru-RU" dirty="0" err="1">
                <a:solidFill>
                  <a:srgbClr val="000000"/>
                </a:solidFill>
                <a:cs typeface="Times New Roman" panose="02020603050405020304" pitchFamily="18" charset="0"/>
              </a:rPr>
              <a:t>освіти</a:t>
            </a:r>
            <a:r>
              <a:rPr lang="ru-RU" altLang="ru-RU" dirty="0">
                <a:solidFill>
                  <a:srgbClr val="000000"/>
                </a:solidFill>
                <a:cs typeface="Times New Roman" panose="02020603050405020304" pitchFamily="18" charset="0"/>
              </a:rPr>
              <a:t> через </a:t>
            </a:r>
            <a:r>
              <a:rPr lang="ru-RU" altLang="ru-RU" dirty="0" err="1">
                <a:solidFill>
                  <a:srgbClr val="000000"/>
                </a:solidFill>
                <a:cs typeface="Times New Roman" panose="02020603050405020304" pitchFamily="18" charset="0"/>
              </a:rPr>
              <a:t>педагогічні</a:t>
            </a:r>
            <a:r>
              <a:rPr lang="ru-RU" altLang="ru-RU" dirty="0">
                <a:solidFill>
                  <a:srgbClr val="000000"/>
                </a:solidFill>
                <a:cs typeface="Times New Roman" panose="02020603050405020304" pitchFamily="18" charset="0"/>
              </a:rPr>
              <a:t> ради, </a:t>
            </a:r>
            <a:r>
              <a:rPr lang="ru-RU" altLang="ru-RU" dirty="0" err="1" smtClean="0">
                <a:solidFill>
                  <a:srgbClr val="000000"/>
                </a:solidFill>
                <a:cs typeface="Times New Roman" panose="02020603050405020304" pitchFamily="18" charset="0"/>
              </a:rPr>
              <a:t>загальні</a:t>
            </a:r>
            <a:r>
              <a:rPr lang="ru-RU" altLang="ru-RU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ru-RU" altLang="ru-RU" dirty="0" err="1">
                <a:solidFill>
                  <a:srgbClr val="000000"/>
                </a:solidFill>
                <a:cs typeface="Times New Roman" panose="02020603050405020304" pitchFamily="18" charset="0"/>
              </a:rPr>
              <a:t>збори</a:t>
            </a:r>
            <a:r>
              <a:rPr lang="ru-RU" altLang="ru-RU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ru-RU" altLang="ru-RU" dirty="0" err="1">
                <a:solidFill>
                  <a:srgbClr val="000000"/>
                </a:solidFill>
                <a:cs typeface="Times New Roman" panose="02020603050405020304" pitchFamily="18" charset="0"/>
              </a:rPr>
              <a:t>членів</a:t>
            </a:r>
            <a:r>
              <a:rPr lang="ru-RU" altLang="ru-RU" dirty="0">
                <a:solidFill>
                  <a:srgbClr val="000000"/>
                </a:solidFill>
                <a:cs typeface="Times New Roman" panose="02020603050405020304" pitchFamily="18" charset="0"/>
              </a:rPr>
              <a:t> трудового </a:t>
            </a:r>
            <a:r>
              <a:rPr lang="ru-RU" altLang="ru-RU" dirty="0" err="1">
                <a:solidFill>
                  <a:srgbClr val="000000"/>
                </a:solidFill>
                <a:cs typeface="Times New Roman" panose="02020603050405020304" pitchFamily="18" charset="0"/>
              </a:rPr>
              <a:t>колективу</a:t>
            </a:r>
            <a:r>
              <a:rPr lang="ru-RU" altLang="ru-RU" dirty="0">
                <a:solidFill>
                  <a:srgbClr val="000000"/>
                </a:solidFill>
                <a:cs typeface="Times New Roman" panose="02020603050405020304" pitchFamily="18" charset="0"/>
              </a:rPr>
              <a:t> та </a:t>
            </a:r>
            <a:r>
              <a:rPr lang="ru-RU" altLang="ru-RU" dirty="0" err="1">
                <a:solidFill>
                  <a:srgbClr val="000000"/>
                </a:solidFill>
                <a:cs typeface="Times New Roman" panose="02020603050405020304" pitchFamily="18" charset="0"/>
              </a:rPr>
              <a:t>батьківського</a:t>
            </a:r>
            <a:r>
              <a:rPr lang="ru-RU" altLang="ru-RU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ru-RU" altLang="ru-RU" dirty="0" err="1" smtClean="0">
                <a:solidFill>
                  <a:srgbClr val="000000"/>
                </a:solidFill>
                <a:cs typeface="Times New Roman" panose="02020603050405020304" pitchFamily="18" charset="0"/>
              </a:rPr>
              <a:t>комітету</a:t>
            </a:r>
            <a:r>
              <a:rPr lang="ru-RU" altLang="ru-RU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;</a:t>
            </a:r>
            <a:endParaRPr lang="ru-RU" altLang="ru-RU" dirty="0" smtClean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defRPr/>
            </a:pPr>
            <a:r>
              <a:rPr lang="ru-RU" altLang="ru-RU" dirty="0" err="1" smtClean="0">
                <a:solidFill>
                  <a:srgbClr val="000000"/>
                </a:solidFill>
                <a:cs typeface="Times New Roman" panose="02020603050405020304" pitchFamily="18" charset="0"/>
              </a:rPr>
              <a:t>дію</a:t>
            </a:r>
            <a:r>
              <a:rPr lang="ru-RU" altLang="ru-RU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ru-RU" altLang="ru-RU" dirty="0" err="1">
                <a:solidFill>
                  <a:srgbClr val="000000"/>
                </a:solidFill>
                <a:cs typeface="Times New Roman" panose="02020603050405020304" pitchFamily="18" charset="0"/>
              </a:rPr>
              <a:t>від</a:t>
            </a:r>
            <a:r>
              <a:rPr lang="ru-RU" altLang="ru-RU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ru-RU" altLang="ru-RU" dirty="0" err="1">
                <a:solidFill>
                  <a:srgbClr val="000000"/>
                </a:solidFill>
                <a:cs typeface="Times New Roman" panose="02020603050405020304" pitchFamily="18" charset="0"/>
              </a:rPr>
              <a:t>імені</a:t>
            </a:r>
            <a:r>
              <a:rPr lang="ru-RU" altLang="ru-RU" dirty="0">
                <a:solidFill>
                  <a:srgbClr val="000000"/>
                </a:solidFill>
                <a:cs typeface="Times New Roman" panose="02020603050405020304" pitchFamily="18" charset="0"/>
              </a:rPr>
              <a:t> закладу, представляю </a:t>
            </a:r>
            <a:r>
              <a:rPr lang="ru-RU" altLang="ru-RU" dirty="0" err="1">
                <a:solidFill>
                  <a:srgbClr val="000000"/>
                </a:solidFill>
                <a:cs typeface="Times New Roman" panose="02020603050405020304" pitchFamily="18" charset="0"/>
              </a:rPr>
              <a:t>його</a:t>
            </a:r>
            <a:r>
              <a:rPr lang="ru-RU" altLang="ru-RU" dirty="0">
                <a:solidFill>
                  <a:srgbClr val="000000"/>
                </a:solidFill>
                <a:cs typeface="Times New Roman" panose="02020603050405020304" pitchFamily="18" charset="0"/>
              </a:rPr>
              <a:t> в </a:t>
            </a:r>
            <a:r>
              <a:rPr lang="ru-RU" altLang="ru-RU" dirty="0" err="1">
                <a:solidFill>
                  <a:srgbClr val="000000"/>
                </a:solidFill>
                <a:cs typeface="Times New Roman" panose="02020603050405020304" pitchFamily="18" charset="0"/>
              </a:rPr>
              <a:t>усіх</a:t>
            </a:r>
            <a:r>
              <a:rPr lang="ru-RU" altLang="ru-RU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ru-RU" altLang="ru-RU" dirty="0" err="1" smtClean="0">
                <a:solidFill>
                  <a:srgbClr val="000000"/>
                </a:solidFill>
                <a:cs typeface="Times New Roman" panose="02020603050405020304" pitchFamily="18" charset="0"/>
              </a:rPr>
              <a:t>державних</a:t>
            </a:r>
            <a:r>
              <a:rPr lang="ru-RU" altLang="ru-RU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 та </a:t>
            </a:r>
            <a:r>
              <a:rPr lang="ru-RU" altLang="ru-RU" dirty="0" err="1">
                <a:solidFill>
                  <a:srgbClr val="000000"/>
                </a:solidFill>
                <a:cs typeface="Times New Roman" panose="02020603050405020304" pitchFamily="18" charset="0"/>
              </a:rPr>
              <a:t>інших</a:t>
            </a:r>
            <a:r>
              <a:rPr lang="ru-RU" altLang="ru-RU" dirty="0">
                <a:solidFill>
                  <a:srgbClr val="000000"/>
                </a:solidFill>
                <a:cs typeface="Times New Roman" panose="02020603050405020304" pitchFamily="18" charset="0"/>
              </a:rPr>
              <a:t> органах, </a:t>
            </a:r>
            <a:r>
              <a:rPr lang="ru-RU" altLang="ru-RU" dirty="0" err="1">
                <a:solidFill>
                  <a:srgbClr val="000000"/>
                </a:solidFill>
                <a:cs typeface="Times New Roman" panose="02020603050405020304" pitchFamily="18" charset="0"/>
              </a:rPr>
              <a:t>установах</a:t>
            </a:r>
            <a:r>
              <a:rPr lang="ru-RU" altLang="ru-RU" dirty="0">
                <a:solidFill>
                  <a:srgbClr val="000000"/>
                </a:solidFill>
                <a:cs typeface="Times New Roman" panose="02020603050405020304" pitchFamily="18" charset="0"/>
              </a:rPr>
              <a:t> і </a:t>
            </a:r>
            <a:r>
              <a:rPr lang="ru-RU" altLang="ru-RU" dirty="0" err="1">
                <a:solidFill>
                  <a:srgbClr val="000000"/>
                </a:solidFill>
                <a:cs typeface="Times New Roman" panose="02020603050405020304" pitchFamily="18" charset="0"/>
              </a:rPr>
              <a:t>організаціях</a:t>
            </a:r>
            <a:r>
              <a:rPr lang="ru-RU" altLang="ru-RU" dirty="0">
                <a:solidFill>
                  <a:srgbClr val="000000"/>
                </a:solidFill>
                <a:cs typeface="Times New Roman" panose="02020603050405020304" pitchFamily="18" charset="0"/>
              </a:rPr>
              <a:t>;</a:t>
            </a:r>
            <a:endParaRPr lang="ru-RU" altLang="ru-RU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defRPr/>
            </a:pPr>
            <a:r>
              <a:rPr lang="ru-RU" altLang="ru-RU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у </a:t>
            </a:r>
            <a:r>
              <a:rPr lang="ru-RU" altLang="ru-RU" dirty="0">
                <a:solidFill>
                  <a:srgbClr val="000000"/>
                </a:solidFill>
                <a:cs typeface="Times New Roman" panose="02020603050405020304" pitchFamily="18" charset="0"/>
              </a:rPr>
              <a:t>межах </a:t>
            </a:r>
            <a:r>
              <a:rPr lang="ru-RU" altLang="ru-RU" dirty="0" err="1">
                <a:solidFill>
                  <a:srgbClr val="000000"/>
                </a:solidFill>
                <a:cs typeface="Times New Roman" panose="02020603050405020304" pitchFamily="18" charset="0"/>
              </a:rPr>
              <a:t>своєї</a:t>
            </a:r>
            <a:r>
              <a:rPr lang="ru-RU" altLang="ru-RU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ru-RU" altLang="ru-RU" dirty="0" err="1">
                <a:solidFill>
                  <a:srgbClr val="000000"/>
                </a:solidFill>
                <a:cs typeface="Times New Roman" panose="02020603050405020304" pitchFamily="18" charset="0"/>
              </a:rPr>
              <a:t>компетенції</a:t>
            </a:r>
            <a:r>
              <a:rPr lang="ru-RU" altLang="ru-RU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ru-RU" altLang="ru-RU" dirty="0" err="1">
                <a:solidFill>
                  <a:srgbClr val="000000"/>
                </a:solidFill>
                <a:cs typeface="Times New Roman" panose="02020603050405020304" pitchFamily="18" charset="0"/>
              </a:rPr>
              <a:t>видаю</a:t>
            </a:r>
            <a:r>
              <a:rPr lang="ru-RU" altLang="ru-RU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ru-RU" altLang="ru-RU" dirty="0" err="1">
                <a:solidFill>
                  <a:srgbClr val="000000"/>
                </a:solidFill>
                <a:cs typeface="Times New Roman" panose="02020603050405020304" pitchFamily="18" charset="0"/>
              </a:rPr>
              <a:t>накази</a:t>
            </a:r>
            <a:r>
              <a:rPr lang="ru-RU" altLang="ru-RU" dirty="0">
                <a:solidFill>
                  <a:srgbClr val="000000"/>
                </a:solidFill>
                <a:cs typeface="Times New Roman" panose="02020603050405020304" pitchFamily="18" charset="0"/>
              </a:rPr>
              <a:t>, </a:t>
            </a:r>
            <a:r>
              <a:rPr lang="ru-RU" altLang="ru-RU" dirty="0" err="1">
                <a:solidFill>
                  <a:srgbClr val="000000"/>
                </a:solidFill>
                <a:cs typeface="Times New Roman" panose="02020603050405020304" pitchFamily="18" charset="0"/>
              </a:rPr>
              <a:t>обов’язкові</a:t>
            </a:r>
            <a:r>
              <a:rPr lang="ru-RU" altLang="ru-RU" dirty="0">
                <a:solidFill>
                  <a:srgbClr val="000000"/>
                </a:solidFill>
                <a:cs typeface="Times New Roman" panose="02020603050405020304" pitchFamily="18" charset="0"/>
              </a:rPr>
              <a:t> для </a:t>
            </a:r>
            <a:r>
              <a:rPr lang="ru-RU" altLang="ru-RU" dirty="0" err="1">
                <a:solidFill>
                  <a:srgbClr val="000000"/>
                </a:solidFill>
                <a:cs typeface="Times New Roman" panose="02020603050405020304" pitchFamily="18" charset="0"/>
              </a:rPr>
              <a:t>виконання</a:t>
            </a:r>
            <a:r>
              <a:rPr lang="ru-RU" altLang="ru-RU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ru-RU" altLang="ru-RU" dirty="0" err="1">
                <a:solidFill>
                  <a:srgbClr val="000000"/>
                </a:solidFill>
                <a:cs typeface="Times New Roman" panose="02020603050405020304" pitchFamily="18" charset="0"/>
              </a:rPr>
              <a:t>працівниками</a:t>
            </a:r>
            <a:r>
              <a:rPr lang="ru-RU" altLang="ru-RU" dirty="0">
                <a:solidFill>
                  <a:srgbClr val="000000"/>
                </a:solidFill>
                <a:cs typeface="Times New Roman" panose="02020603050405020304" pitchFamily="18" charset="0"/>
              </a:rPr>
              <a:t> закладу;</a:t>
            </a:r>
            <a:endParaRPr lang="ru-RU" altLang="ru-RU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defRPr/>
            </a:pPr>
            <a:r>
              <a:rPr lang="ru-RU" altLang="ru-RU" dirty="0" err="1" smtClean="0">
                <a:solidFill>
                  <a:srgbClr val="000000"/>
                </a:solidFill>
                <a:cs typeface="Times New Roman" panose="02020603050405020304" pitchFamily="18" charset="0"/>
              </a:rPr>
              <a:t>приймаю</a:t>
            </a:r>
            <a:r>
              <a:rPr lang="ru-RU" altLang="ru-RU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ru-RU" altLang="ru-RU" dirty="0">
                <a:solidFill>
                  <a:srgbClr val="000000"/>
                </a:solidFill>
                <a:cs typeface="Times New Roman" panose="02020603050405020304" pitchFamily="18" charset="0"/>
              </a:rPr>
              <a:t>на роботу та </a:t>
            </a:r>
            <a:r>
              <a:rPr lang="ru-RU" altLang="ru-RU" dirty="0" err="1">
                <a:solidFill>
                  <a:srgbClr val="000000"/>
                </a:solidFill>
                <a:cs typeface="Times New Roman" panose="02020603050405020304" pitchFamily="18" charset="0"/>
              </a:rPr>
              <a:t>звільняю</a:t>
            </a:r>
            <a:r>
              <a:rPr lang="ru-RU" altLang="ru-RU" dirty="0">
                <a:solidFill>
                  <a:srgbClr val="000000"/>
                </a:solidFill>
                <a:cs typeface="Times New Roman" panose="02020603050405020304" pitchFamily="18" charset="0"/>
              </a:rPr>
              <a:t> з посади </a:t>
            </a:r>
            <a:r>
              <a:rPr lang="ru-RU" altLang="ru-RU" dirty="0" err="1">
                <a:solidFill>
                  <a:srgbClr val="000000"/>
                </a:solidFill>
                <a:cs typeface="Times New Roman" panose="02020603050405020304" pitchFamily="18" charset="0"/>
              </a:rPr>
              <a:t>працівників</a:t>
            </a:r>
            <a:r>
              <a:rPr lang="ru-RU" altLang="ru-RU" dirty="0">
                <a:solidFill>
                  <a:srgbClr val="000000"/>
                </a:solidFill>
                <a:cs typeface="Times New Roman" panose="02020603050405020304" pitchFamily="18" charset="0"/>
              </a:rPr>
              <a:t> закладу при </a:t>
            </a:r>
            <a:r>
              <a:rPr lang="ru-RU" altLang="ru-RU" dirty="0" err="1">
                <a:solidFill>
                  <a:srgbClr val="000000"/>
                </a:solidFill>
                <a:cs typeface="Times New Roman" panose="02020603050405020304" pitchFamily="18" charset="0"/>
              </a:rPr>
              <a:t>потребі</a:t>
            </a:r>
            <a:r>
              <a:rPr lang="ru-RU" altLang="ru-RU" dirty="0">
                <a:solidFill>
                  <a:srgbClr val="000000"/>
                </a:solidFill>
                <a:cs typeface="Times New Roman" panose="02020603050405020304" pitchFamily="18" charset="0"/>
              </a:rPr>
              <a:t>;</a:t>
            </a:r>
            <a:endParaRPr lang="ru-RU" altLang="ru-RU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defRPr/>
            </a:pPr>
            <a:r>
              <a:rPr lang="ru-RU" altLang="ru-RU" dirty="0" err="1" smtClean="0">
                <a:solidFill>
                  <a:srgbClr val="000000"/>
                </a:solidFill>
                <a:cs typeface="Times New Roman" panose="02020603050405020304" pitchFamily="18" charset="0"/>
              </a:rPr>
              <a:t>контролюю</a:t>
            </a:r>
            <a:r>
              <a:rPr lang="ru-RU" altLang="ru-RU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ru-RU" altLang="ru-RU" dirty="0" err="1">
                <a:solidFill>
                  <a:srgbClr val="000000"/>
                </a:solidFill>
                <a:cs typeface="Times New Roman" panose="02020603050405020304" pitchFamily="18" charset="0"/>
              </a:rPr>
              <a:t>організацію</a:t>
            </a:r>
            <a:r>
              <a:rPr lang="ru-RU" altLang="ru-RU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ru-RU" altLang="ru-RU" dirty="0" err="1">
                <a:solidFill>
                  <a:srgbClr val="000000"/>
                </a:solidFill>
                <a:cs typeface="Times New Roman" panose="02020603050405020304" pitchFamily="18" charset="0"/>
              </a:rPr>
              <a:t>харчування</a:t>
            </a:r>
            <a:r>
              <a:rPr lang="ru-RU" altLang="ru-RU" dirty="0">
                <a:solidFill>
                  <a:srgbClr val="000000"/>
                </a:solidFill>
                <a:cs typeface="Times New Roman" panose="02020603050405020304" pitchFamily="18" charset="0"/>
              </a:rPr>
              <a:t> і </a:t>
            </a:r>
            <a:r>
              <a:rPr lang="ru-RU" altLang="ru-RU" dirty="0" err="1">
                <a:solidFill>
                  <a:srgbClr val="000000"/>
                </a:solidFill>
                <a:cs typeface="Times New Roman" panose="02020603050405020304" pitchFamily="18" charset="0"/>
              </a:rPr>
              <a:t>медичного</a:t>
            </a:r>
            <a:r>
              <a:rPr lang="ru-RU" altLang="ru-RU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ru-RU" altLang="ru-RU" dirty="0" err="1">
                <a:solidFill>
                  <a:srgbClr val="000000"/>
                </a:solidFill>
                <a:cs typeface="Times New Roman" panose="02020603050405020304" pitchFamily="18" charset="0"/>
              </a:rPr>
              <a:t>обслуговування</a:t>
            </a:r>
            <a:r>
              <a:rPr lang="ru-RU" altLang="ru-RU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ru-RU" altLang="ru-RU" dirty="0" err="1">
                <a:solidFill>
                  <a:srgbClr val="000000"/>
                </a:solidFill>
                <a:cs typeface="Times New Roman" panose="02020603050405020304" pitchFamily="18" charset="0"/>
              </a:rPr>
              <a:t>дітей</a:t>
            </a:r>
            <a:r>
              <a:rPr lang="ru-RU" altLang="ru-RU" dirty="0">
                <a:solidFill>
                  <a:srgbClr val="000000"/>
                </a:solidFill>
                <a:cs typeface="Times New Roman" panose="02020603050405020304" pitchFamily="18" charset="0"/>
              </a:rPr>
              <a:t>;</a:t>
            </a:r>
            <a:endParaRPr lang="ru-RU" altLang="ru-RU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defRPr/>
            </a:pPr>
            <a:r>
              <a:rPr lang="ru-RU" altLang="ru-RU" dirty="0" err="1" smtClean="0">
                <a:solidFill>
                  <a:srgbClr val="000000"/>
                </a:solidFill>
                <a:cs typeface="Times New Roman" panose="02020603050405020304" pitchFamily="18" charset="0"/>
              </a:rPr>
              <a:t>забезпечую</a:t>
            </a:r>
            <a:r>
              <a:rPr lang="ru-RU" altLang="ru-RU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ru-RU" altLang="ru-RU" dirty="0" err="1">
                <a:solidFill>
                  <a:srgbClr val="000000"/>
                </a:solidFill>
                <a:cs typeface="Times New Roman" panose="02020603050405020304" pitchFamily="18" charset="0"/>
              </a:rPr>
              <a:t>дотримання</a:t>
            </a:r>
            <a:r>
              <a:rPr lang="ru-RU" altLang="ru-RU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ru-RU" altLang="ru-RU" dirty="0" err="1">
                <a:solidFill>
                  <a:srgbClr val="000000"/>
                </a:solidFill>
                <a:cs typeface="Times New Roman" panose="02020603050405020304" pitchFamily="18" charset="0"/>
              </a:rPr>
              <a:t>санітарно-гігієнічних</a:t>
            </a:r>
            <a:r>
              <a:rPr lang="ru-RU" altLang="ru-RU" dirty="0">
                <a:solidFill>
                  <a:srgbClr val="000000"/>
                </a:solidFill>
                <a:cs typeface="Times New Roman" panose="02020603050405020304" pitchFamily="18" charset="0"/>
              </a:rPr>
              <a:t>, </a:t>
            </a:r>
            <a:r>
              <a:rPr lang="ru-RU" altLang="ru-RU" dirty="0" err="1">
                <a:solidFill>
                  <a:srgbClr val="000000"/>
                </a:solidFill>
                <a:cs typeface="Times New Roman" panose="02020603050405020304" pitchFamily="18" charset="0"/>
              </a:rPr>
              <a:t>протипожежних</a:t>
            </a:r>
            <a:r>
              <a:rPr lang="ru-RU" altLang="ru-RU" dirty="0">
                <a:solidFill>
                  <a:srgbClr val="000000"/>
                </a:solidFill>
                <a:cs typeface="Times New Roman" panose="02020603050405020304" pitchFamily="18" charset="0"/>
              </a:rPr>
              <a:t> норм і правил, </a:t>
            </a:r>
            <a:r>
              <a:rPr lang="ru-RU" altLang="ru-RU" dirty="0" err="1">
                <a:solidFill>
                  <a:srgbClr val="000000"/>
                </a:solidFill>
                <a:cs typeface="Times New Roman" panose="02020603050405020304" pitchFamily="18" charset="0"/>
              </a:rPr>
              <a:t>техніки</a:t>
            </a:r>
            <a:r>
              <a:rPr lang="ru-RU" altLang="ru-RU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ru-RU" altLang="ru-RU" dirty="0" err="1">
                <a:solidFill>
                  <a:srgbClr val="000000"/>
                </a:solidFill>
                <a:cs typeface="Times New Roman" panose="02020603050405020304" pitchFamily="18" charset="0"/>
              </a:rPr>
              <a:t>безпеки</a:t>
            </a:r>
            <a:r>
              <a:rPr lang="ru-RU" altLang="ru-RU" dirty="0">
                <a:solidFill>
                  <a:srgbClr val="000000"/>
                </a:solidFill>
                <a:cs typeface="Times New Roman" panose="02020603050405020304" pitchFamily="18" charset="0"/>
              </a:rPr>
              <a:t>, </a:t>
            </a:r>
            <a:r>
              <a:rPr lang="ru-RU" altLang="ru-RU" dirty="0" err="1">
                <a:solidFill>
                  <a:srgbClr val="000000"/>
                </a:solidFill>
                <a:cs typeface="Times New Roman" panose="02020603050405020304" pitchFamily="18" charset="0"/>
              </a:rPr>
              <a:t>вимог</a:t>
            </a:r>
            <a:r>
              <a:rPr lang="ru-RU" altLang="ru-RU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ru-RU" altLang="ru-RU" dirty="0" err="1">
                <a:solidFill>
                  <a:srgbClr val="000000"/>
                </a:solidFill>
                <a:cs typeface="Times New Roman" panose="02020603050405020304" pitchFamily="18" charset="0"/>
              </a:rPr>
              <a:t>безпечної</a:t>
            </a:r>
            <a:r>
              <a:rPr lang="ru-RU" altLang="ru-RU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ru-RU" altLang="ru-RU" dirty="0" err="1">
                <a:solidFill>
                  <a:srgbClr val="000000"/>
                </a:solidFill>
                <a:cs typeface="Times New Roman" panose="02020603050405020304" pitchFamily="18" charset="0"/>
              </a:rPr>
              <a:t>життєдіяльності</a:t>
            </a:r>
            <a:r>
              <a:rPr lang="ru-RU" altLang="ru-RU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ru-RU" altLang="ru-RU" dirty="0" err="1">
                <a:solidFill>
                  <a:srgbClr val="000000"/>
                </a:solidFill>
                <a:cs typeface="Times New Roman" panose="02020603050405020304" pitchFamily="18" charset="0"/>
              </a:rPr>
              <a:t>дітей</a:t>
            </a:r>
            <a:r>
              <a:rPr lang="ru-RU" altLang="ru-RU" dirty="0">
                <a:solidFill>
                  <a:srgbClr val="000000"/>
                </a:solidFill>
                <a:cs typeface="Times New Roman" panose="02020603050405020304" pitchFamily="18" charset="0"/>
              </a:rPr>
              <a:t> і </a:t>
            </a:r>
            <a:r>
              <a:rPr lang="ru-RU" altLang="ru-RU" dirty="0" err="1">
                <a:solidFill>
                  <a:srgbClr val="000000"/>
                </a:solidFill>
                <a:cs typeface="Times New Roman" panose="02020603050405020304" pitchFamily="18" charset="0"/>
              </a:rPr>
              <a:t>працівників</a:t>
            </a:r>
            <a:r>
              <a:rPr lang="ru-RU" altLang="ru-RU" dirty="0">
                <a:solidFill>
                  <a:srgbClr val="000000"/>
                </a:solidFill>
                <a:cs typeface="Times New Roman" panose="02020603050405020304" pitchFamily="18" charset="0"/>
              </a:rPr>
              <a:t>, </a:t>
            </a:r>
            <a:r>
              <a:rPr lang="ru-RU" altLang="ru-RU" dirty="0" err="1">
                <a:solidFill>
                  <a:srgbClr val="000000"/>
                </a:solidFill>
                <a:cs typeface="Times New Roman" panose="02020603050405020304" pitchFamily="18" charset="0"/>
              </a:rPr>
              <a:t>збереження</a:t>
            </a:r>
            <a:r>
              <a:rPr lang="ru-RU" altLang="ru-RU" dirty="0">
                <a:solidFill>
                  <a:srgbClr val="000000"/>
                </a:solidFill>
                <a:cs typeface="Times New Roman" panose="02020603050405020304" pitchFamily="18" charset="0"/>
              </a:rPr>
              <a:t> майна закладу;</a:t>
            </a:r>
            <a:endParaRPr lang="ru-RU" altLang="ru-RU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defRPr/>
            </a:pPr>
            <a:r>
              <a:rPr lang="ru-RU" altLang="ru-RU" dirty="0" err="1" smtClean="0">
                <a:solidFill>
                  <a:srgbClr val="000000"/>
                </a:solidFill>
                <a:cs typeface="Times New Roman" panose="02020603050405020304" pitchFamily="18" charset="0"/>
              </a:rPr>
              <a:t>відповідаю</a:t>
            </a:r>
            <a:r>
              <a:rPr lang="ru-RU" altLang="ru-RU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ru-RU" altLang="ru-RU" dirty="0">
                <a:solidFill>
                  <a:srgbClr val="000000"/>
                </a:solidFill>
                <a:cs typeface="Times New Roman" panose="02020603050405020304" pitchFamily="18" charset="0"/>
              </a:rPr>
              <a:t>за </a:t>
            </a:r>
            <a:r>
              <a:rPr lang="ru-RU" altLang="ru-RU" dirty="0" err="1">
                <a:solidFill>
                  <a:srgbClr val="000000"/>
                </a:solidFill>
                <a:cs typeface="Times New Roman" panose="02020603050405020304" pitchFamily="18" charset="0"/>
              </a:rPr>
              <a:t>реалізацію</a:t>
            </a:r>
            <a:r>
              <a:rPr lang="ru-RU" altLang="ru-RU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ru-RU" altLang="ru-RU" dirty="0" err="1">
                <a:solidFill>
                  <a:srgbClr val="000000"/>
                </a:solidFill>
                <a:cs typeface="Times New Roman" panose="02020603050405020304" pitchFamily="18" charset="0"/>
              </a:rPr>
              <a:t>завдань</a:t>
            </a:r>
            <a:r>
              <a:rPr lang="ru-RU" altLang="ru-RU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ru-RU" altLang="ru-RU" dirty="0" err="1">
                <a:solidFill>
                  <a:srgbClr val="000000"/>
                </a:solidFill>
                <a:cs typeface="Times New Roman" panose="02020603050405020304" pitchFamily="18" charset="0"/>
              </a:rPr>
              <a:t>дошкільної</a:t>
            </a:r>
            <a:r>
              <a:rPr lang="ru-RU" altLang="ru-RU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ru-RU" altLang="ru-RU" dirty="0" err="1">
                <a:solidFill>
                  <a:srgbClr val="000000"/>
                </a:solidFill>
                <a:cs typeface="Times New Roman" panose="02020603050405020304" pitchFamily="18" charset="0"/>
              </a:rPr>
              <a:t>освіти</a:t>
            </a:r>
            <a:r>
              <a:rPr lang="ru-RU" altLang="ru-RU" dirty="0">
                <a:solidFill>
                  <a:srgbClr val="000000"/>
                </a:solidFill>
                <a:cs typeface="Times New Roman" panose="02020603050405020304" pitchFamily="18" charset="0"/>
              </a:rPr>
              <a:t>, </a:t>
            </a:r>
            <a:r>
              <a:rPr lang="ru-RU" altLang="ru-RU" dirty="0" err="1">
                <a:solidFill>
                  <a:srgbClr val="000000"/>
                </a:solidFill>
                <a:cs typeface="Times New Roman" panose="02020603050405020304" pitchFamily="18" charset="0"/>
              </a:rPr>
              <a:t>визначених</a:t>
            </a:r>
            <a:r>
              <a:rPr lang="ru-RU" altLang="ru-RU" dirty="0">
                <a:solidFill>
                  <a:srgbClr val="000000"/>
                </a:solidFill>
                <a:cs typeface="Times New Roman" panose="02020603050405020304" pitchFamily="18" charset="0"/>
              </a:rPr>
              <a:t> Законом </a:t>
            </a:r>
            <a:r>
              <a:rPr lang="ru-RU" altLang="ru-RU" dirty="0" err="1">
                <a:solidFill>
                  <a:srgbClr val="000000"/>
                </a:solidFill>
                <a:cs typeface="Times New Roman" panose="02020603050405020304" pitchFamily="18" charset="0"/>
              </a:rPr>
              <a:t>України</a:t>
            </a:r>
            <a:r>
              <a:rPr lang="ru-RU" altLang="ru-RU" dirty="0">
                <a:solidFill>
                  <a:srgbClr val="000000"/>
                </a:solidFill>
                <a:cs typeface="Times New Roman" panose="02020603050405020304" pitchFamily="18" charset="0"/>
              </a:rPr>
              <a:t> «Про </a:t>
            </a:r>
            <a:r>
              <a:rPr lang="ru-RU" altLang="ru-RU" dirty="0" err="1">
                <a:solidFill>
                  <a:srgbClr val="000000"/>
                </a:solidFill>
                <a:cs typeface="Times New Roman" panose="02020603050405020304" pitchFamily="18" charset="0"/>
              </a:rPr>
              <a:t>дошкільну</a:t>
            </a:r>
            <a:r>
              <a:rPr lang="ru-RU" altLang="ru-RU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ru-RU" altLang="ru-RU" dirty="0" err="1">
                <a:solidFill>
                  <a:srgbClr val="000000"/>
                </a:solidFill>
                <a:cs typeface="Times New Roman" panose="02020603050405020304" pitchFamily="18" charset="0"/>
              </a:rPr>
              <a:t>освіту</a:t>
            </a:r>
            <a:r>
              <a:rPr lang="ru-RU" altLang="ru-RU" dirty="0">
                <a:solidFill>
                  <a:srgbClr val="000000"/>
                </a:solidFill>
                <a:cs typeface="Times New Roman" panose="02020603050405020304" pitchFamily="18" charset="0"/>
              </a:rPr>
              <a:t>», та </a:t>
            </a:r>
            <a:r>
              <a:rPr lang="ru-RU" altLang="ru-RU" dirty="0" err="1">
                <a:solidFill>
                  <a:srgbClr val="000000"/>
                </a:solidFill>
                <a:cs typeface="Times New Roman" panose="02020603050405020304" pitchFamily="18" charset="0"/>
              </a:rPr>
              <a:t>забезпечення</a:t>
            </a:r>
            <a:r>
              <a:rPr lang="ru-RU" altLang="ru-RU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ru-RU" altLang="ru-RU" dirty="0" err="1">
                <a:solidFill>
                  <a:srgbClr val="000000"/>
                </a:solidFill>
                <a:cs typeface="Times New Roman" panose="02020603050405020304" pitchFamily="18" charset="0"/>
              </a:rPr>
              <a:t>рівня</a:t>
            </a:r>
            <a:r>
              <a:rPr lang="ru-RU" altLang="ru-RU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ru-RU" altLang="ru-RU" dirty="0" err="1">
                <a:solidFill>
                  <a:srgbClr val="000000"/>
                </a:solidFill>
                <a:cs typeface="Times New Roman" panose="02020603050405020304" pitchFamily="18" charset="0"/>
              </a:rPr>
              <a:t>дошкільної</a:t>
            </a:r>
            <a:r>
              <a:rPr lang="ru-RU" altLang="ru-RU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ru-RU" altLang="ru-RU" dirty="0" err="1">
                <a:solidFill>
                  <a:srgbClr val="000000"/>
                </a:solidFill>
                <a:cs typeface="Times New Roman" panose="02020603050405020304" pitchFamily="18" charset="0"/>
              </a:rPr>
              <a:t>освіти</a:t>
            </a:r>
            <a:r>
              <a:rPr lang="ru-RU" altLang="ru-RU" dirty="0">
                <a:solidFill>
                  <a:srgbClr val="000000"/>
                </a:solidFill>
                <a:cs typeface="Times New Roman" panose="02020603050405020304" pitchFamily="18" charset="0"/>
              </a:rPr>
              <a:t> у межах </a:t>
            </a:r>
            <a:r>
              <a:rPr lang="ru-RU" altLang="ru-RU" dirty="0" err="1">
                <a:solidFill>
                  <a:srgbClr val="000000"/>
                </a:solidFill>
                <a:cs typeface="Times New Roman" panose="02020603050405020304" pitchFamily="18" charset="0"/>
              </a:rPr>
              <a:t>державних</a:t>
            </a:r>
            <a:r>
              <a:rPr lang="ru-RU" altLang="ru-RU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ru-RU" altLang="ru-RU" dirty="0" err="1">
                <a:solidFill>
                  <a:srgbClr val="000000"/>
                </a:solidFill>
                <a:cs typeface="Times New Roman" panose="02020603050405020304" pitchFamily="18" charset="0"/>
              </a:rPr>
              <a:t>вимог</a:t>
            </a:r>
            <a:r>
              <a:rPr lang="ru-RU" altLang="ru-RU" dirty="0">
                <a:solidFill>
                  <a:srgbClr val="000000"/>
                </a:solidFill>
                <a:cs typeface="Times New Roman" panose="02020603050405020304" pitchFamily="18" charset="0"/>
              </a:rPr>
              <a:t> до </a:t>
            </a:r>
            <a:r>
              <a:rPr lang="ru-RU" altLang="ru-RU" dirty="0" err="1">
                <a:solidFill>
                  <a:srgbClr val="000000"/>
                </a:solidFill>
                <a:cs typeface="Times New Roman" panose="02020603050405020304" pitchFamily="18" charset="0"/>
              </a:rPr>
              <a:t>її</a:t>
            </a:r>
            <a:r>
              <a:rPr lang="ru-RU" altLang="ru-RU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ru-RU" altLang="ru-RU" dirty="0" err="1">
                <a:solidFill>
                  <a:srgbClr val="000000"/>
                </a:solidFill>
                <a:cs typeface="Times New Roman" panose="02020603050405020304" pitchFamily="18" charset="0"/>
              </a:rPr>
              <a:t>змісту</a:t>
            </a:r>
            <a:r>
              <a:rPr lang="ru-RU" altLang="ru-RU" dirty="0">
                <a:solidFill>
                  <a:srgbClr val="000000"/>
                </a:solidFill>
                <a:cs typeface="Times New Roman" panose="02020603050405020304" pitchFamily="18" charset="0"/>
              </a:rPr>
              <a:t> і </a:t>
            </a:r>
            <a:r>
              <a:rPr lang="ru-RU" altLang="ru-RU" dirty="0" err="1">
                <a:solidFill>
                  <a:srgbClr val="000000"/>
                </a:solidFill>
                <a:cs typeface="Times New Roman" panose="02020603050405020304" pitchFamily="18" charset="0"/>
              </a:rPr>
              <a:t>обсягу</a:t>
            </a:r>
            <a:r>
              <a:rPr lang="ru-RU" altLang="ru-RU" dirty="0">
                <a:solidFill>
                  <a:srgbClr val="000000"/>
                </a:solidFill>
                <a:cs typeface="Times New Roman" panose="02020603050405020304" pitchFamily="18" charset="0"/>
              </a:rPr>
              <a:t>;</a:t>
            </a:r>
            <a:endParaRPr lang="ru-RU" altLang="ru-RU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defRPr/>
            </a:pPr>
            <a:r>
              <a:rPr lang="ru-RU" altLang="ru-RU" dirty="0" err="1" smtClean="0">
                <a:solidFill>
                  <a:srgbClr val="000000"/>
                </a:solidFill>
                <a:cs typeface="Times New Roman" panose="02020603050405020304" pitchFamily="18" charset="0"/>
              </a:rPr>
              <a:t>контролюю</a:t>
            </a:r>
            <a:r>
              <a:rPr lang="ru-RU" altLang="ru-RU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ru-RU" altLang="ru-RU" dirty="0" err="1">
                <a:solidFill>
                  <a:srgbClr val="000000"/>
                </a:solidFill>
                <a:cs typeface="Times New Roman" panose="02020603050405020304" pitchFamily="18" charset="0"/>
              </a:rPr>
              <a:t>відповідність</a:t>
            </a:r>
            <a:r>
              <a:rPr lang="ru-RU" altLang="ru-RU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ru-RU" altLang="ru-RU" dirty="0" err="1">
                <a:solidFill>
                  <a:srgbClr val="000000"/>
                </a:solidFill>
                <a:cs typeface="Times New Roman" panose="02020603050405020304" pitchFamily="18" charset="0"/>
              </a:rPr>
              <a:t>застосованих</a:t>
            </a:r>
            <a:r>
              <a:rPr lang="ru-RU" altLang="ru-RU" dirty="0">
                <a:solidFill>
                  <a:srgbClr val="000000"/>
                </a:solidFill>
                <a:cs typeface="Times New Roman" panose="02020603050405020304" pitchFamily="18" charset="0"/>
              </a:rPr>
              <a:t> форм, </a:t>
            </a:r>
            <a:r>
              <a:rPr lang="ru-RU" altLang="ru-RU" dirty="0" err="1">
                <a:solidFill>
                  <a:srgbClr val="000000"/>
                </a:solidFill>
                <a:cs typeface="Times New Roman" panose="02020603050405020304" pitchFamily="18" charset="0"/>
              </a:rPr>
              <a:t>методів</a:t>
            </a:r>
            <a:r>
              <a:rPr lang="ru-RU" altLang="ru-RU" dirty="0">
                <a:solidFill>
                  <a:srgbClr val="000000"/>
                </a:solidFill>
                <a:cs typeface="Times New Roman" panose="02020603050405020304" pitchFamily="18" charset="0"/>
              </a:rPr>
              <a:t> і </a:t>
            </a:r>
            <a:r>
              <a:rPr lang="ru-RU" altLang="ru-RU" dirty="0" err="1">
                <a:solidFill>
                  <a:srgbClr val="000000"/>
                </a:solidFill>
                <a:cs typeface="Times New Roman" panose="02020603050405020304" pitchFamily="18" charset="0"/>
              </a:rPr>
              <a:t>засобів</a:t>
            </a:r>
            <a:r>
              <a:rPr lang="ru-RU" altLang="ru-RU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ru-RU" altLang="ru-RU" dirty="0" err="1">
                <a:solidFill>
                  <a:srgbClr val="000000"/>
                </a:solidFill>
                <a:cs typeface="Times New Roman" panose="02020603050405020304" pitchFamily="18" charset="0"/>
              </a:rPr>
              <a:t>розвитку</a:t>
            </a:r>
            <a:r>
              <a:rPr lang="ru-RU" altLang="ru-RU" dirty="0">
                <a:solidFill>
                  <a:srgbClr val="000000"/>
                </a:solidFill>
                <a:cs typeface="Times New Roman" panose="02020603050405020304" pitchFamily="18" charset="0"/>
              </a:rPr>
              <a:t>, </a:t>
            </a:r>
            <a:r>
              <a:rPr lang="ru-RU" altLang="ru-RU" dirty="0" err="1">
                <a:solidFill>
                  <a:srgbClr val="000000"/>
                </a:solidFill>
                <a:cs typeface="Times New Roman" panose="02020603050405020304" pitchFamily="18" charset="0"/>
              </a:rPr>
              <a:t>виховання</a:t>
            </a:r>
            <a:r>
              <a:rPr lang="ru-RU" altLang="ru-RU" dirty="0">
                <a:solidFill>
                  <a:srgbClr val="000000"/>
                </a:solidFill>
                <a:cs typeface="Times New Roman" panose="02020603050405020304" pitchFamily="18" charset="0"/>
              </a:rPr>
              <a:t> і </a:t>
            </a:r>
            <a:r>
              <a:rPr lang="ru-RU" altLang="ru-RU" dirty="0" err="1">
                <a:solidFill>
                  <a:srgbClr val="000000"/>
                </a:solidFill>
                <a:cs typeface="Times New Roman" panose="02020603050405020304" pitchFamily="18" charset="0"/>
              </a:rPr>
              <a:t>навчання</a:t>
            </a:r>
            <a:r>
              <a:rPr lang="ru-RU" altLang="ru-RU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ru-RU" altLang="ru-RU" dirty="0" err="1">
                <a:solidFill>
                  <a:srgbClr val="000000"/>
                </a:solidFill>
                <a:cs typeface="Times New Roman" panose="02020603050405020304" pitchFamily="18" charset="0"/>
              </a:rPr>
              <a:t>дітей</a:t>
            </a:r>
            <a:r>
              <a:rPr lang="ru-RU" altLang="ru-RU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ru-RU" altLang="ru-RU" dirty="0" err="1">
                <a:solidFill>
                  <a:srgbClr val="000000"/>
                </a:solidFill>
                <a:cs typeface="Times New Roman" panose="02020603050405020304" pitchFamily="18" charset="0"/>
              </a:rPr>
              <a:t>їх</a:t>
            </a:r>
            <a:r>
              <a:rPr lang="ru-RU" altLang="ru-RU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ru-RU" altLang="ru-RU" dirty="0" err="1">
                <a:solidFill>
                  <a:srgbClr val="000000"/>
                </a:solidFill>
                <a:cs typeface="Times New Roman" panose="02020603050405020304" pitchFamily="18" charset="0"/>
              </a:rPr>
              <a:t>віковим</a:t>
            </a:r>
            <a:r>
              <a:rPr lang="ru-RU" altLang="ru-RU" dirty="0">
                <a:solidFill>
                  <a:srgbClr val="000000"/>
                </a:solidFill>
                <a:cs typeface="Times New Roman" panose="02020603050405020304" pitchFamily="18" charset="0"/>
              </a:rPr>
              <a:t>, </a:t>
            </a:r>
            <a:r>
              <a:rPr lang="ru-RU" altLang="ru-RU" dirty="0" err="1">
                <a:solidFill>
                  <a:srgbClr val="000000"/>
                </a:solidFill>
                <a:cs typeface="Times New Roman" panose="02020603050405020304" pitchFamily="18" charset="0"/>
              </a:rPr>
              <a:t>психофізіологічним</a:t>
            </a:r>
            <a:r>
              <a:rPr lang="ru-RU" altLang="ru-RU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ru-RU" altLang="ru-RU" dirty="0" err="1">
                <a:solidFill>
                  <a:srgbClr val="000000"/>
                </a:solidFill>
                <a:cs typeface="Times New Roman" panose="02020603050405020304" pitchFamily="18" charset="0"/>
              </a:rPr>
              <a:t>особливостям</a:t>
            </a:r>
            <a:r>
              <a:rPr lang="ru-RU" altLang="ru-RU" dirty="0">
                <a:solidFill>
                  <a:srgbClr val="000000"/>
                </a:solidFill>
                <a:cs typeface="Times New Roman" panose="02020603050405020304" pitchFamily="18" charset="0"/>
              </a:rPr>
              <a:t>, </a:t>
            </a:r>
            <a:r>
              <a:rPr lang="ru-RU" altLang="ru-RU" dirty="0" err="1">
                <a:solidFill>
                  <a:srgbClr val="000000"/>
                </a:solidFill>
                <a:cs typeface="Times New Roman" panose="02020603050405020304" pitchFamily="18" charset="0"/>
              </a:rPr>
              <a:t>здібностям</a:t>
            </a:r>
            <a:r>
              <a:rPr lang="ru-RU" altLang="ru-RU" dirty="0">
                <a:solidFill>
                  <a:srgbClr val="000000"/>
                </a:solidFill>
                <a:cs typeface="Times New Roman" panose="02020603050405020304" pitchFamily="18" charset="0"/>
              </a:rPr>
              <a:t> і потребам;</a:t>
            </a:r>
            <a:endParaRPr lang="ru-RU" altLang="ru-RU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defRPr/>
            </a:pPr>
            <a:r>
              <a:rPr lang="ru-RU" altLang="ru-RU" dirty="0" err="1" smtClean="0">
                <a:solidFill>
                  <a:srgbClr val="000000"/>
                </a:solidFill>
                <a:cs typeface="Times New Roman" panose="02020603050405020304" pitchFamily="18" charset="0"/>
              </a:rPr>
              <a:t>підтримую</a:t>
            </a:r>
            <a:r>
              <a:rPr lang="ru-RU" altLang="ru-RU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ru-RU" altLang="ru-RU" dirty="0" err="1">
                <a:solidFill>
                  <a:srgbClr val="000000"/>
                </a:solidFill>
                <a:cs typeface="Times New Roman" panose="02020603050405020304" pitchFamily="18" charset="0"/>
              </a:rPr>
              <a:t>ініціативу</a:t>
            </a:r>
            <a:r>
              <a:rPr lang="ru-RU" altLang="ru-RU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ru-RU" altLang="ru-RU" dirty="0" err="1">
                <a:solidFill>
                  <a:srgbClr val="000000"/>
                </a:solidFill>
                <a:cs typeface="Times New Roman" panose="02020603050405020304" pitchFamily="18" charset="0"/>
              </a:rPr>
              <a:t>щодо</a:t>
            </a:r>
            <a:r>
              <a:rPr lang="ru-RU" altLang="ru-RU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ru-RU" altLang="ru-RU" dirty="0" err="1">
                <a:solidFill>
                  <a:srgbClr val="000000"/>
                </a:solidFill>
                <a:cs typeface="Times New Roman" panose="02020603050405020304" pitchFamily="18" charset="0"/>
              </a:rPr>
              <a:t>вдосконалення</a:t>
            </a:r>
            <a:r>
              <a:rPr lang="ru-RU" altLang="ru-RU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ru-RU" altLang="ru-RU" dirty="0" err="1">
                <a:solidFill>
                  <a:srgbClr val="000000"/>
                </a:solidFill>
                <a:cs typeface="Times New Roman" panose="02020603050405020304" pitchFamily="18" charset="0"/>
              </a:rPr>
              <a:t>освітньої</a:t>
            </a:r>
            <a:r>
              <a:rPr lang="ru-RU" altLang="ru-RU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ru-RU" altLang="ru-RU" dirty="0" err="1">
                <a:solidFill>
                  <a:srgbClr val="000000"/>
                </a:solidFill>
                <a:cs typeface="Times New Roman" panose="02020603050405020304" pitchFamily="18" charset="0"/>
              </a:rPr>
              <a:t>роботи</a:t>
            </a:r>
            <a:r>
              <a:rPr lang="ru-RU" altLang="ru-RU" dirty="0">
                <a:solidFill>
                  <a:srgbClr val="000000"/>
                </a:solidFill>
                <a:cs typeface="Times New Roman" panose="02020603050405020304" pitchFamily="18" charset="0"/>
              </a:rPr>
              <a:t>, </a:t>
            </a:r>
            <a:r>
              <a:rPr lang="ru-RU" altLang="ru-RU" dirty="0" err="1">
                <a:solidFill>
                  <a:srgbClr val="000000"/>
                </a:solidFill>
                <a:cs typeface="Times New Roman" panose="02020603050405020304" pitchFamily="18" charset="0"/>
              </a:rPr>
              <a:t>заохочую</a:t>
            </a:r>
            <a:r>
              <a:rPr lang="ru-RU" altLang="ru-RU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ru-RU" altLang="ru-RU" dirty="0" err="1">
                <a:solidFill>
                  <a:srgbClr val="000000"/>
                </a:solidFill>
                <a:cs typeface="Times New Roman" panose="02020603050405020304" pitchFamily="18" charset="0"/>
              </a:rPr>
              <a:t>творчі</a:t>
            </a:r>
            <a:r>
              <a:rPr lang="ru-RU" altLang="ru-RU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ru-RU" altLang="ru-RU" dirty="0" err="1">
                <a:solidFill>
                  <a:srgbClr val="000000"/>
                </a:solidFill>
                <a:cs typeface="Times New Roman" panose="02020603050405020304" pitchFamily="18" charset="0"/>
              </a:rPr>
              <a:t>пошуки</a:t>
            </a:r>
            <a:r>
              <a:rPr lang="ru-RU" altLang="ru-RU" dirty="0">
                <a:solidFill>
                  <a:srgbClr val="000000"/>
                </a:solidFill>
                <a:cs typeface="Times New Roman" panose="02020603050405020304" pitchFamily="18" charset="0"/>
              </a:rPr>
              <a:t>, </a:t>
            </a:r>
            <a:r>
              <a:rPr lang="ru-RU" altLang="ru-RU" dirty="0" err="1">
                <a:solidFill>
                  <a:srgbClr val="000000"/>
                </a:solidFill>
                <a:cs typeface="Times New Roman" panose="02020603050405020304" pitchFamily="18" charset="0"/>
              </a:rPr>
              <a:t>дослідно-експериментальну</a:t>
            </a:r>
            <a:r>
              <a:rPr lang="ru-RU" altLang="ru-RU" dirty="0">
                <a:solidFill>
                  <a:srgbClr val="000000"/>
                </a:solidFill>
                <a:cs typeface="Times New Roman" panose="02020603050405020304" pitchFamily="18" charset="0"/>
              </a:rPr>
              <a:t> роботу </a:t>
            </a:r>
            <a:r>
              <a:rPr lang="ru-RU" altLang="ru-RU" dirty="0" err="1">
                <a:solidFill>
                  <a:srgbClr val="000000"/>
                </a:solidFill>
                <a:cs typeface="Times New Roman" panose="02020603050405020304" pitchFamily="18" charset="0"/>
              </a:rPr>
              <a:t>педагогів</a:t>
            </a:r>
            <a:r>
              <a:rPr lang="ru-RU" altLang="ru-RU" dirty="0">
                <a:solidFill>
                  <a:srgbClr val="000000"/>
                </a:solidFill>
                <a:cs typeface="Times New Roman" panose="02020603050405020304" pitchFamily="18" charset="0"/>
              </a:rPr>
              <a:t>;</a:t>
            </a:r>
            <a:endParaRPr lang="ru-RU" altLang="ru-RU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defRPr/>
            </a:pPr>
            <a:r>
              <a:rPr lang="ru-RU" altLang="ru-RU" dirty="0" err="1" smtClean="0">
                <a:solidFill>
                  <a:srgbClr val="000000"/>
                </a:solidFill>
                <a:cs typeface="Times New Roman" panose="02020603050405020304" pitchFamily="18" charset="0"/>
              </a:rPr>
              <a:t>організовую</a:t>
            </a:r>
            <a:r>
              <a:rPr lang="ru-RU" altLang="ru-RU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ru-RU" altLang="ru-RU" dirty="0" err="1">
                <a:solidFill>
                  <a:srgbClr val="000000"/>
                </a:solidFill>
                <a:cs typeface="Times New Roman" panose="02020603050405020304" pitchFamily="18" charset="0"/>
              </a:rPr>
              <a:t>різні</a:t>
            </a:r>
            <a:r>
              <a:rPr lang="ru-RU" altLang="ru-RU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ru-RU" altLang="ru-RU" dirty="0" err="1">
                <a:solidFill>
                  <a:srgbClr val="000000"/>
                </a:solidFill>
                <a:cs typeface="Times New Roman" panose="02020603050405020304" pitchFamily="18" charset="0"/>
              </a:rPr>
              <a:t>форми</a:t>
            </a:r>
            <a:r>
              <a:rPr lang="ru-RU" altLang="ru-RU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ru-RU" altLang="ru-RU" dirty="0" err="1">
                <a:solidFill>
                  <a:srgbClr val="000000"/>
                </a:solidFill>
                <a:cs typeface="Times New Roman" panose="02020603050405020304" pitchFamily="18" charset="0"/>
              </a:rPr>
              <a:t>співпраці</a:t>
            </a:r>
            <a:r>
              <a:rPr lang="ru-RU" altLang="ru-RU" dirty="0">
                <a:solidFill>
                  <a:srgbClr val="000000"/>
                </a:solidFill>
                <a:cs typeface="Times New Roman" panose="02020603050405020304" pitchFamily="18" charset="0"/>
              </a:rPr>
              <a:t> з батьками </a:t>
            </a:r>
            <a:r>
              <a:rPr lang="ru-RU" altLang="ru-RU" dirty="0" err="1">
                <a:solidFill>
                  <a:srgbClr val="000000"/>
                </a:solidFill>
                <a:cs typeface="Times New Roman" panose="02020603050405020304" pitchFamily="18" charset="0"/>
              </a:rPr>
              <a:t>або</a:t>
            </a:r>
            <a:r>
              <a:rPr lang="ru-RU" altLang="ru-RU" dirty="0">
                <a:solidFill>
                  <a:srgbClr val="000000"/>
                </a:solidFill>
                <a:cs typeface="Times New Roman" panose="02020603050405020304" pitchFamily="18" charset="0"/>
              </a:rPr>
              <a:t> особами, </a:t>
            </a:r>
            <a:r>
              <a:rPr lang="ru-RU" altLang="ru-RU" dirty="0" err="1">
                <a:solidFill>
                  <a:srgbClr val="000000"/>
                </a:solidFill>
                <a:cs typeface="Times New Roman" panose="02020603050405020304" pitchFamily="18" charset="0"/>
              </a:rPr>
              <a:t>які</a:t>
            </a:r>
            <a:r>
              <a:rPr lang="ru-RU" altLang="ru-RU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ru-RU" altLang="ru-RU" dirty="0" err="1">
                <a:solidFill>
                  <a:srgbClr val="000000"/>
                </a:solidFill>
                <a:cs typeface="Times New Roman" panose="02020603050405020304" pitchFamily="18" charset="0"/>
              </a:rPr>
              <a:t>їх</a:t>
            </a:r>
            <a:r>
              <a:rPr lang="ru-RU" altLang="ru-RU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ru-RU" altLang="ru-RU" dirty="0" err="1">
                <a:solidFill>
                  <a:srgbClr val="000000"/>
                </a:solidFill>
                <a:cs typeface="Times New Roman" panose="02020603050405020304" pitchFamily="18" charset="0"/>
              </a:rPr>
              <a:t>замінюють</a:t>
            </a:r>
            <a:r>
              <a:rPr lang="ru-RU" altLang="ru-RU" dirty="0">
                <a:solidFill>
                  <a:srgbClr val="000000"/>
                </a:solidFill>
                <a:cs typeface="Times New Roman" panose="02020603050405020304" pitchFamily="18" charset="0"/>
              </a:rPr>
              <a:t>.</a:t>
            </a:r>
            <a:endParaRPr lang="ru-RU" altLang="ru-RU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677691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3125" y="170392"/>
            <a:ext cx="8984343" cy="6858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b="1" spc="50" dirty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В </a:t>
            </a:r>
            <a:r>
              <a:rPr lang="ru-RU" sz="3600" b="1" spc="50" dirty="0" smtClean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КЗДО №8 </a:t>
            </a:r>
            <a:r>
              <a:rPr lang="ru-RU" sz="3600" b="1" spc="50" dirty="0" err="1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працює</a:t>
            </a:r>
            <a:r>
              <a:rPr lang="ru-RU" sz="3600" b="1" spc="50" dirty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ru-RU" sz="3600" b="1" spc="50" dirty="0" smtClean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10 </a:t>
            </a:r>
            <a:r>
              <a:rPr lang="ru-RU" sz="3600" b="1" spc="50" dirty="0" err="1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груп</a:t>
            </a:r>
            <a:r>
              <a:rPr lang="ru-RU" sz="3600" b="1" spc="50" dirty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.</a:t>
            </a:r>
          </a:p>
          <a:p>
            <a:pPr marL="0" indent="0">
              <a:buNone/>
            </a:pPr>
            <a:r>
              <a:rPr lang="ru-RU" sz="3600" b="1" spc="50" dirty="0" err="1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Проектна</a:t>
            </a:r>
            <a:r>
              <a:rPr lang="ru-RU" sz="3600" b="1" spc="50" dirty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ru-RU" sz="3600" b="1" spc="50" dirty="0" err="1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потужність</a:t>
            </a:r>
            <a:r>
              <a:rPr lang="ru-RU" sz="3600" b="1" spc="50" dirty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ru-RU" sz="3600" b="1" spc="50" dirty="0" smtClean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187 </a:t>
            </a:r>
            <a:r>
              <a:rPr lang="ru-RU" sz="3600" b="1" spc="50" dirty="0" err="1" smtClean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дітей</a:t>
            </a:r>
            <a:r>
              <a:rPr lang="ru-RU" sz="3600" b="1" spc="50" dirty="0" smtClean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endParaRPr lang="ru-RU" sz="3600" b="1" spc="50" dirty="0">
              <a:ln w="11430"/>
              <a:solidFill>
                <a:schemeClr val="accent5">
                  <a:lumMod val="75000"/>
                </a:schemeClr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0" indent="0">
              <a:buNone/>
            </a:pPr>
            <a:r>
              <a:rPr lang="ru-RU" sz="3600" b="1" spc="50" dirty="0" err="1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Загальна</a:t>
            </a:r>
            <a:r>
              <a:rPr lang="ru-RU" sz="3600" b="1" spc="50" dirty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ru-RU" sz="3600" b="1" spc="50" dirty="0" err="1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кількість</a:t>
            </a:r>
            <a:r>
              <a:rPr lang="ru-RU" sz="3600" b="1" spc="50" dirty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ru-RU" sz="3600" b="1" spc="50" dirty="0" err="1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дітей</a:t>
            </a:r>
            <a:r>
              <a:rPr lang="ru-RU" sz="3600" b="1" spc="50" dirty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на </a:t>
            </a:r>
            <a:r>
              <a:rPr lang="ru-RU" sz="3600" b="1" spc="50" dirty="0" smtClean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01.09.2022р</a:t>
            </a:r>
            <a:r>
              <a:rPr lang="ru-RU" sz="3600" b="1" spc="50" dirty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. </a:t>
            </a:r>
            <a:r>
              <a:rPr lang="ru-RU" sz="3600" b="1" spc="50" dirty="0" smtClean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167 </a:t>
            </a:r>
            <a:r>
              <a:rPr lang="ru-RU" sz="3600" b="1" spc="50" dirty="0" err="1" smtClean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дітей</a:t>
            </a:r>
            <a:r>
              <a:rPr lang="ru-RU" sz="3600" b="1" spc="50" dirty="0" smtClean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:</a:t>
            </a:r>
            <a:endParaRPr lang="ru-RU" sz="3600" b="1" spc="50" dirty="0">
              <a:ln w="11430"/>
              <a:solidFill>
                <a:schemeClr val="accent5">
                  <a:lumMod val="75000"/>
                </a:schemeClr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  <a:p>
            <a:r>
              <a:rPr lang="ru-RU" sz="3600" b="1" spc="50" dirty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2 </a:t>
            </a:r>
            <a:r>
              <a:rPr lang="ru-RU" sz="3600" b="1" spc="50" dirty="0" err="1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групи</a:t>
            </a:r>
            <a:r>
              <a:rPr lang="ru-RU" sz="3600" b="1" spc="50" dirty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ru-RU" sz="3600" b="1" spc="50" dirty="0" err="1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раннього</a:t>
            </a:r>
            <a:r>
              <a:rPr lang="ru-RU" sz="3600" b="1" spc="50" dirty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ru-RU" sz="3600" b="1" spc="50" dirty="0" err="1" smtClean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віку</a:t>
            </a:r>
            <a:endParaRPr lang="ru-RU" sz="3600" b="1" spc="50" dirty="0">
              <a:ln w="11430"/>
              <a:solidFill>
                <a:schemeClr val="accent5">
                  <a:lumMod val="75000"/>
                </a:schemeClr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  <a:p>
            <a:r>
              <a:rPr lang="uk-UA" sz="3600" b="1" spc="50" dirty="0" smtClean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6 </a:t>
            </a:r>
            <a:r>
              <a:rPr lang="uk-UA" sz="3600" b="1" spc="50" dirty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груп дошкільного </a:t>
            </a:r>
            <a:r>
              <a:rPr lang="uk-UA" sz="3600" b="1" spc="50" dirty="0" smtClean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віку</a:t>
            </a:r>
          </a:p>
          <a:p>
            <a:r>
              <a:rPr lang="uk-UA" sz="3600" b="1" spc="50" dirty="0" smtClean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2 групи різновікові</a:t>
            </a:r>
            <a:endParaRPr lang="ru-RU" sz="3600" b="1" spc="50" dirty="0">
              <a:ln w="11430"/>
              <a:solidFill>
                <a:schemeClr val="accent5">
                  <a:lumMod val="75000"/>
                </a:schemeClr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  <a:p>
            <a:endParaRPr lang="ru-RU" sz="1600" dirty="0"/>
          </a:p>
        </p:txBody>
      </p:sp>
      <p:pic>
        <p:nvPicPr>
          <p:cNvPr id="5" name="Picture 4" descr="I:\5089642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496428" y="5084557"/>
            <a:ext cx="1822081" cy="179999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http://klasnaocinka.com.ua/uploads/editor/3867/469160/sitepage_97/images/6364823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5449" y="143253"/>
            <a:ext cx="1669676" cy="1495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klasnaocinka.com.ua/uploads/editor/3867/480384/sitepage_101/images/2200_1_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9875" y="1752302"/>
            <a:ext cx="1742125" cy="161538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Ð ÐµÐ·ÑÐ»ÑÑÐ°Ñ Ð¿Ð¾ÑÑÐºÑ Ð·Ð¾Ð±ÑÐ°Ð¶ÐµÐ½Ñ Ð·Ð° Ð·Ð°Ð¿Ð¸ÑÐ¾Ð¼ &quot;Ð³ÑÑÐ¿Ð° Ð¼ÐµÑÐµÐ»Ð¸ÐºÐ¸&quot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6479" y="5114995"/>
            <a:ext cx="1568818" cy="154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Ð ÐµÐ·ÑÐ»ÑÑÐ°Ñ Ð¿Ð¾ÑÑÐºÑ Ð·Ð¾Ð±ÑÐ°Ð¶ÐµÐ½Ñ Ð·Ð° Ð·Ð°Ð¿Ð¸ÑÐ¾Ð¼ &quot;Ð³ÑÑÐ¿Ð° Ð²Ð¸ÑÐ¸Ð²Ð°Ð½ÐºÐ° ÐµÐ¼Ð±Ð»ÐµÐ¼Ð°&quot;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6149" y="4148914"/>
            <a:ext cx="1674287" cy="1658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Ð ÐµÐ·ÑÐ»ÑÑÐ°Ñ Ð¿Ð¾ÑÑÐºÑ Ð·Ð¾Ð±ÑÐ°Ð¶ÐµÐ½Ñ Ð·Ð° Ð·Ð°Ð¿Ð¸ÑÐ¾Ð¼ &quot;Ð³ÑÑÐ¿Ð° ÐºÐ°Ð¿ÑÑÐ¾ÑÐºÐ°&quot;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8336" y="5114995"/>
            <a:ext cx="1581820" cy="1581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Ð ÐµÐ·ÑÐ»ÑÑÐ°Ñ Ð¿Ð¾ÑÑÐºÑ Ð·Ð¾Ð±ÑÐ°Ð¶ÐµÐ½Ñ Ð·Ð° Ð·Ð°Ð¿Ð¸ÑÐ¾Ð¼ &quot;Ð³ÑÑÐ¿Ð° ÐºÑÑÑÐ°ÑÐºÐ¾&quot;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9120" y="408617"/>
            <a:ext cx="2160556" cy="200342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Ð ÐµÐ·ÑÐ»ÑÑÐ°Ñ Ð¿Ð¾ÑÑÐºÑ Ð·Ð¾Ð±ÑÐ°Ð¶ÐµÐ½Ñ Ð·Ð° Ð·Ð°Ð¿Ð¸ÑÐ¾Ð¼ &quot;Ð³ÑÑÐ¿Ð° Ð³Ð½Ð¾Ð¼Ð¸ÐºÐ¸&quot;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3716" y="2781405"/>
            <a:ext cx="1692501" cy="1692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Ð ÐµÐ·ÑÐ»ÑÑÐ°Ñ Ð¿Ð¾ÑÑÐºÑ Ð·Ð¾Ð±ÑÐ°Ð¶ÐµÐ½Ñ Ð·Ð° Ð·Ð°Ð¿Ð¸ÑÐ¾Ð¼ &quot;Ð³ÑÑÐ¿Ð° ÑÐ¾Ð½ÑÑÐ¸&quot;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5449" y="4536857"/>
            <a:ext cx="1596401" cy="1568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Ð ÐµÐ·ÑÐ»ÑÑÐ°Ñ Ð¿Ð¾ÑÑÐºÑ Ð·Ð¾Ð±ÑÐ°Ð¶ÐµÐ½Ñ Ð·Ð° Ð·Ð°Ð¿Ð¸ÑÐ¾Ð¼ &quot;Ð³ÑÑÐ¿Ð° ÑÐ¾Ð¼ÑÑÐ¸ÐºÐ¸&quot;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5217" y="2267568"/>
            <a:ext cx="1890371" cy="180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48315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8393" y="197475"/>
            <a:ext cx="10862137" cy="1320800"/>
          </a:xfrm>
        </p:spPr>
        <p:txBody>
          <a:bodyPr>
            <a:noAutofit/>
          </a:bodyPr>
          <a:lstStyle/>
          <a:p>
            <a:r>
              <a:rPr lang="ru-RU" sz="2800" b="1" dirty="0" err="1" smtClean="0">
                <a:solidFill>
                  <a:schemeClr val="accent5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Багато</a:t>
            </a:r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chemeClr val="accent5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батьків</a:t>
            </a: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 не раз </a:t>
            </a:r>
            <a:r>
              <a:rPr lang="ru-RU" sz="2800" b="1" dirty="0" err="1">
                <a:solidFill>
                  <a:schemeClr val="accent5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стикалися</a:t>
            </a: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 з проблемою </a:t>
            </a:r>
            <a:r>
              <a:rPr lang="ru-RU" sz="2800" b="1" dirty="0" err="1">
                <a:solidFill>
                  <a:schemeClr val="accent5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отримання</a:t>
            </a: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chemeClr val="accent5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місця</a:t>
            </a: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 для </a:t>
            </a:r>
            <a:r>
              <a:rPr lang="ru-RU" sz="2800" b="1" dirty="0" err="1">
                <a:solidFill>
                  <a:schemeClr val="accent5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своїх</a:t>
            </a: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chemeClr val="accent5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дітей</a:t>
            </a: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 в </a:t>
            </a:r>
            <a:r>
              <a:rPr lang="ru-RU" sz="2800" b="1" dirty="0" err="1">
                <a:solidFill>
                  <a:schemeClr val="accent5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дитячому</a:t>
            </a: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 садку. </a:t>
            </a:r>
            <a:r>
              <a:rPr lang="ru-RU" sz="2800" b="1" dirty="0" err="1">
                <a:solidFill>
                  <a:schemeClr val="accent5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Тепер</a:t>
            </a: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 для них створено </a:t>
            </a:r>
            <a:r>
              <a:rPr lang="ru-RU" sz="2800" b="1" dirty="0" err="1">
                <a:solidFill>
                  <a:schemeClr val="accent5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можливість</a:t>
            </a: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chemeClr val="accent5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поставити</a:t>
            </a: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 свою </a:t>
            </a:r>
            <a:r>
              <a:rPr lang="ru-RU" sz="2800" b="1" dirty="0" err="1">
                <a:solidFill>
                  <a:schemeClr val="accent5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дитину</a:t>
            </a: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 в </a:t>
            </a:r>
            <a:r>
              <a:rPr lang="ru-RU" sz="2800" b="1" dirty="0" err="1">
                <a:solidFill>
                  <a:schemeClr val="accent5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чергу</a:t>
            </a: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, не </a:t>
            </a:r>
            <a:r>
              <a:rPr lang="ru-RU" sz="2800" b="1" dirty="0" err="1">
                <a:solidFill>
                  <a:schemeClr val="accent5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виходячи</a:t>
            </a: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 з дому. Для </a:t>
            </a:r>
            <a:r>
              <a:rPr lang="ru-RU" sz="2800" b="1" dirty="0" err="1">
                <a:solidFill>
                  <a:schemeClr val="accent5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цього</a:t>
            </a: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chemeClr val="accent5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необхідно</a:t>
            </a: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chemeClr val="accent5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заповнити</a:t>
            </a: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 форму на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 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  <a:hlinkClick r:id="rId2"/>
              </a:rPr>
              <a:t>http://sadok.loda.gov.ua</a:t>
            </a: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 </a:t>
            </a:r>
            <a:r>
              <a:rPr lang="ru-RU" sz="2800" b="1" dirty="0" err="1">
                <a:solidFill>
                  <a:schemeClr val="accent5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сайті</a:t>
            </a: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. </a:t>
            </a:r>
            <a:r>
              <a:rPr lang="ru-RU" sz="2800" b="1" dirty="0" err="1">
                <a:solidFill>
                  <a:schemeClr val="accent5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Далі</a:t>
            </a: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chemeClr val="accent5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можна</a:t>
            </a: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chemeClr val="accent5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відслідковувати</a:t>
            </a: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 статус </a:t>
            </a:r>
            <a:r>
              <a:rPr lang="ru-RU" sz="2800" b="1" dirty="0" err="1">
                <a:solidFill>
                  <a:schemeClr val="accent5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поданої</a:t>
            </a: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 заявки і </a:t>
            </a:r>
            <a:r>
              <a:rPr lang="ru-RU" sz="2800" b="1" dirty="0" err="1">
                <a:solidFill>
                  <a:schemeClr val="accent5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стежити</a:t>
            </a: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 за </a:t>
            </a:r>
            <a:r>
              <a:rPr lang="ru-RU" sz="2800" b="1" dirty="0" err="1">
                <a:solidFill>
                  <a:schemeClr val="accent5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просуванням</a:t>
            </a: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chemeClr val="accent5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черги</a:t>
            </a: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44156" y="3241440"/>
            <a:ext cx="7490610" cy="361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7899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2524" y="2365420"/>
            <a:ext cx="4023454" cy="2004812"/>
          </a:xfrm>
        </p:spPr>
        <p:txBody>
          <a:bodyPr>
            <a:noAutofit/>
          </a:bodyPr>
          <a:lstStyle/>
          <a:p>
            <a:r>
              <a:rPr lang="uk-UA" sz="4000" b="1" dirty="0" smtClean="0">
                <a:solidFill>
                  <a:schemeClr val="accent5">
                    <a:lumMod val="75000"/>
                  </a:schemeClr>
                </a:solidFill>
                <a:cs typeface="Times New Roman" panose="02020603050405020304" pitchFamily="18" charset="0"/>
              </a:rPr>
              <a:t>Електронна реєстрація</a:t>
            </a:r>
            <a:endParaRPr lang="ru-RU" sz="4000" b="1" dirty="0">
              <a:solidFill>
                <a:schemeClr val="accent5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2580" y="1"/>
            <a:ext cx="4507606" cy="673565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uk-UA" sz="3200" b="1" cap="all" dirty="0" smtClean="0">
                <a:cs typeface="Times New Roman" panose="02020603050405020304" pitchFamily="18" charset="0"/>
              </a:rPr>
              <a:t>За 2022- рік прийнято: 71 дитини</a:t>
            </a:r>
          </a:p>
          <a:p>
            <a:r>
              <a:rPr lang="uk-UA" sz="3200" b="1" dirty="0" smtClean="0">
                <a:cs typeface="Times New Roman" panose="02020603050405020304" pitchFamily="18" charset="0"/>
              </a:rPr>
              <a:t>Групи раннього віку – 43 дитини</a:t>
            </a:r>
          </a:p>
          <a:p>
            <a:r>
              <a:rPr lang="uk-UA" sz="3200" b="1" dirty="0" smtClean="0">
                <a:cs typeface="Times New Roman" panose="02020603050405020304" pitchFamily="18" charset="0"/>
              </a:rPr>
              <a:t>Молодші групи – 6 дітей</a:t>
            </a:r>
          </a:p>
          <a:p>
            <a:r>
              <a:rPr lang="uk-UA" sz="3200" b="1" dirty="0" smtClean="0">
                <a:cs typeface="Times New Roman" panose="02020603050405020304" pitchFamily="18" charset="0"/>
              </a:rPr>
              <a:t>Середні групи – 1 дитина</a:t>
            </a:r>
          </a:p>
          <a:p>
            <a:r>
              <a:rPr lang="uk-UA" sz="3200" b="1" dirty="0" smtClean="0">
                <a:cs typeface="Times New Roman" panose="02020603050405020304" pitchFamily="18" charset="0"/>
              </a:rPr>
              <a:t>Старші групи – 0 дітей</a:t>
            </a:r>
          </a:p>
          <a:p>
            <a:r>
              <a:rPr lang="uk-UA" sz="3200" b="1" dirty="0" smtClean="0">
                <a:cs typeface="Times New Roman" panose="02020603050405020304" pitchFamily="18" charset="0"/>
              </a:rPr>
              <a:t>Різновікові групи – 21 дитина</a:t>
            </a:r>
          </a:p>
          <a:p>
            <a:pPr marL="0" indent="0">
              <a:buNone/>
            </a:pPr>
            <a:endParaRPr lang="uk-UA" b="1" dirty="0" smtClean="0">
              <a:cs typeface="Times New Roman" panose="02020603050405020304" pitchFamily="18" charset="0"/>
            </a:endParaRPr>
          </a:p>
          <a:p>
            <a:endParaRPr lang="uk-UA" b="1" dirty="0"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uk-UA" b="1" dirty="0">
              <a:cs typeface="Times New Roman" panose="02020603050405020304" pitchFamily="18" charset="0"/>
            </a:endParaRPr>
          </a:p>
          <a:p>
            <a:endParaRPr lang="uk-UA" b="1" dirty="0"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b="1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87865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50622"/>
            <a:ext cx="8062175" cy="6703969"/>
          </a:xfrm>
        </p:spPr>
        <p:txBody>
          <a:bodyPr>
            <a:noAutofit/>
          </a:bodyPr>
          <a:lstStyle/>
          <a:p>
            <a:r>
              <a:rPr lang="uk-UA" sz="3200" b="1" dirty="0">
                <a:solidFill>
                  <a:srgbClr val="860000"/>
                </a:solidFill>
              </a:rPr>
              <a:t>Кадрове забезпечення  </a:t>
            </a:r>
            <a:r>
              <a:rPr lang="uk-UA" sz="3200" b="1" dirty="0" smtClean="0">
                <a:solidFill>
                  <a:srgbClr val="860000"/>
                </a:solidFill>
              </a:rPr>
              <a:t>ЗДО</a:t>
            </a:r>
            <a:r>
              <a:rPr lang="en-US" sz="2000" dirty="0">
                <a:solidFill>
                  <a:srgbClr val="860000"/>
                </a:solidFill>
              </a:rPr>
              <a:t/>
            </a:r>
            <a:br>
              <a:rPr lang="en-US" sz="2000" dirty="0">
                <a:solidFill>
                  <a:srgbClr val="860000"/>
                </a:solidFill>
              </a:rPr>
            </a:br>
            <a:r>
              <a:rPr lang="uk-UA" sz="2000" dirty="0">
                <a:solidFill>
                  <a:srgbClr val="860000"/>
                </a:solidFill>
              </a:rPr>
              <a:t/>
            </a:r>
            <a:br>
              <a:rPr lang="uk-UA" sz="2000" dirty="0">
                <a:solidFill>
                  <a:srgbClr val="860000"/>
                </a:solidFill>
              </a:rPr>
            </a:br>
            <a:r>
              <a:rPr lang="uk-UA" sz="20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 </a:t>
            </a:r>
            <a:r>
              <a:rPr lang="uk-UA" sz="2000" b="1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закладі дошкільної освіти працює </a:t>
            </a:r>
            <a:r>
              <a:rPr lang="uk-UA" sz="20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досвідчений педагогічний колектив </a:t>
            </a:r>
            <a:br>
              <a:rPr lang="uk-UA" sz="20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uk-UA" sz="20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Всього </a:t>
            </a:r>
            <a:r>
              <a:rPr lang="uk-UA" sz="2000" b="1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26 </a:t>
            </a:r>
            <a:r>
              <a:rPr lang="uk-UA" sz="20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педагогів:</a:t>
            </a:r>
            <a:br>
              <a:rPr lang="uk-UA" sz="20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uk-UA" sz="2000" b="1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директор,</a:t>
            </a:r>
            <a:r>
              <a:rPr lang="uk-UA" sz="20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uk-UA" sz="20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uk-UA" sz="20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вихователь - методист,</a:t>
            </a:r>
            <a:br>
              <a:rPr lang="uk-UA" sz="20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uk-UA" sz="20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практичний психолог, </a:t>
            </a:r>
            <a:br>
              <a:rPr lang="uk-UA" sz="20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uk-UA" sz="2000" b="1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вчитель-логопед, </a:t>
            </a:r>
            <a:r>
              <a:rPr lang="uk-UA" sz="20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uk-UA" sz="20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uk-UA" sz="2000" b="1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 музичних керівників, </a:t>
            </a:r>
            <a:r>
              <a:rPr lang="uk-UA" sz="20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uk-UA" sz="20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uk-UA" sz="20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інструктор з </a:t>
            </a:r>
            <a:r>
              <a:rPr lang="uk-UA" sz="2000" b="1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uk-UA" sz="2000" b="1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uk-UA" sz="2000" b="1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фізичного </a:t>
            </a:r>
            <a:r>
              <a:rPr lang="uk-UA" sz="20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виховання, </a:t>
            </a:r>
            <a:br>
              <a:rPr lang="uk-UA" sz="20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uk-UA" sz="2000" b="1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19 вихователів</a:t>
            </a:r>
            <a:endParaRPr lang="uk-UA" sz="2000" b="1" dirty="0">
              <a:ln w="1905"/>
              <a:solidFill>
                <a:schemeClr val="tx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721" y="1622737"/>
            <a:ext cx="6722771" cy="4381821"/>
          </a:xfrm>
        </p:spPr>
      </p:pic>
    </p:spTree>
    <p:extLst>
      <p:ext uri="{BB962C8B-B14F-4D97-AF65-F5344CB8AC3E}">
        <p14:creationId xmlns:p14="http://schemas.microsoft.com/office/powerpoint/2010/main" val="363749766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65176" y="412125"/>
            <a:ext cx="404396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err="1">
                <a:solidFill>
                  <a:schemeClr val="accent5">
                    <a:lumMod val="75000"/>
                  </a:schemeClr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Якісний</a:t>
            </a:r>
            <a:r>
              <a:rPr lang="ru-RU" sz="2800" dirty="0">
                <a:solidFill>
                  <a:schemeClr val="accent5">
                    <a:lumMod val="75000"/>
                  </a:schemeClr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 склад </a:t>
            </a:r>
            <a:r>
              <a:rPr lang="ru-RU" sz="2800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педпрацівників</a:t>
            </a:r>
            <a:endParaRPr lang="ru-RU" sz="2800" dirty="0" smtClean="0">
              <a:solidFill>
                <a:schemeClr val="accent5">
                  <a:lumMod val="75000"/>
                </a:schemeClr>
              </a:solidFill>
              <a:effectLst>
                <a:outerShdw blurRad="50800" dist="38100" algn="tr" rotWithShape="0">
                  <a:prstClr val="black">
                    <a:alpha val="40000"/>
                  </a:prstClr>
                </a:outerShdw>
              </a:effectLst>
            </a:endParaRPr>
          </a:p>
          <a:p>
            <a:endParaRPr lang="ru-RU" sz="2800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ru-RU" sz="2800" dirty="0">
                <a:solidFill>
                  <a:schemeClr val="accent5">
                    <a:lumMod val="75000"/>
                  </a:schemeClr>
                </a:solidFill>
              </a:rPr>
              <a:t>За </a:t>
            </a:r>
            <a:r>
              <a:rPr lang="ru-RU" sz="2800" dirty="0" err="1">
                <a:solidFill>
                  <a:schemeClr val="accent5">
                    <a:lumMod val="75000"/>
                  </a:schemeClr>
                </a:solidFill>
              </a:rPr>
              <a:t>освітою</a:t>
            </a:r>
            <a:r>
              <a:rPr lang="ru-RU" sz="2800" dirty="0">
                <a:solidFill>
                  <a:schemeClr val="accent5">
                    <a:lumMod val="75000"/>
                  </a:schemeClr>
                </a:solidFill>
              </a:rPr>
              <a:t>:</a:t>
            </a:r>
          </a:p>
          <a:p>
            <a:r>
              <a:rPr lang="ru-RU" sz="2800" dirty="0" err="1">
                <a:solidFill>
                  <a:schemeClr val="accent5">
                    <a:lumMod val="75000"/>
                  </a:schemeClr>
                </a:solidFill>
              </a:rPr>
              <a:t>Всього</a:t>
            </a:r>
            <a:r>
              <a:rPr lang="ru-RU" sz="2800" dirty="0">
                <a:solidFill>
                  <a:schemeClr val="accent5">
                    <a:lumMod val="75000"/>
                  </a:schemeClr>
                </a:solidFill>
              </a:rPr>
              <a:t> – </a:t>
            </a:r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</a:rPr>
              <a:t>26</a:t>
            </a:r>
            <a:r>
              <a:rPr lang="uk-UA" sz="2800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uk-UA" sz="2800" dirty="0">
                <a:solidFill>
                  <a:schemeClr val="accent5">
                    <a:lumMod val="75000"/>
                  </a:schemeClr>
                </a:solidFill>
              </a:rPr>
              <a:t>чол.</a:t>
            </a:r>
            <a:endParaRPr lang="ru-RU" sz="2800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ru-RU" sz="2800" dirty="0" err="1">
                <a:solidFill>
                  <a:schemeClr val="accent5">
                    <a:lumMod val="75000"/>
                  </a:schemeClr>
                </a:solidFill>
              </a:rPr>
              <a:t>Повна</a:t>
            </a:r>
            <a:r>
              <a:rPr lang="ru-RU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ru-RU" sz="2800" dirty="0" err="1" smtClean="0">
                <a:solidFill>
                  <a:schemeClr val="accent5">
                    <a:lumMod val="75000"/>
                  </a:schemeClr>
                </a:solidFill>
              </a:rPr>
              <a:t>вища</a:t>
            </a:r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accent5">
                    <a:lumMod val="75000"/>
                  </a:schemeClr>
                </a:solidFill>
              </a:rPr>
              <a:t>освіта</a:t>
            </a:r>
            <a:r>
              <a:rPr lang="ru-RU" sz="2800" dirty="0">
                <a:solidFill>
                  <a:schemeClr val="accent5">
                    <a:lumMod val="75000"/>
                  </a:schemeClr>
                </a:solidFill>
              </a:rPr>
              <a:t> – </a:t>
            </a:r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</a:p>
          <a:p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</a:rPr>
              <a:t>14чол</a:t>
            </a:r>
            <a:r>
              <a:rPr lang="ru-RU" sz="2800" dirty="0">
                <a:solidFill>
                  <a:schemeClr val="accent5">
                    <a:lumMod val="75000"/>
                  </a:schemeClr>
                </a:solidFill>
              </a:rPr>
              <a:t>.</a:t>
            </a:r>
          </a:p>
          <a:p>
            <a:r>
              <a:rPr lang="uk-UA" sz="2800" dirty="0" err="1" smtClean="0">
                <a:solidFill>
                  <a:schemeClr val="accent5">
                    <a:lumMod val="75000"/>
                  </a:schemeClr>
                </a:solidFill>
              </a:rPr>
              <a:t>Серня</a:t>
            </a:r>
            <a:r>
              <a:rPr lang="uk-UA" sz="2800" dirty="0" smtClean="0">
                <a:solidFill>
                  <a:schemeClr val="accent5">
                    <a:lumMod val="75000"/>
                  </a:schemeClr>
                </a:solidFill>
              </a:rPr>
              <a:t> спец. освіта – 12 </a:t>
            </a:r>
            <a:r>
              <a:rPr lang="uk-UA" sz="2800" dirty="0" err="1" smtClean="0">
                <a:solidFill>
                  <a:schemeClr val="accent5">
                    <a:lumMod val="75000"/>
                  </a:schemeClr>
                </a:solidFill>
              </a:rPr>
              <a:t>чол</a:t>
            </a:r>
            <a:r>
              <a:rPr lang="uk-UA" sz="2800" dirty="0" smtClean="0">
                <a:solidFill>
                  <a:schemeClr val="accent5">
                    <a:lumMod val="75000"/>
                  </a:schemeClr>
                </a:solidFill>
              </a:rPr>
              <a:t>.</a:t>
            </a:r>
            <a:endParaRPr lang="ru-RU" sz="2800" dirty="0">
              <a:solidFill>
                <a:schemeClr val="accent5">
                  <a:lumMod val="75000"/>
                </a:schemeClr>
              </a:solidFill>
            </a:endParaRP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223379224"/>
              </p:ext>
            </p:extLst>
          </p:nvPr>
        </p:nvGraphicFramePr>
        <p:xfrm>
          <a:off x="4397829" y="412124"/>
          <a:ext cx="7518400" cy="50887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2953776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1_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3.xml><?xml version="1.0" encoding="utf-8"?>
<a:theme xmlns:a="http://schemas.openxmlformats.org/drawingml/2006/main" name="Тема Office">
  <a:themeElements>
    <a:clrScheme name="Blue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Century Gothic-Palatino Linotyp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 panose="0204050205050503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13Reflectio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alpha val="100000"/>
                <a:satMod val="140000"/>
                <a:lumMod val="105000"/>
              </a:schemeClr>
            </a:gs>
            <a:gs pos="41000">
              <a:schemeClr val="phClr">
                <a:tint val="57000"/>
                <a:satMod val="160000"/>
                <a:lumMod val="99000"/>
              </a:schemeClr>
            </a:gs>
            <a:gs pos="100000">
              <a:schemeClr val="phClr">
                <a:tint val="80000"/>
                <a:satMod val="180000"/>
                <a:lumMod val="10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15000"/>
                <a:lumMod val="114000"/>
              </a:schemeClr>
            </a:gs>
            <a:gs pos="60000">
              <a:schemeClr val="phClr">
                <a:tint val="100000"/>
                <a:shade val="96000"/>
                <a:satMod val="100000"/>
                <a:lumMod val="108000"/>
              </a:schemeClr>
            </a:gs>
            <a:gs pos="100000">
              <a:schemeClr val="phClr">
                <a:shade val="91000"/>
                <a:sat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50800" dist="31750" dir="5400000" sy="98000" rotWithShape="0">
              <a:srgbClr val="000000">
                <a:alpha val="47000"/>
              </a:srgbClr>
            </a:outerShdw>
          </a:effectLst>
          <a:scene3d>
            <a:camera prst="orthographicFront">
              <a:rot lat="0" lon="0" rev="0"/>
            </a:camera>
            <a:lightRig rig="twoPt" dir="t">
              <a:rot lat="0" lon="0" rev="4800000"/>
            </a:lightRig>
          </a:scene3d>
          <a:sp3d prstMaterial="matte">
            <a:bevelT w="25400" h="44450"/>
          </a:sp3d>
        </a:effectStyle>
        <a:effectStyle>
          <a:effectLst>
            <a:reflection blurRad="25400" stA="32000" endPos="28000" dist="8889" dir="5400000" sy="-100000" rotWithShape="0"/>
          </a:effectLst>
          <a:scene3d>
            <a:camera prst="orthographicFront">
              <a:rot lat="0" lon="0" rev="0"/>
            </a:camera>
            <a:lightRig rig="threePt" dir="t">
              <a:rot lat="0" lon="0" rev="4800000"/>
            </a:lightRig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Blue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Century Gothic-Palatino Linotyp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 panose="0204050205050503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13Reflectio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alpha val="100000"/>
                <a:satMod val="140000"/>
                <a:lumMod val="105000"/>
              </a:schemeClr>
            </a:gs>
            <a:gs pos="41000">
              <a:schemeClr val="phClr">
                <a:tint val="57000"/>
                <a:satMod val="160000"/>
                <a:lumMod val="99000"/>
              </a:schemeClr>
            </a:gs>
            <a:gs pos="100000">
              <a:schemeClr val="phClr">
                <a:tint val="80000"/>
                <a:satMod val="180000"/>
                <a:lumMod val="10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15000"/>
                <a:lumMod val="114000"/>
              </a:schemeClr>
            </a:gs>
            <a:gs pos="60000">
              <a:schemeClr val="phClr">
                <a:tint val="100000"/>
                <a:shade val="96000"/>
                <a:satMod val="100000"/>
                <a:lumMod val="108000"/>
              </a:schemeClr>
            </a:gs>
            <a:gs pos="100000">
              <a:schemeClr val="phClr">
                <a:shade val="91000"/>
                <a:sat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50800" dist="31750" dir="5400000" sy="98000" rotWithShape="0">
              <a:srgbClr val="000000">
                <a:alpha val="47000"/>
              </a:srgbClr>
            </a:outerShdw>
          </a:effectLst>
          <a:scene3d>
            <a:camera prst="orthographicFront">
              <a:rot lat="0" lon="0" rev="0"/>
            </a:camera>
            <a:lightRig rig="twoPt" dir="t">
              <a:rot lat="0" lon="0" rev="4800000"/>
            </a:lightRig>
          </a:scene3d>
          <a:sp3d prstMaterial="matte">
            <a:bevelT w="25400" h="44450"/>
          </a:sp3d>
        </a:effectStyle>
        <a:effectStyle>
          <a:effectLst>
            <a:reflection blurRad="25400" stA="32000" endPos="28000" dist="8889" dir="5400000" sy="-100000" rotWithShape="0"/>
          </a:effectLst>
          <a:scene3d>
            <a:camera prst="orthographicFront">
              <a:rot lat="0" lon="0" rev="0"/>
            </a:camera>
            <a:lightRig rig="threePt" dir="t">
              <a:rot lat="0" lon="0" rev="4800000"/>
            </a:lightRig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F7D94069FF64A86F7DFF56D60E3BE" ma:contentTypeVersion="6" ma:contentTypeDescription="Create a new document." ma:contentTypeScope="" ma:versionID="c32302c77d4085ecf495bdddb7f5e889">
  <xsd:schema xmlns:xsd="http://www.w3.org/2001/XMLSchema" xmlns:xs="http://www.w3.org/2001/XMLSchema" xmlns:p="http://schemas.microsoft.com/office/2006/metadata/properties" xmlns:ns2="a4f35948-e619-41b3-aa29-22878b09cfd2" xmlns:ns3="40262f94-9f35-4ac3-9a90-690165a166b7" targetNamespace="http://schemas.microsoft.com/office/2006/metadata/properties" ma:root="true" ma:fieldsID="4ab5ae46be95f9d0be6107e8200be7a2" ns2:_="" ns3:_="">
    <xsd:import namespace="a4f35948-e619-41b3-aa29-22878b09cfd2"/>
    <xsd:import namespace="40262f94-9f35-4ac3-9a90-690165a166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VSO_x0020_item_x0020_id" minOccurs="0"/>
                <xsd:element ref="ns3:Item_x0020_Details" minOccurs="0"/>
                <xsd:element ref="ns3:Template_x0020_details" minOccurs="0"/>
                <xsd:element ref="ns3:Assetid_x002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35948-e619-41b3-aa29-22878b09cf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62f94-9f35-4ac3-9a90-690165a166b7" elementFormDefault="qualified">
    <xsd:import namespace="http://schemas.microsoft.com/office/2006/documentManagement/types"/>
    <xsd:import namespace="http://schemas.microsoft.com/office/infopath/2007/PartnerControls"/>
    <xsd:element name="VSO_x0020_item_x0020_id" ma:index="10" nillable="true" ma:displayName="VSO item id" ma:description="Please add the bug number to refer to VSO items." ma:internalName="VSO_x0020_item_x0020_id">
      <xsd:simpleType>
        <xsd:restriction base="dms:Text">
          <xsd:maxLength value="255"/>
        </xsd:restriction>
      </xsd:simpleType>
    </xsd:element>
    <xsd:element name="Item_x0020_Details" ma:index="11" nillable="true" ma:displayName="Item Details" ma:internalName="Item_x0020_Details">
      <xsd:simpleType>
        <xsd:restriction base="dms:Note">
          <xsd:maxLength value="255"/>
        </xsd:restriction>
      </xsd:simpleType>
    </xsd:element>
    <xsd:element name="Template_x0020_details" ma:index="12" nillable="true" ma:displayName="Template details" ma:internalName="Template_x0020_details">
      <xsd:simpleType>
        <xsd:restriction base="dms:Text"/>
      </xsd:simpleType>
    </xsd:element>
    <xsd:element name="Assetid_x0020_" ma:index="13" nillable="true" ma:displayName="Assetid " ma:internalName="Assetid_x0020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SO_x0020_item_x0020_id xmlns="40262f94-9f35-4ac3-9a90-690165a166b7" xsi:nil="true"/>
    <Assetid_x0020_ xmlns="40262f94-9f35-4ac3-9a90-690165a166b7" xsi:nil="true"/>
    <Item_x0020_Details xmlns="40262f94-9f35-4ac3-9a90-690165a166b7" xsi:nil="true"/>
    <Template_x0020_details xmlns="40262f94-9f35-4ac3-9a90-690165a166b7" xsi:nil="true"/>
  </documentManagement>
</p:properties>
</file>

<file path=customXml/itemProps1.xml><?xml version="1.0" encoding="utf-8"?>
<ds:datastoreItem xmlns:ds="http://schemas.openxmlformats.org/officeDocument/2006/customXml" ds:itemID="{D118102D-697E-43AF-A26C-E3AD71941BD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f35948-e619-41b3-aa29-22878b09cfd2"/>
    <ds:schemaRef ds:uri="40262f94-9f35-4ac3-9a90-690165a166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1E7C4BA-6C5A-407B-9BF5-DF1D218341B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0C00173-F37E-4050-8DE8-BC47ABAD65CD}">
  <ds:schemaRefs>
    <ds:schemaRef ds:uri="http://schemas.microsoft.com/office/2006/metadata/properties"/>
    <ds:schemaRef ds:uri="a4f35948-e619-41b3-aa29-22878b09cfd2"/>
    <ds:schemaRef ds:uri="http://purl.org/dc/dcmitype/"/>
    <ds:schemaRef ds:uri="http://www.w3.org/XML/1998/namespace"/>
    <ds:schemaRef ds:uri="http://schemas.microsoft.com/office/2006/documentManagement/types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40262f94-9f35-4ac3-9a90-690165a166b7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1233</TotalTime>
  <Words>813</Words>
  <Application>Microsoft Office PowerPoint</Application>
  <PresentationFormat>Широкоэкранный</PresentationFormat>
  <Paragraphs>153</Paragraphs>
  <Slides>27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27</vt:i4>
      </vt:variant>
    </vt:vector>
  </HeadingPairs>
  <TitlesOfParts>
    <vt:vector size="38" baseType="lpstr">
      <vt:lpstr>Aharoni</vt:lpstr>
      <vt:lpstr>Arial</vt:lpstr>
      <vt:lpstr>Arial Black</vt:lpstr>
      <vt:lpstr>Book Antiqua</vt:lpstr>
      <vt:lpstr>Calibri</vt:lpstr>
      <vt:lpstr>Palatino Linotype</vt:lpstr>
      <vt:lpstr>Times New Roman</vt:lpstr>
      <vt:lpstr>Trebuchet MS</vt:lpstr>
      <vt:lpstr>Wingdings 3</vt:lpstr>
      <vt:lpstr>Аспект</vt:lpstr>
      <vt:lpstr>1_Аспект</vt:lpstr>
      <vt:lpstr>Звіт  директора  КЗДО №8 «Журавлик» Свінціцької І.Р. за підсумками  2022/2023 навчального року</vt:lpstr>
      <vt:lpstr>Презентация PowerPoint</vt:lpstr>
      <vt:lpstr>Презентация PowerPoint</vt:lpstr>
      <vt:lpstr>Презентация PowerPoint</vt:lpstr>
      <vt:lpstr>Презентация PowerPoint</vt:lpstr>
      <vt:lpstr>Багато батьків не раз стикалися з проблемою отримання місця для своїх дітей в дитячому садку. Тепер для них створено можливість поставити свою дитину в чергу, не виходячи з дому. Для цього необхідно заповнити форму на http://sadok.loda.gov.ua сайті. Далі можна відслідковувати статус поданої заявки і стежити за просуванням черги.</vt:lpstr>
      <vt:lpstr>Електронна реєстрація</vt:lpstr>
      <vt:lpstr>Кадрове забезпечення  ЗДО  В закладі дошкільної освіти працює досвідчений педагогічний колектив  Всього 26 педагогів: директор, вихователь - методист, практичний психолог,  вчитель-логопед,  2 музичних керівників,  інструктор з  фізичного виховання,  19 вихователів</vt:lpstr>
      <vt:lpstr>Презентация PowerPoint</vt:lpstr>
      <vt:lpstr>Презентация PowerPoint</vt:lpstr>
      <vt:lpstr>Наші працівники  Удуд М.П., Залога Х.З та Чоп О.М. відвідали семінари у Львіському ЗДО № 181 , та Червоноградському содочку №13 по програмі «Нехворійко»  </vt:lpstr>
      <vt:lpstr>  Музичні керівники Савчук О.С і Сушак Н.М  діляться досвідом роботи на засіданнях Творчих груп музичних керівників дошкільних закладів.</vt:lpstr>
      <vt:lpstr>У березні 2023 року педагоги КЗДО №8 були проатестовані та нагороджені грамотами. Атестація виявила хорошу результативність в роботі педагогів та ДНЗ.  </vt:lpstr>
      <vt:lpstr>На належному рівні здійснюється підготовка до навчання дітей в школі. Діагностика дітей шестирічного віку показала, що старші дошкільники підготовлені  до школи. Вони мають адекватну самооцінку, сформовану інтелектуальну, емоційно-вольову сферу.</vt:lpstr>
      <vt:lpstr>Цього року випускалося 43 дитини. Наші випускники  пішли у такі школи: </vt:lpstr>
      <vt:lpstr>Високу результативність, працюючи у співпраці з вихователями, показує вчитель-логопед Баран Н.І.</vt:lpstr>
      <vt:lpstr>Звіт роботи логопеда ЗДО №8</vt:lpstr>
      <vt:lpstr>         У закладі цікаво та результативно  працює практичний психолог Залога Х.З </vt:lpstr>
      <vt:lpstr>Інструктором з фізкультури Удуд М.П.  систематично і послідовно проводяться заняття з фізичної культури, спортивні естафети  та розваги.</vt:lpstr>
      <vt:lpstr>Дошкільнята відвідують бібліотеку ,музеї, школи, пожежну частину,та систематично ходять на веселі екскурсії. </vt:lpstr>
      <vt:lpstr> В нашому закладі дошкільної освіти у жовтні 2022 року проходила виставка робіт з природніх матеріалів «Дивовижна фантазія осені» </vt:lpstr>
      <vt:lpstr>Регулярно проводяться дитячі свята, ранки, розваги. Керівники музичні проводять лялькові вистави для малят.</vt:lpstr>
      <vt:lpstr>Дошкільнята старших груп прийняли активну участь у спортивних естафетах «Веселі старти» серед закладів міста Сокаля, де проявили спритність та швидкість. Провела цей захід інструктор фізкультури Удуд М.П.</vt:lpstr>
      <vt:lpstr>26 – 30 червеня цікаво та креативно пройшов «Кольоровий тиждень»    </vt:lpstr>
      <vt:lpstr>Зміцнення матеріально-технічної бази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Звіт завідувача ДНЗ №8 «Журавлик» Свінціцької І.Р. за підсумками  2017/2018 навчального року</dc:title>
  <dc:creator>Пользователь</dc:creator>
  <cp:lastModifiedBy>Пользователь</cp:lastModifiedBy>
  <cp:revision>116</cp:revision>
  <dcterms:created xsi:type="dcterms:W3CDTF">2018-05-30T06:46:24Z</dcterms:created>
  <dcterms:modified xsi:type="dcterms:W3CDTF">2023-06-30T08:34:50Z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Order">
    <vt:r8>74065400</vt:r8>
  </property>
  <property fmtid="{D5CDD505-2E9C-101B-9397-08002B2CF9AE}" pid="4" name="HiddenCategoryTags">
    <vt:lpwstr/>
  </property>
  <property fmtid="{D5CDD505-2E9C-101B-9397-08002B2CF9AE}" pid="5" name="InternalTags">
    <vt:lpwstr/>
  </property>
  <property fmtid="{D5CDD505-2E9C-101B-9397-08002B2CF9AE}" pid="6" name="FeatureTags">
    <vt:lpwstr/>
  </property>
  <property fmtid="{D5CDD505-2E9C-101B-9397-08002B2CF9AE}" pid="7" name="LocalizationTags">
    <vt:lpwstr/>
  </property>
  <property fmtid="{D5CDD505-2E9C-101B-9397-08002B2CF9AE}" pid="8" name="CategoryTags">
    <vt:lpwstr/>
  </property>
  <property fmtid="{D5CDD505-2E9C-101B-9397-08002B2CF9AE}" pid="9" name="Applications">
    <vt:lpwstr/>
  </property>
  <property fmtid="{D5CDD505-2E9C-101B-9397-08002B2CF9AE}" pid="10" name="CampaignTags">
    <vt:lpwstr/>
  </property>
  <property fmtid="{D5CDD505-2E9C-101B-9397-08002B2CF9AE}" pid="11" name="ScenarioTags">
    <vt:lpwstr/>
  </property>
</Properties>
</file>