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4"/>
    <p:sldMasterId id="2147483801" r:id="rId5"/>
  </p:sldMasterIdLst>
  <p:notesMasterIdLst>
    <p:notesMasterId r:id="rId33"/>
  </p:notesMasterIdLst>
  <p:handoutMasterIdLst>
    <p:handoutMasterId r:id="rId34"/>
  </p:handoutMasterIdLst>
  <p:sldIdLst>
    <p:sldId id="259" r:id="rId6"/>
    <p:sldId id="260" r:id="rId7"/>
    <p:sldId id="265" r:id="rId8"/>
    <p:sldId id="261" r:id="rId9"/>
    <p:sldId id="266" r:id="rId10"/>
    <p:sldId id="284" r:id="rId11"/>
    <p:sldId id="285" r:id="rId12"/>
    <p:sldId id="262" r:id="rId13"/>
    <p:sldId id="278" r:id="rId14"/>
    <p:sldId id="279" r:id="rId15"/>
    <p:sldId id="287" r:id="rId16"/>
    <p:sldId id="286" r:id="rId17"/>
    <p:sldId id="275" r:id="rId18"/>
    <p:sldId id="269" r:id="rId19"/>
    <p:sldId id="282" r:id="rId20"/>
    <p:sldId id="281" r:id="rId21"/>
    <p:sldId id="283" r:id="rId22"/>
    <p:sldId id="280" r:id="rId23"/>
    <p:sldId id="263" r:id="rId24"/>
    <p:sldId id="267" r:id="rId25"/>
    <p:sldId id="292" r:id="rId26"/>
    <p:sldId id="277" r:id="rId27"/>
    <p:sldId id="290" r:id="rId28"/>
    <p:sldId id="293" r:id="rId29"/>
    <p:sldId id="271" r:id="rId30"/>
    <p:sldId id="289" r:id="rId31"/>
    <p:sldId id="276" r:id="rId3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451366170612552E-2"/>
          <c:y val="0.15175282264317874"/>
          <c:w val="0.96254863382938749"/>
          <c:h val="0.8457902511078286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9"/>
          <c:dPt>
            <c:idx val="0"/>
            <c:bubble3D val="0"/>
            <c:explosion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0D97-4581-954B-5C22705901A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6-0D97-4581-954B-5C22705901AB}"/>
              </c:ext>
            </c:extLst>
          </c:dPt>
          <c:dPt>
            <c:idx val="2"/>
            <c:bubble3D val="0"/>
            <c:explosion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0D97-4581-954B-5C22705901AB}"/>
              </c:ext>
            </c:extLst>
          </c:dPt>
          <c:cat>
            <c:strRef>
              <c:f>Лист1!$A$2:$A$4</c:f>
              <c:strCache>
                <c:ptCount val="2"/>
                <c:pt idx="0">
                  <c:v>Повна вища освіта</c:v>
                </c:pt>
                <c:pt idx="1">
                  <c:v>Середня спеціальна освіта</c:v>
                </c:pt>
              </c:strCache>
            </c:strRef>
          </c:cat>
          <c:val>
            <c:numRef>
              <c:f>Лист1!$B$2:$B$4</c:f>
              <c:numCache>
                <c:formatCode>_-* #,##0.00_р_._-;\-* #,##0.00_р_._-;_-* "-"??_р_._-;_-@_-</c:formatCode>
                <c:ptCount val="3"/>
                <c:pt idx="0">
                  <c:v>14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97-4581-954B-5C22705901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F7E-48A1-821B-622B5A5476E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F7E-48A1-821B-622B5A5476E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F7E-48A1-821B-622B5A5476E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F7E-48A1-821B-622B5A5476E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F7E-48A1-821B-622B5A5476E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F7E-48A1-821B-622B5A5476E1}"/>
              </c:ext>
            </c:extLst>
          </c:dPt>
          <c:dLbls>
            <c:dLbl>
              <c:idx val="0"/>
              <c:layout>
                <c:manualLayout>
                  <c:x val="-5.0251801613860426E-2"/>
                  <c:y val="9.5049868766404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F7E-48A1-821B-622B5A5476E1}"/>
                </c:ext>
              </c:extLst>
            </c:dLbl>
            <c:dLbl>
              <c:idx val="2"/>
              <c:layout>
                <c:manualLayout>
                  <c:x val="-6.1707535577148739E-2"/>
                  <c:y val="-0.1473231262758823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F7E-48A1-821B-622B5A5476E1}"/>
                </c:ext>
              </c:extLst>
            </c:dLbl>
            <c:dLbl>
              <c:idx val="4"/>
              <c:layout>
                <c:manualLayout>
                  <c:x val="4.7653306342021827E-2"/>
                  <c:y val="0.1130918635170603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F7E-48A1-821B-622B5A5476E1}"/>
                </c:ext>
              </c:extLst>
            </c:dLbl>
            <c:dLbl>
              <c:idx val="5"/>
              <c:layout>
                <c:manualLayout>
                  <c:x val="1.7760507701601706E-2"/>
                  <c:y val="3.483377077865266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F7E-48A1-821B-622B5A5476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Лист1!$A$2:$A$7</c:f>
              <c:strCache>
                <c:ptCount val="6"/>
                <c:pt idx="0">
                  <c:v>школа №1</c:v>
                </c:pt>
                <c:pt idx="1">
                  <c:v>школа №2</c:v>
                </c:pt>
                <c:pt idx="2">
                  <c:v>школа №3</c:v>
                </c:pt>
                <c:pt idx="3">
                  <c:v>школа №4 </c:v>
                </c:pt>
                <c:pt idx="4">
                  <c:v>школа №5</c:v>
                </c:pt>
                <c:pt idx="5">
                  <c:v>Спеціалізована - школа інтернат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</c:v>
                </c:pt>
                <c:pt idx="1">
                  <c:v>5</c:v>
                </c:pt>
                <c:pt idx="2">
                  <c:v>25</c:v>
                </c:pt>
                <c:pt idx="3">
                  <c:v>8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30-4FA9-9B81-5EA6BD98EE6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6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909B42F-73DC-4E65-A043-ACE28484C177}" type="datetime1">
              <a:rPr lang="ru-RU" smtClean="0"/>
              <a:t>пт 30.06.23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C1DF39D-8C1A-4718-A126-5A73DC3ED2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62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6085BE-509F-4D94-8A4C-8778A4C9D13A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DDF2AA-7281-44A6-AED2-5896CA503D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188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0DDF2AA-7281-44A6-AED2-5896CA503D6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966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DDF2AA-7281-44A6-AED2-5896CA503D6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9657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476D6-5D30-4D08-9D18-4647EFF1B199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55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ECFA2-D765-4E71-8A47-1ACADE04340F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58008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ECFA2-D765-4E71-8A47-1ACADE04340F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63965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ECFA2-D765-4E71-8A47-1ACADE04340F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336355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ECFA2-D765-4E71-8A47-1ACADE04340F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85684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ECFA2-D765-4E71-8A47-1ACADE04340F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32036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0A8B-5424-41AB-9C42-72485DDC41E2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51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BF179-25FA-450E-A3C9-71C706620D7F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9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86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7664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8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9F228-6AC7-4860-9B76-BD7E05DE2B49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321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46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0786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9954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54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9277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6871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588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40280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6767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1694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7DD6E-1C28-4331-A9E9-353EDDD31BA4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04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877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6162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6886-1E45-4EF8-832C-5DB89EB9D2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30.06.23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1992-5CC1-46BB-8138-BED259D0F8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583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585E4-4906-42B0-ACDA-A8A2E2AF3952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588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CD705-E35C-4869-B245-CFD8F32CA0E6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38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5618B-4397-49F8-9EF9-BF5CA47CF8DA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96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60C85-9C6B-4DEE-B023-3584D6968746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84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1708-83B5-4CE1-ACDE-F93E71740B16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980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E01EA-6D08-4F94-B0C6-01F5B289EC7B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86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ECFA2-D765-4E71-8A47-1ACADE04340F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401CF334-2D5C-4859-84A6-CA7E6E43FAEB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2848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4" userDrawn="1">
          <p15:clr>
            <a:srgbClr val="F26B43"/>
          </p15:clr>
        </p15:guide>
        <p15:guide id="4" pos="6960" userDrawn="1">
          <p15:clr>
            <a:srgbClr val="F26B43"/>
          </p15:clr>
        </p15:guide>
        <p15:guide id="5" orient="horz" pos="386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ECFA2-D765-4E71-8A47-1ACADE04340F}" type="datetime1">
              <a:rPr lang="ru-RU" smtClean="0"/>
              <a:pPr/>
              <a:t>пт 30.06.23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401CF334-2D5C-4859-84A6-CA7E6E43FAEB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6040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Relationship Id="rId9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g"/><Relationship Id="rId4" Type="http://schemas.openxmlformats.org/officeDocument/2006/relationships/image" Target="../media/image67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sadok.loda.gov.ua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5750" y="4249098"/>
            <a:ext cx="9987618" cy="2301240"/>
          </a:xfr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rtlCol="0">
            <a:normAutofit fontScale="90000"/>
          </a:bodyPr>
          <a:lstStyle/>
          <a:p>
            <a:pPr algn="l"/>
            <a:r>
              <a:rPr lang="uk-UA" sz="48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>Звіт </a:t>
            </a:r>
            <a:br>
              <a:rPr lang="uk-UA" sz="48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</a:br>
            <a:r>
              <a:rPr lang="uk-UA" sz="48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>директора </a:t>
            </a:r>
            <a:br>
              <a:rPr lang="uk-UA" sz="48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</a:br>
            <a:r>
              <a:rPr lang="uk-UA" sz="48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>КЗДО №8</a:t>
            </a:r>
            <a:br>
              <a:rPr lang="uk-UA" sz="48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</a:br>
            <a:r>
              <a:rPr lang="uk-UA" sz="48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>«Журавлик»</a:t>
            </a:r>
            <a:r>
              <a:rPr lang="uk-UA" sz="4800" b="1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/>
            </a:r>
            <a:br>
              <a:rPr lang="uk-UA" sz="4800" b="1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</a:br>
            <a:r>
              <a:rPr lang="uk-UA" sz="4800" b="1" dirty="0" err="1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>Свінціцької</a:t>
            </a:r>
            <a:r>
              <a:rPr lang="uk-UA" sz="48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> І.Р.</a:t>
            </a:r>
            <a:r>
              <a:rPr lang="uk-UA" sz="4800" b="1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/>
            </a:r>
            <a:br>
              <a:rPr lang="uk-UA" sz="4800" b="1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</a:br>
            <a:r>
              <a:rPr lang="uk-UA" sz="4800" b="1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>за підсумками  </a:t>
            </a:r>
            <a:r>
              <a:rPr lang="uk-UA" sz="48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>2022</a:t>
            </a:r>
            <a:r>
              <a:rPr lang="en-US" sz="48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>/</a:t>
            </a:r>
            <a:r>
              <a:rPr lang="ru-RU" sz="48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>2023</a:t>
            </a:r>
            <a:r>
              <a:rPr lang="ru-RU" sz="4800" b="1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/>
            </a:r>
            <a:br>
              <a:rPr lang="ru-RU" sz="4800" b="1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</a:br>
            <a:r>
              <a:rPr lang="ru-RU" sz="4800" b="1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>навчального</a:t>
            </a:r>
            <a:r>
              <a:rPr lang="ru-RU" sz="4800" b="1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> </a:t>
            </a:r>
            <a:r>
              <a:rPr lang="ru-RU" sz="48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cs typeface="Aharoni" panose="02010803020104030203" pitchFamily="2" charset="-79"/>
              </a:rPr>
              <a:t>року</a:t>
            </a:r>
            <a:endParaRPr lang="ru-RU" b="1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263" y="180303"/>
            <a:ext cx="6542468" cy="4906851"/>
          </a:xfrm>
          <a:prstGeom prst="ellipse">
            <a:avLst/>
          </a:prstGeom>
          <a:solidFill>
            <a:schemeClr val="accent2"/>
          </a:solidFill>
          <a:ln w="63500" cap="rnd">
            <a:solidFill>
              <a:schemeClr val="accent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533743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476" y="114075"/>
            <a:ext cx="11325981" cy="63447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uk-UA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</a:rPr>
              <a:t>Педагоги </a:t>
            </a:r>
            <a:r>
              <a:rPr lang="uk-UA" sz="2400" b="1" dirty="0">
                <a:solidFill>
                  <a:schemeClr val="accent5">
                    <a:lumMod val="75000"/>
                  </a:schemeClr>
                </a:solidFill>
              </a:rPr>
              <a:t>систематично підвищують свою кваліфікацію на курсах при </a:t>
            </a:r>
            <a:r>
              <a:rPr lang="uk-UA" sz="2400" b="1" dirty="0" err="1" smtClean="0">
                <a:solidFill>
                  <a:schemeClr val="accent5">
                    <a:lumMod val="75000"/>
                  </a:schemeClr>
                </a:solidFill>
              </a:rPr>
              <a:t>ЛОІППО,на</a:t>
            </a:r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</a:rPr>
              <a:t> платформах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</a:rPr>
              <a:t>Prometeus</a:t>
            </a:r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uk-UA" sz="2400" b="1" dirty="0" err="1" smtClean="0">
                <a:solidFill>
                  <a:schemeClr val="accent5">
                    <a:lumMod val="75000"/>
                  </a:schemeClr>
                </a:solidFill>
              </a:rPr>
              <a:t>Всеосвіта</a:t>
            </a:r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</a:rPr>
              <a:t>Edera</a:t>
            </a:r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</a:rPr>
              <a:t>, Сокальського ЦРППО, </a:t>
            </a:r>
            <a:r>
              <a:rPr lang="uk-UA" sz="2400" b="1" dirty="0">
                <a:solidFill>
                  <a:schemeClr val="accent5">
                    <a:lumMod val="75000"/>
                  </a:schemeClr>
                </a:solidFill>
              </a:rPr>
              <a:t>ведуть самоосвітню роботу, відвідують </a:t>
            </a:r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</a:rPr>
              <a:t>«Клуб педагогічної майстерності» по різних напрямках педагогічної діяльності методичні. </a:t>
            </a:r>
          </a:p>
          <a:p>
            <a:pPr marL="0" indent="0">
              <a:buNone/>
            </a:pPr>
            <a:r>
              <a:rPr lang="uk-UA" b="1" dirty="0"/>
              <a:t> </a:t>
            </a:r>
            <a:endParaRPr lang="ru-RU" dirty="0"/>
          </a:p>
          <a:p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76" y="2228984"/>
            <a:ext cx="2535126" cy="25351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857" y="2079066"/>
            <a:ext cx="2228635" cy="22286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238" y="4764110"/>
            <a:ext cx="2085438" cy="20854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5" y="2372228"/>
            <a:ext cx="2248638" cy="22486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257" y="4764110"/>
            <a:ext cx="2085438" cy="20854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618" y="2372228"/>
            <a:ext cx="2248638" cy="22486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138" y="4764110"/>
            <a:ext cx="2085438" cy="20854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464" y="4416189"/>
            <a:ext cx="2331680" cy="233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699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452" y="234524"/>
            <a:ext cx="11592143" cy="61486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Наші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працівники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Удуд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М.П., Залога Х.З та Чоп О.М.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відвідали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семінари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у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Львіському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ЗДО № 181 , та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Червоноградському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содочку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№13 по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програмі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«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Нехворійко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» </a:t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60" y="2292440"/>
            <a:ext cx="48768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0" y="3075636"/>
            <a:ext cx="6632620" cy="3730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85401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788" y="192201"/>
            <a:ext cx="11935581" cy="13208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  Музичні керівники Савчук О.С і </a:t>
            </a:r>
            <a:r>
              <a:rPr lang="uk-UA" b="1" dirty="0" err="1" smtClean="0">
                <a:solidFill>
                  <a:schemeClr val="accent5">
                    <a:lumMod val="75000"/>
                  </a:schemeClr>
                </a:solidFill>
              </a:rPr>
              <a:t>Сушак</a:t>
            </a:r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 Н.М  діляться досвідом роботи на засіданнях Творчих груп музичних керівників дошкільних закладів.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2021983"/>
            <a:ext cx="5243143" cy="3206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031" y="2524260"/>
            <a:ext cx="6307896" cy="3888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020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542" y="145961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uk-UA" altLang="ru-RU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У березні </a:t>
            </a:r>
            <a:r>
              <a:rPr lang="uk-UA" alt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2023 </a:t>
            </a:r>
            <a:r>
              <a:rPr lang="uk-UA" altLang="ru-RU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року </a:t>
            </a:r>
            <a:r>
              <a:rPr lang="uk-UA" alt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педагоги КЗДО №8 були </a:t>
            </a:r>
            <a:r>
              <a:rPr lang="uk-UA" altLang="ru-RU" b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проатестовані</a:t>
            </a:r>
            <a:r>
              <a:rPr lang="uk-UA" alt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та нагороджені грамотами</a:t>
            </a:r>
            <a:r>
              <a:rPr lang="ru-RU" alt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uk-UA" alt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Атестація </a:t>
            </a:r>
            <a:r>
              <a:rPr lang="uk-UA" altLang="ru-RU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виявила хорошу </a:t>
            </a:r>
            <a:r>
              <a:rPr lang="uk-UA" alt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результативність </a:t>
            </a:r>
            <a:r>
              <a:rPr lang="uk-UA" altLang="ru-RU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в роботі </a:t>
            </a:r>
            <a:r>
              <a:rPr lang="uk-UA" alt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педагогів </a:t>
            </a:r>
            <a:r>
              <a:rPr lang="uk-UA" alt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та </a:t>
            </a:r>
            <a:r>
              <a:rPr lang="uk-UA" alt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ДНЗ</a:t>
            </a:r>
            <a:r>
              <a:rPr lang="uk-UA" altLang="ru-RU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. </a:t>
            </a:r>
            <a:br>
              <a:rPr lang="uk-UA" altLang="ru-RU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704" y="735579"/>
            <a:ext cx="3042105" cy="20501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95" y="2583570"/>
            <a:ext cx="1929691" cy="19296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10" y="4581524"/>
            <a:ext cx="2124075" cy="2124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284" y="2230209"/>
            <a:ext cx="2214789" cy="22147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953" y="4581523"/>
            <a:ext cx="2124075" cy="21240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94" y="2230208"/>
            <a:ext cx="2214789" cy="22147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296" y="4581522"/>
            <a:ext cx="2124075" cy="21240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166" y="3318052"/>
            <a:ext cx="3005185" cy="225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3651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34097" y="238634"/>
            <a:ext cx="71735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На належному рівні здійснюється підготовка до навчання дітей в школі. Діагностика дітей шестирічного віку показала, що старші дошкільники підготовлені  до школи. Вони мають адекватну самооцінку, сформовану інтелектуальну, емоційно-вольову сферу.</a:t>
            </a:r>
            <a:endParaRPr lang="ru-RU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2671264"/>
            <a:ext cx="5413829" cy="4929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У закладі сформувалася модель оптимальної взаємодії всіх спеціалістів. </a:t>
            </a:r>
            <a:r>
              <a:rPr lang="uk-UA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Вчитель-логопед Баран Н.І., практичний психолог Залога Х.З., керівники музичні </a:t>
            </a:r>
            <a:r>
              <a:rPr lang="uk-UA" sz="2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Сушак</a:t>
            </a:r>
            <a:r>
              <a:rPr lang="uk-UA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 Н.М. і Савчук О.С</a:t>
            </a:r>
            <a:r>
              <a:rPr lang="uk-UA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., інструктор фізкультури </a:t>
            </a:r>
            <a:r>
              <a:rPr lang="uk-UA" sz="2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Удуд</a:t>
            </a:r>
            <a:r>
              <a:rPr lang="uk-UA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 М.П. </a:t>
            </a:r>
            <a:r>
              <a:rPr lang="uk-UA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об'єднані </a:t>
            </a:r>
            <a:r>
              <a:rPr lang="uk-UA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єдиною професійною метою, яка допомагає у реалізації медико-психологічного супроводу дітей.</a:t>
            </a:r>
            <a:endParaRPr lang="ru-RU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  <a:p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pic>
        <p:nvPicPr>
          <p:cNvPr id="2" name="Picture 2" descr="Ð¡Ð²ÑÑÐ»Ð¸Ð½Ð° Ð²ÑÐ´ Ð¡Ð¾ÐºÐ°Ð»ÑÑÑÐºÑÑ Ð¡Ð°Ð´Ð¾ÐºÐ° ÐÑÑÐ°Ð²Ð»Ð¸ÐºÐ°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52" y="520323"/>
            <a:ext cx="3786834" cy="2840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070" y="3614980"/>
            <a:ext cx="6362916" cy="286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111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7312871"/>
              </p:ext>
            </p:extLst>
          </p:nvPr>
        </p:nvGraphicFramePr>
        <p:xfrm>
          <a:off x="-1" y="1"/>
          <a:ext cx="10145487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4947" y="264886"/>
            <a:ext cx="3021077" cy="3164115"/>
          </a:xfrm>
        </p:spPr>
        <p:txBody>
          <a:bodyPr>
            <a:noAutofit/>
          </a:bodyPr>
          <a:lstStyle/>
          <a:p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Цього року випускалося 43 дитини. Наші випускники  пішли у такі школи: 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9268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858" y="3187269"/>
            <a:ext cx="5675258" cy="3451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702087" y="445317"/>
            <a:ext cx="6634800" cy="13208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Високу результативність, працюючи у співпраці з вихователями, показує вчитель-логопед Баран Н.І.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AutoShape 4" descr="Ð¡Ð²ÑÑÐ»Ð¸Ð½Ð° Ð²ÑÐ´ Ð¡Ð¾ÐºÐ°Ð»ÑÑÑÐºÑÑ Ð¡Ð°Ð´Ð¾ÐºÐ° ÐÑÑÐ°Ð²Ð»Ð¸ÐºÐ°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78" y="325464"/>
            <a:ext cx="2985037" cy="3980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7" y="3187269"/>
            <a:ext cx="2719361" cy="3625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44334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97476"/>
            <a:ext cx="8596668" cy="57525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Звіт роботи логопеда ЗДО №8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11338"/>
            <a:ext cx="8596668" cy="42530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     за 2022-2023 навчальний </a:t>
            </a:r>
            <a:r>
              <a:rPr lang="uk-UA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рік</a:t>
            </a:r>
            <a:r>
              <a:rPr lang="uk-UA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Згідно висновку про комплексну психолого-педагогічну оцінку розвитку особи КУ «</a:t>
            </a:r>
            <a:r>
              <a:rPr lang="uk-UA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Інклюзивно-ресурсий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центр» на логопедичні заняття було скеровано на протязі 2022-2023 навчального року 33 дитини</a:t>
            </a: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Рекомендований рівень підтримки в закладі освіти: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1-й рівень:5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дітей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2-й рівень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:26 дітей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3- рівень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2 </a:t>
            </a: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дітей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Кількість випущених дітей: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18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1-й рівень</a:t>
            </a: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3дітей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2-й </a:t>
            </a:r>
            <a:r>
              <a:rPr lang="uk-UA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рівень: </a:t>
            </a: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15дітей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Направляються в школу: 16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Залишаються в своїй віковій групі: 2 дітей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Продовжують відвідувати логопедичні заняття: 26 дітей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4601300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420" y="159657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         У </a:t>
            </a:r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закладі </a:t>
            </a:r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цікаво та </a:t>
            </a:r>
            <a:r>
              <a:rPr lang="uk-UA" b="1" dirty="0" err="1" smtClean="0">
                <a:solidFill>
                  <a:schemeClr val="accent5">
                    <a:lumMod val="75000"/>
                  </a:schemeClr>
                </a:solidFill>
              </a:rPr>
              <a:t>результативно</a:t>
            </a:r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працює практичний психолог Залога Х.З 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40934" y="2156598"/>
            <a:ext cx="5409126" cy="40568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20" y="2356219"/>
            <a:ext cx="3885127" cy="29138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723" y="2510766"/>
            <a:ext cx="3383670" cy="253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40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157883"/>
            <a:ext cx="9384633" cy="2862622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chemeClr val="accent2">
                    <a:lumMod val="75000"/>
                  </a:schemeClr>
                </a:solidFill>
              </a:rPr>
              <a:t>Інструктором з фізкультури </a:t>
            </a:r>
            <a:r>
              <a:rPr lang="uk-UA" sz="2800" b="1" dirty="0" err="1" smtClean="0">
                <a:solidFill>
                  <a:schemeClr val="accent2">
                    <a:lumMod val="75000"/>
                  </a:schemeClr>
                </a:solidFill>
              </a:rPr>
              <a:t>Удуд</a:t>
            </a:r>
            <a:r>
              <a:rPr lang="uk-UA" sz="2800" b="1" dirty="0" smtClean="0">
                <a:solidFill>
                  <a:schemeClr val="accent2">
                    <a:lumMod val="75000"/>
                  </a:schemeClr>
                </a:solidFill>
              </a:rPr>
              <a:t> М.П.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систематично і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послідовно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проводяться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заняття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з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фізичної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культури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,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спортивні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естафети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та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розваги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450" y="161308"/>
            <a:ext cx="4580479" cy="2576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417" y="2752240"/>
            <a:ext cx="3919780" cy="3919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662" y="2085813"/>
            <a:ext cx="3989522" cy="3989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6" y="2286000"/>
            <a:ext cx="3341822" cy="4455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64124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huravlyksokal.lvivedu.com/uploads/editor/3867/337307/sitepage_24/image/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370" y="3730171"/>
            <a:ext cx="4670891" cy="31278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67984" y="0"/>
            <a:ext cx="11852296" cy="7134896"/>
          </a:xfrm>
          <a:ln>
            <a:solidFill>
              <a:srgbClr val="FF0000"/>
            </a:solidFill>
          </a:ln>
        </p:spPr>
        <p:txBody>
          <a:bodyPr rtlCol="0">
            <a:normAutofit/>
          </a:bodyPr>
          <a:lstStyle/>
          <a:p>
            <a:pPr marL="457200" lvl="1" indent="0">
              <a:buNone/>
              <a:defRPr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Заклад </a:t>
            </a:r>
            <a:r>
              <a:rPr lang="ru-RU" sz="2800" b="1" dirty="0" err="1" smtClean="0">
                <a:solidFill>
                  <a:schemeClr val="accent5">
                    <a:lumMod val="75000"/>
                  </a:schemeClr>
                </a:solidFill>
              </a:rPr>
              <a:t>дошкільної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5">
                    <a:lumMod val="75000"/>
                  </a:schemeClr>
                </a:solidFill>
              </a:rPr>
              <a:t>освіти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 №8 «Журавлик»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lvl="1" indent="0">
              <a:buNone/>
              <a:defRPr/>
            </a:pP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побудований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у 1986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році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  <a:p>
            <a:pPr marL="457200" lvl="1" indent="0">
              <a:buNone/>
              <a:defRPr/>
            </a:pPr>
            <a:r>
              <a:rPr lang="uk-UA" sz="2000" b="1" dirty="0">
                <a:solidFill>
                  <a:schemeClr val="tx2">
                    <a:lumMod val="50000"/>
                  </a:schemeClr>
                </a:solidFill>
              </a:rPr>
              <a:t>Режим роботи: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</a:rPr>
              <a:t>п'ятиденний,10.5 год, з 7,45-18.15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defRPr/>
            </a:pP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Ми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знаходимося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за 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адресою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: </a:t>
            </a:r>
            <a:endParaRPr lang="en-US" sz="2000" b="1" dirty="0">
              <a:solidFill>
                <a:schemeClr val="tx2">
                  <a:lumMod val="50000"/>
                </a:schemeClr>
              </a:solidFill>
            </a:endParaRPr>
          </a:p>
          <a:p>
            <a:pPr marL="457200" lvl="1" indent="0">
              <a:buNone/>
              <a:defRPr/>
            </a:pP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Львівська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обл., </a:t>
            </a:r>
          </a:p>
          <a:p>
            <a:pPr marL="457200" lvl="1" indent="0">
              <a:buNone/>
              <a:defRPr/>
            </a:pPr>
            <a:r>
              <a:rPr lang="uk-UA" sz="2000" b="1" dirty="0" err="1">
                <a:solidFill>
                  <a:schemeClr val="tx2">
                    <a:lumMod val="50000"/>
                  </a:schemeClr>
                </a:solidFill>
              </a:rPr>
              <a:t>м</a:t>
            </a:r>
            <a:r>
              <a:rPr lang="uk-UA" sz="2000" b="1" dirty="0" err="1" smtClean="0">
                <a:solidFill>
                  <a:schemeClr val="tx2">
                    <a:lumMod val="50000"/>
                  </a:schemeClr>
                </a:solidFill>
              </a:rPr>
              <a:t>.Сокаль</a:t>
            </a:r>
            <a:endParaRPr lang="en-US" sz="2000" b="1" dirty="0">
              <a:solidFill>
                <a:schemeClr val="tx2">
                  <a:lumMod val="50000"/>
                </a:schemeClr>
              </a:solidFill>
            </a:endParaRPr>
          </a:p>
          <a:p>
            <a:pPr marL="457200" lvl="1" indent="0">
              <a:buNone/>
              <a:defRPr/>
            </a:pP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вул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</a:rPr>
              <a:t>Героїв УПА, 63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defRPr/>
            </a:pPr>
            <a:r>
              <a:rPr lang="uk-UA" sz="2000" b="1" dirty="0">
                <a:solidFill>
                  <a:schemeClr val="tx2">
                    <a:lumMod val="50000"/>
                  </a:schemeClr>
                </a:solidFill>
              </a:rPr>
              <a:t>т</a:t>
            </a: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</a:rPr>
              <a:t>. 0632787427</a:t>
            </a:r>
            <a:endParaRPr lang="uk-UA" sz="2000" b="1" dirty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defRPr/>
            </a:pP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tx2">
                    <a:lumMod val="50000"/>
                  </a:schemeClr>
                </a:solidFill>
              </a:rPr>
              <a:t>Персональний сайт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defRPr/>
            </a:pPr>
            <a:r>
              <a:rPr lang="en-US" sz="2000" b="1" dirty="0">
                <a:solidFill>
                  <a:srgbClr val="FF0000"/>
                </a:solidFill>
              </a:rPr>
              <a:t>https://osvitportal.sokal.info/zdo8</a:t>
            </a:r>
            <a:endParaRPr lang="uk-UA" sz="2000" b="1" dirty="0" smtClean="0">
              <a:solidFill>
                <a:srgbClr val="FF0000"/>
              </a:solidFill>
            </a:endParaRPr>
          </a:p>
          <a:p>
            <a:pPr lvl="1">
              <a:defRPr/>
            </a:pP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</a:rPr>
              <a:t>Сторінка у </a:t>
            </a:r>
            <a:r>
              <a:rPr lang="uk-UA" sz="2000" b="1" dirty="0" err="1" smtClean="0">
                <a:solidFill>
                  <a:schemeClr val="tx2">
                    <a:lumMod val="50000"/>
                  </a:schemeClr>
                </a:solidFill>
              </a:rPr>
              <a:t>фейсбук</a:t>
            </a:r>
            <a:endParaRPr lang="uk-UA" sz="2000" b="1" dirty="0">
              <a:solidFill>
                <a:schemeClr val="tx2">
                  <a:lumMod val="50000"/>
                </a:schemeClr>
              </a:solidFill>
            </a:endParaRPr>
          </a:p>
          <a:p>
            <a:pPr marL="457200" lvl="1" indent="0">
              <a:buNone/>
              <a:defRPr/>
            </a:pPr>
            <a:r>
              <a:rPr lang="en-US" sz="2000" b="1" dirty="0" smtClean="0">
                <a:solidFill>
                  <a:srgbClr val="FF0000"/>
                </a:solidFill>
              </a:rPr>
              <a:t>https</a:t>
            </a:r>
            <a:r>
              <a:rPr lang="en-US" sz="2000" b="1" dirty="0">
                <a:solidFill>
                  <a:srgbClr val="FF0000"/>
                </a:solidFill>
              </a:rPr>
              <a:t>://</a:t>
            </a:r>
            <a:r>
              <a:rPr lang="en-US" sz="2000" b="1" dirty="0" smtClean="0">
                <a:solidFill>
                  <a:srgbClr val="FF0000"/>
                </a:solidFill>
              </a:rPr>
              <a:t>www.facebook.com/profile.php?id=100016994382193</a:t>
            </a:r>
            <a:r>
              <a:rPr lang="uk-UA" sz="2000" b="1" dirty="0">
                <a:solidFill>
                  <a:srgbClr val="FF0000"/>
                </a:solidFill>
              </a:rPr>
              <a:t> </a:t>
            </a:r>
            <a:endParaRPr lang="uk-UA" sz="2000" b="1" dirty="0" smtClean="0">
              <a:solidFill>
                <a:srgbClr val="FF0000"/>
              </a:solidFill>
            </a:endParaRPr>
          </a:p>
          <a:p>
            <a:pPr lvl="1">
              <a:defRPr/>
            </a:pPr>
            <a:r>
              <a:rPr lang="uk-UA" sz="2000" b="1" dirty="0">
                <a:solidFill>
                  <a:schemeClr val="tx2">
                    <a:lumMod val="50000"/>
                  </a:schemeClr>
                </a:solidFill>
              </a:rPr>
              <a:t>Е</a:t>
            </a:r>
            <a:r>
              <a:rPr lang="uk-UA" sz="2000" b="1" dirty="0" smtClean="0">
                <a:solidFill>
                  <a:schemeClr val="tx2">
                    <a:lumMod val="50000"/>
                  </a:schemeClr>
                </a:solidFill>
              </a:rPr>
              <a:t>лектронна скринька</a:t>
            </a:r>
          </a:p>
          <a:p>
            <a:pPr marL="457200" lvl="1" indent="0">
              <a:buNone/>
              <a:defRPr/>
            </a:pPr>
            <a:r>
              <a:rPr lang="en-US" sz="2000" b="1" dirty="0" smtClean="0">
                <a:solidFill>
                  <a:srgbClr val="FF0000"/>
                </a:solidFill>
              </a:rPr>
              <a:t>sokal_dnz8@ukr.net</a:t>
            </a:r>
            <a:endParaRPr lang="en-US" sz="2000" b="1" dirty="0">
              <a:solidFill>
                <a:srgbClr val="FF0000"/>
              </a:solidFill>
            </a:endParaRPr>
          </a:p>
          <a:p>
            <a:pPr marL="457200" lvl="1" indent="0" algn="r">
              <a:buNone/>
              <a:defRPr/>
            </a:pPr>
            <a:endParaRPr lang="uk-UA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154">
            <a:off x="5070802" y="1365501"/>
            <a:ext cx="4151288" cy="3113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04602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506" y="502276"/>
            <a:ext cx="8596668" cy="1320800"/>
          </a:xfrm>
        </p:spPr>
        <p:txBody>
          <a:bodyPr>
            <a:noAutofit/>
          </a:bodyPr>
          <a:lstStyle/>
          <a:p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Дошкільнята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відвідують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бібліотеку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,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музеї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школи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пожежну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частину,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та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систематично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ходять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на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веселі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</a:rPr>
              <a:t>екскурсії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6" name="Picture 8" descr="Ð¡Ð²ÑÑÐ»Ð¸Ð½Ð° Ð²ÑÐ´ Ð¡Ð¾ÐºÐ°Ð»ÑÑÑÐºÑÑ Ð¡Ð°Ð´Ð¾ÐºÐ° ÐÑÑÐ°Ð²Ð»Ð¸ÐºÐ°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079" y="756486"/>
            <a:ext cx="3550789" cy="23560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830" y="2982686"/>
            <a:ext cx="6053885" cy="3875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05" y="2320900"/>
            <a:ext cx="4339525" cy="325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42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789" y="141667"/>
            <a:ext cx="8596668" cy="1320800"/>
          </a:xfrm>
        </p:spPr>
        <p:txBody>
          <a:bodyPr>
            <a:noAutofit/>
          </a:bodyPr>
          <a:lstStyle/>
          <a:p>
            <a:r>
              <a:rPr lang="ru-RU" dirty="0" smtClean="0"/>
              <a:t> В </a:t>
            </a:r>
            <a:r>
              <a:rPr lang="ru-RU" dirty="0" err="1"/>
              <a:t>нашому</a:t>
            </a:r>
            <a:r>
              <a:rPr lang="ru-RU" dirty="0"/>
              <a:t> </a:t>
            </a:r>
            <a:r>
              <a:rPr lang="ru-RU" dirty="0" err="1"/>
              <a:t>закладі</a:t>
            </a:r>
            <a:r>
              <a:rPr lang="ru-RU" dirty="0"/>
              <a:t> </a:t>
            </a:r>
            <a:r>
              <a:rPr lang="ru-RU" dirty="0" err="1"/>
              <a:t>дошкільної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</a:t>
            </a:r>
            <a:r>
              <a:rPr lang="ru-RU" dirty="0" smtClean="0"/>
              <a:t>у </a:t>
            </a:r>
            <a:r>
              <a:rPr lang="ru-RU" dirty="0" err="1" smtClean="0"/>
              <a:t>жовтні</a:t>
            </a:r>
            <a:r>
              <a:rPr lang="ru-RU" dirty="0" smtClean="0"/>
              <a:t> 2022 року проходила </a:t>
            </a:r>
            <a:r>
              <a:rPr lang="ru-RU" dirty="0" err="1" smtClean="0"/>
              <a:t>виставка</a:t>
            </a:r>
            <a:r>
              <a:rPr lang="ru-RU" dirty="0" smtClean="0"/>
              <a:t> </a:t>
            </a:r>
            <a:r>
              <a:rPr lang="ru-RU" dirty="0" err="1" smtClean="0"/>
              <a:t>робіт</a:t>
            </a:r>
            <a:r>
              <a:rPr lang="ru-RU" dirty="0" smtClean="0"/>
              <a:t> з </a:t>
            </a:r>
            <a:r>
              <a:rPr lang="ru-RU" dirty="0" err="1" smtClean="0"/>
              <a:t>природніх</a:t>
            </a:r>
            <a:r>
              <a:rPr lang="ru-RU" dirty="0" smtClean="0"/>
              <a:t> </a:t>
            </a:r>
            <a:r>
              <a:rPr lang="ru-RU" dirty="0" err="1" smtClean="0"/>
              <a:t>матеріалів</a:t>
            </a:r>
            <a:r>
              <a:rPr lang="ru-RU" dirty="0" smtClean="0"/>
              <a:t> «</a:t>
            </a:r>
            <a:r>
              <a:rPr lang="ru-RU" dirty="0" err="1" smtClean="0"/>
              <a:t>Дивовижна</a:t>
            </a:r>
            <a:r>
              <a:rPr lang="ru-RU" dirty="0" smtClean="0"/>
              <a:t> </a:t>
            </a:r>
            <a:r>
              <a:rPr lang="ru-RU" dirty="0" err="1" smtClean="0"/>
              <a:t>фантазія</a:t>
            </a:r>
            <a:r>
              <a:rPr lang="ru-RU" dirty="0" smtClean="0"/>
              <a:t> </a:t>
            </a:r>
            <a:r>
              <a:rPr lang="ru-RU" dirty="0" err="1" smtClean="0"/>
              <a:t>осені</a:t>
            </a:r>
            <a:r>
              <a:rPr lang="ru-RU" dirty="0" smtClean="0"/>
              <a:t>»</a:t>
            </a:r>
            <a:br>
              <a:rPr lang="ru-RU" dirty="0" smtClean="0"/>
            </a:b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637" y="1223493"/>
            <a:ext cx="3812048" cy="3869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450" y="2403252"/>
            <a:ext cx="2850197" cy="4345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958" y="4976700"/>
            <a:ext cx="4343042" cy="1954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458" y="2323784"/>
            <a:ext cx="1916368" cy="4286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2512722"/>
            <a:ext cx="2628313" cy="4235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2531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453" y="93639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Регулярно проводяться дитячі свята, ранки, розваги. 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</a:rPr>
              <a:t>К</a:t>
            </a:r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ерівники музичні проводять лялькові вистави для малят.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915" y="3569237"/>
            <a:ext cx="4933145" cy="3288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808" y="4355770"/>
            <a:ext cx="3455876" cy="2303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999" y="1581478"/>
            <a:ext cx="5009882" cy="2818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70" y="4326137"/>
            <a:ext cx="3212686" cy="2409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433" y="0"/>
            <a:ext cx="2667646" cy="3556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1861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331" y="218260"/>
            <a:ext cx="9123489" cy="96659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Дошкільнята старших груп </a:t>
            </a:r>
            <a:r>
              <a:rPr lang="uk-UA" dirty="0" smtClean="0"/>
              <a:t>прийняли активну участь у спортивних естафетах «Веселі старти» серед закладів міста </a:t>
            </a:r>
            <a:r>
              <a:rPr lang="uk-UA" dirty="0" err="1" smtClean="0"/>
              <a:t>Сокаля</a:t>
            </a:r>
            <a:r>
              <a:rPr lang="uk-UA" dirty="0" smtClean="0"/>
              <a:t>, де проявили спритність та швидкість. Провела цей захід </a:t>
            </a:r>
            <a:r>
              <a:rPr lang="uk-UA" dirty="0" smtClean="0"/>
              <a:t>інструктор фізкультури </a:t>
            </a:r>
            <a:r>
              <a:rPr lang="uk-UA" dirty="0" err="1" smtClean="0"/>
              <a:t>Удуд</a:t>
            </a:r>
            <a:r>
              <a:rPr lang="uk-UA" dirty="0" smtClean="0"/>
              <a:t> </a:t>
            </a:r>
            <a:r>
              <a:rPr lang="uk-UA" dirty="0" smtClean="0"/>
              <a:t>М.П.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275" y="2788275"/>
            <a:ext cx="4069725" cy="4069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254" y="3233537"/>
            <a:ext cx="4014747" cy="3011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9" y="2692624"/>
            <a:ext cx="4069725" cy="4069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363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089" y="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26 – 30 </a:t>
            </a:r>
            <a:r>
              <a:rPr lang="uk-UA" dirty="0" err="1" smtClean="0"/>
              <a:t>червеня</a:t>
            </a:r>
            <a:r>
              <a:rPr lang="uk-UA" dirty="0" smtClean="0"/>
              <a:t> </a:t>
            </a:r>
            <a:r>
              <a:rPr lang="uk-UA" dirty="0" smtClean="0"/>
              <a:t>цікаво та </a:t>
            </a:r>
            <a:r>
              <a:rPr lang="uk-UA" dirty="0" err="1" smtClean="0"/>
              <a:t>креативно</a:t>
            </a:r>
            <a:r>
              <a:rPr lang="uk-UA" dirty="0" smtClean="0"/>
              <a:t> пройшов «Кольоровий </a:t>
            </a:r>
            <a:r>
              <a:rPr lang="uk-UA" dirty="0" smtClean="0"/>
              <a:t>тиждень</a:t>
            </a:r>
            <a:r>
              <a:rPr lang="uk-UA" dirty="0" smtClean="0"/>
              <a:t>»</a:t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0" y="1233087"/>
            <a:ext cx="3214057" cy="2525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89" y="3670480"/>
            <a:ext cx="3427243" cy="2570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054" y="1080036"/>
            <a:ext cx="3584888" cy="4779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396" y="492975"/>
            <a:ext cx="3003998" cy="4005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142" y="3919407"/>
            <a:ext cx="3908049" cy="2877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056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336177" y="0"/>
            <a:ext cx="1143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ln w="50800"/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Зміцнення матеріально-технічної бази</a:t>
            </a:r>
            <a:endParaRPr lang="uk-UA" sz="4000" b="1" dirty="0">
              <a:ln w="50800"/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57577" y="1193354"/>
            <a:ext cx="11809926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2022-2023 року </a:t>
            </a:r>
            <a:r>
              <a:rPr lang="ru-RU" sz="2400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матеріальна</a:t>
            </a:r>
            <a:r>
              <a:rPr lang="ru-RU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база КЗДО №8 </a:t>
            </a:r>
            <a:r>
              <a:rPr lang="ru-RU" sz="2400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поповнилась</a:t>
            </a:r>
            <a:r>
              <a:rPr lang="ru-RU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за    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бюджетні</a:t>
            </a:r>
            <a:r>
              <a:rPr lang="ru-RU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міської</a:t>
            </a:r>
            <a:r>
              <a:rPr lang="ru-RU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ради: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укриття виділено – 86300 грн, 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з них: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придбано  будівельні матеріали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– 66328 (плита </a:t>
            </a:r>
            <a:r>
              <a:rPr lang="en-US" sz="2400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uzb</a:t>
            </a: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шпаклівка,    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цемент);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лампи світлодіодні – 19980.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поточний ремонт укриття – 60443грн</a:t>
            </a:r>
            <a:r>
              <a:rPr lang="uk-UA" sz="24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придбання </a:t>
            </a: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вікон – 99 998 грн</a:t>
            </a:r>
            <a:r>
              <a:rPr lang="uk-UA" sz="24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встановлення </a:t>
            </a: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вікон – 38 705 грн</a:t>
            </a:r>
            <a:endParaRPr lang="ru-RU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endParaRPr lang="uk-UA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endParaRPr lang="uk-UA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endParaRPr lang="uk-UA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endParaRPr lang="uk-UA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endParaRPr lang="uk-UA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uk-UA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endParaRPr lang="uk-UA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</a:t>
            </a:r>
            <a:r>
              <a:rPr lang="uk-UA" sz="2400" b="1" i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2022 р.</a:t>
            </a:r>
            <a:endParaRPr lang="uk-UA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Миючі засоби – </a:t>
            </a:r>
            <a:r>
              <a:rPr lang="uk-UA" sz="24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49 968 </a:t>
            </a: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грн</a:t>
            </a:r>
          </a:p>
          <a:p>
            <a:pPr mar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Медикаменти – </a:t>
            </a:r>
            <a:r>
              <a:rPr lang="uk-UA" sz="24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20 000 грн</a:t>
            </a:r>
            <a:endParaRPr lang="uk-UA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2023 р.</a:t>
            </a:r>
          </a:p>
          <a:p>
            <a:pPr mar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Миючі засоби – </a:t>
            </a:r>
            <a:r>
              <a:rPr lang="uk-UA" sz="24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30 000</a:t>
            </a:r>
            <a:endParaRPr lang="uk-UA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Канцтовари – </a:t>
            </a:r>
            <a:r>
              <a:rPr lang="uk-UA" sz="24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7 000</a:t>
            </a:r>
            <a:endParaRPr lang="uk-UA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Частковий ремонт вікон – </a:t>
            </a:r>
            <a:r>
              <a:rPr lang="uk-UA" sz="24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2 961 </a:t>
            </a:r>
            <a:r>
              <a:rPr lang="uk-UA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грн</a:t>
            </a:r>
          </a:p>
          <a:p>
            <a:pPr mar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endParaRPr lang="uk-UA" sz="2400" b="1" dirty="0" smtClean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endParaRPr lang="uk-UA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uk-UA" sz="2400" b="1" dirty="0" smtClean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3966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63261" y="1898434"/>
            <a:ext cx="11436819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indent="0" defTabSz="914400" fontAlgn="base">
              <a:spcBef>
                <a:spcPts val="0"/>
              </a:spcBef>
              <a:buClrTx/>
              <a:buSzTx/>
              <a:buNone/>
            </a:pPr>
            <a:r>
              <a:rPr lang="ru-RU" sz="24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b="1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sz="24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батьків</a:t>
            </a:r>
            <a:r>
              <a:rPr lang="ru-RU" sz="2400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зроблено</a:t>
            </a:r>
            <a:r>
              <a:rPr lang="ru-RU" sz="24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вікових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лакування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підлоги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групивих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кімнатах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спальнях та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роздягалках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фарбування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ігрових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майданчиків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20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молодшій групі </a:t>
            </a:r>
            <a:r>
              <a:rPr lang="uk-UA" sz="20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№1 </a:t>
            </a:r>
            <a:r>
              <a:rPr lang="uk-UA" sz="20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0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№2- поточний </a:t>
            </a:r>
            <a:r>
              <a:rPr lang="uk-UA" sz="20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ремонт </a:t>
            </a:r>
            <a:r>
              <a:rPr lang="uk-UA" sz="20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групових, </a:t>
            </a:r>
            <a:r>
              <a:rPr lang="uk-UA" sz="20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туалетних кімнат </a:t>
            </a:r>
            <a:r>
              <a:rPr lang="uk-UA" sz="20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uk-UA" sz="2000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роздягалки</a:t>
            </a:r>
            <a:endParaRPr lang="uk-UA" sz="2000" b="1" dirty="0" smtClean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2400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-107576" y="205299"/>
            <a:ext cx="11430000" cy="70788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4000" b="1" dirty="0" smtClean="0">
                <a:ln w="50800"/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Зміцнення матеріально-технічної бази</a:t>
            </a:r>
            <a:endParaRPr lang="uk-UA" sz="4000" b="1" dirty="0">
              <a:ln w="50800"/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945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49793" y="79670"/>
            <a:ext cx="9183943" cy="483209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uk-UA" sz="2800" b="1" i="0" u="none" strike="noStrike" normalizeH="0" baseline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дміністрація закладу висловлює щиру подяку </a:t>
            </a:r>
            <a:r>
              <a:rPr lang="uk-UA" sz="28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міському голові Касяну С.В., колективу міської ради , керівництву відділу освіти та всьому колективу дошкільного закладу, </a:t>
            </a:r>
            <a:r>
              <a:rPr kumimoji="0" lang="uk-UA" sz="2800" b="1" i="0" u="none" strike="noStrike" normalizeH="0" baseline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всім </a:t>
            </a:r>
            <a:r>
              <a:rPr kumimoji="0" lang="uk-UA" sz="2800" b="1" i="0" u="none" strike="noStrike" normalizeH="0" baseline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батькам,</a:t>
            </a:r>
            <a:r>
              <a:rPr lang="uk-UA" sz="28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Галайді</a:t>
            </a:r>
            <a:r>
              <a:rPr lang="uk-UA" sz="28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А.М.,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normalizeH="0" baseline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</a:t>
            </a:r>
            <a:r>
              <a:rPr kumimoji="0" lang="uk-UA" sz="2800" b="1" i="0" u="none" strike="noStrike" normalizeH="0" baseline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активну участь в житті </a:t>
            </a:r>
            <a:r>
              <a:rPr lang="uk-UA" sz="28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садочку</a:t>
            </a:r>
            <a:r>
              <a:rPr kumimoji="0" lang="uk-UA" sz="2800" b="1" i="0" u="none" strike="noStrike" normalizeH="0" baseline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Сподіваємось, що й надалі спільними зусиллями ми будемо успішно працювати над вирішенням найактуальніших проблем сучасності </a:t>
            </a:r>
            <a:r>
              <a:rPr kumimoji="0" lang="uk-UA" sz="2800" b="1" i="0" u="none" strike="noStrike" normalizeH="0" baseline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2800" b="1" i="0" u="none" strike="noStrike" normalizeH="0" baseline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виховання майбутніх громадян нашої </a:t>
            </a:r>
            <a:r>
              <a:rPr kumimoji="0" lang="uk-UA" sz="2800" b="1" i="0" u="none" strike="noStrike" normalizeH="0" baseline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держави України. </a:t>
            </a:r>
            <a:endParaRPr kumimoji="0" lang="ru-RU" sz="2800" b="1" i="0" u="none" strike="noStrike" normalizeH="0" baseline="0" dirty="0" smtClean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normalizeH="0" baseline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Дякуємо Вам за створення затишку, комфорту для наших малят.</a:t>
            </a:r>
            <a:endParaRPr kumimoji="0" lang="uk-UA" sz="2800" b="1" i="0" u="none" strike="noStrike" normalizeH="0" baseline="0" dirty="0" smtClean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  <p:pic>
        <p:nvPicPr>
          <p:cNvPr id="7" name="Picture 3" descr="G:\8727197_46b473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9793" y="5087156"/>
            <a:ext cx="8858121" cy="14418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62035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1045030" y="-435429"/>
            <a:ext cx="9187542" cy="7939315"/>
          </a:xfrm>
          <a:prstGeom prst="ellipse">
            <a:avLst/>
          </a:prstGeom>
          <a:effectLst>
            <a:softEdge rad="6350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007768" y="-2885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i="1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</a:t>
            </a:r>
            <a:endParaRPr lang="uk-UA" sz="2800" i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37703" y="1318895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 дошкільну </a:t>
            </a:r>
            <a:r>
              <a:rPr lang="uk-UA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освіту”</a:t>
            </a:r>
            <a:endParaRPr lang="uk-UA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7652" y="4306980"/>
            <a:ext cx="36038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ПОЛОЖЕННЯ ПРО </a:t>
            </a:r>
          </a:p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ДОШКІЛЬНИЙ </a:t>
            </a:r>
          </a:p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НАВЧАЛЬНИЙ ЗАКЛАД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097209" y="232759"/>
            <a:ext cx="5357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НОРМАТИВНО-ЗАКОНОДАВЧА  БАЗА:</a:t>
            </a:r>
            <a:endParaRPr lang="ru-RU" b="1" i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7768" y="800001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КОНСТИТУЦІЯ УКРАЇНИ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38150" y="1155126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>
              <a:defRPr/>
            </a:pPr>
            <a:r>
              <a:rPr lang="uk-UA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</a:t>
            </a: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</a:t>
            </a:r>
            <a:r>
              <a:rPr lang="uk-UA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освіту”</a:t>
            </a:r>
            <a:endParaRPr lang="uk-UA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64979" y="4437520"/>
            <a:ext cx="3643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БАЗОВИЙ КОМПОНЕНТ ДОШКІЛЬНОЇ ОСВІТИ УКРАЇНИ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28940" y="2170221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>
              <a:defRPr/>
            </a:pPr>
            <a:r>
              <a:rPr lang="uk-UA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</a:t>
            </a: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охорону </a:t>
            </a:r>
            <a:r>
              <a:rPr lang="uk-UA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праці”</a:t>
            </a:r>
            <a:endParaRPr lang="uk-UA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64979" y="3187610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>
              <a:defRPr/>
            </a:pPr>
            <a:r>
              <a:rPr lang="uk-UA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</a:t>
            </a: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дорожній </a:t>
            </a:r>
            <a:r>
              <a:rPr lang="uk-UA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рух”</a:t>
            </a:r>
            <a:endParaRPr lang="uk-UA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64979" y="2179591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>
              <a:defRPr/>
            </a:pPr>
            <a:r>
              <a:rPr lang="uk-UA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</a:t>
            </a: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</a:t>
            </a:r>
            <a:r>
              <a:rPr lang="uk-UA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відпустки”</a:t>
            </a:r>
            <a:endParaRPr lang="uk-UA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37256" y="1127393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>
              <a:defRPr/>
            </a:pPr>
            <a:r>
              <a:rPr lang="uk-UA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</a:t>
            </a: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</a:t>
            </a:r>
            <a:r>
              <a:rPr lang="uk-UA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мови”</a:t>
            </a:r>
            <a:endParaRPr lang="uk-UA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38150" y="3296227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>
              <a:defRPr/>
            </a:pPr>
            <a:r>
              <a:rPr lang="uk-UA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</a:t>
            </a: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 цивільний </a:t>
            </a:r>
            <a:r>
              <a:rPr lang="uk-UA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захист”</a:t>
            </a:r>
            <a:endParaRPr lang="uk-UA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18614" y="5578952"/>
            <a:ext cx="2857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ПРОГРАМА </a:t>
            </a:r>
          </a:p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“УКРАЇНСЬКЕ ДОШКІЛЛЯ”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997094" y="5650442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ПРОГРАМА </a:t>
            </a:r>
          </a:p>
          <a:p>
            <a:pPr algn="ctr">
              <a:defRPr/>
            </a:pP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“ВПЕВНЕНИЙ СТАРТ” </a:t>
            </a:r>
          </a:p>
        </p:txBody>
      </p:sp>
      <p:pic>
        <p:nvPicPr>
          <p:cNvPr id="1028" name="Picture 4" descr="D:\перевірити\малюнки 2\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1670" y="2121736"/>
            <a:ext cx="3364184" cy="29336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17865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99322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buNone/>
              <a:defRPr/>
            </a:pP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Директор </a:t>
            </a:r>
            <a:r>
              <a:rPr lang="ru-RU" altLang="ru-RU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Свінціцька</a:t>
            </a: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ru-RU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Ірина</a:t>
            </a: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ru-RU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Романівна</a:t>
            </a: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, 1965 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р. н., </a:t>
            </a:r>
            <a:r>
              <a:rPr lang="ru-RU" altLang="ru-RU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освіта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вища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педагогічна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,</a:t>
            </a:r>
          </a:p>
          <a:p>
            <a:pPr marL="0" indent="0" algn="ctr">
              <a:lnSpc>
                <a:spcPct val="107000"/>
              </a:lnSpc>
              <a:buNone/>
              <a:defRPr/>
            </a:pP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загальний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стаж </a:t>
            </a:r>
            <a:r>
              <a:rPr lang="ru-RU" altLang="ru-RU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роботи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36 </a:t>
            </a:r>
            <a:r>
              <a:rPr lang="ru-RU" altLang="ru-RU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років</a:t>
            </a: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, 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з </a:t>
            </a: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2002 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року – </a:t>
            </a:r>
            <a:r>
              <a:rPr lang="ru-RU" altLang="ru-RU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очолюю</a:t>
            </a: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колектив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КЗДО №8</a:t>
            </a:r>
            <a:r>
              <a:rPr lang="uk-UA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«Журавлик»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.</a:t>
            </a:r>
            <a:endParaRPr lang="ru-RU" altLang="ru-RU" b="1" dirty="0"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  <a:defRPr/>
            </a:pPr>
            <a:r>
              <a:rPr lang="ru-RU" altLang="ru-RU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Керівництво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роботою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закладу </a:t>
            </a:r>
            <a:r>
              <a:rPr lang="ru-RU" altLang="ru-RU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дошкільної</a:t>
            </a: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ru-RU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освіти</a:t>
            </a: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ru-RU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здійснюю</a:t>
            </a: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відповідно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до Статуту та </a:t>
            </a:r>
            <a:r>
              <a:rPr lang="ru-RU" altLang="ru-RU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річного</a:t>
            </a: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плану </a:t>
            </a:r>
            <a:r>
              <a:rPr lang="ru-RU" altLang="ru-RU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роботи</a:t>
            </a:r>
            <a:r>
              <a:rPr lang="ru-RU" alt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.</a:t>
            </a:r>
            <a:endParaRPr lang="ru-RU" altLang="ru-RU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  <a:defRPr/>
            </a:pPr>
            <a:r>
              <a:rPr lang="ru-RU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Я, як директор, </a:t>
            </a:r>
            <a:r>
              <a:rPr lang="ru-RU" altLang="ru-RU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забезпечую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  <a:endParaRPr lang="ru-RU" altLang="ru-RU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defRPr/>
            </a:pPr>
            <a:r>
              <a:rPr lang="ru-RU" altLang="ru-RU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реалізацію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державної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політики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в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галузі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освіти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через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педагогічні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ради, </a:t>
            </a:r>
            <a:r>
              <a:rPr lang="ru-RU" altLang="ru-RU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загальні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збори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членів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трудового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колективу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та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батьківського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комітету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defRPr/>
            </a:pPr>
            <a:r>
              <a:rPr lang="ru-RU" altLang="ru-RU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дію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від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імені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закладу, представляю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його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в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усіх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державних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та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інших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органах,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установах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і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організаціях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defRPr/>
            </a:pP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у 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межах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своєї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компетенції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видаю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накази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обов’язкові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для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виконання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працівниками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закладу;</a:t>
            </a:r>
            <a:endParaRPr lang="ru-RU" alt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defRPr/>
            </a:pPr>
            <a:r>
              <a:rPr lang="ru-RU" altLang="ru-RU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приймаю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на роботу та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звільняю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з посади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працівників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закладу при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потребі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defRPr/>
            </a:pPr>
            <a:r>
              <a:rPr lang="ru-RU" altLang="ru-RU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контролюю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організацію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харчування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і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медичного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обслуговування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дітей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defRPr/>
            </a:pPr>
            <a:r>
              <a:rPr lang="ru-RU" altLang="ru-RU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забезпечую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дотримання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санітарно-гігієнічних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протипожежних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норм і правил,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техніки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безпеки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вимог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безпечної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життєдіяльності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дітей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і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працівників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збереження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майна закладу;</a:t>
            </a:r>
            <a:endParaRPr lang="ru-RU" alt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defRPr/>
            </a:pPr>
            <a:r>
              <a:rPr lang="ru-RU" altLang="ru-RU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відповідаю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за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реалізацію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завдань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дошкільної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освіти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визначених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Законом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України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«Про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дошкільну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освіту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», та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забезпечення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рівня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дошкільної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освіти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у межах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державних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вимог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до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її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змісту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і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обсягу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defRPr/>
            </a:pPr>
            <a:r>
              <a:rPr lang="ru-RU" altLang="ru-RU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контролюю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відповідність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застосованих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форм,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методів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і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засобів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розвитку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виховання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і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навчання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дітей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їх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віковим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психофізіологічним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особливостям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здібностям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і потребам;</a:t>
            </a:r>
            <a:endParaRPr lang="ru-RU" alt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defRPr/>
            </a:pPr>
            <a:r>
              <a:rPr lang="ru-RU" altLang="ru-RU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підтримую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ініціативу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щодо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вдосконалення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освітньої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роботи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заохочую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творчі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пошуки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дослідно-експериментальну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роботу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педагогів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ru-RU" alt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defRPr/>
            </a:pPr>
            <a:r>
              <a:rPr lang="ru-RU" altLang="ru-RU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організовую</a:t>
            </a: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різні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форми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співпраці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з батьками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або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особами,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які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їх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замінюють</a:t>
            </a:r>
            <a:r>
              <a:rPr lang="ru-RU" altLang="ru-RU" dirty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ru-RU" alt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7691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25" y="170392"/>
            <a:ext cx="8984343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В </a:t>
            </a:r>
            <a:r>
              <a:rPr lang="ru-RU" sz="36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КЗДО №8 </a:t>
            </a:r>
            <a:r>
              <a:rPr lang="ru-RU" sz="3600" b="1" spc="50" dirty="0" err="1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працює</a:t>
            </a:r>
            <a:r>
              <a:rPr lang="ru-RU" sz="36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6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10 </a:t>
            </a:r>
            <a:r>
              <a:rPr lang="ru-RU" sz="3600" b="1" spc="50" dirty="0" err="1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груп</a:t>
            </a:r>
            <a:r>
              <a:rPr lang="ru-RU" sz="36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marL="0" indent="0">
              <a:buNone/>
            </a:pPr>
            <a:r>
              <a:rPr lang="ru-RU" sz="3600" b="1" spc="50" dirty="0" err="1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Проектна</a:t>
            </a:r>
            <a:r>
              <a:rPr lang="ru-RU" sz="36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потужність</a:t>
            </a:r>
            <a:r>
              <a:rPr lang="ru-RU" sz="36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6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187 </a:t>
            </a:r>
            <a:r>
              <a:rPr lang="ru-RU" sz="3600" b="1" spc="50" dirty="0" err="1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дітей</a:t>
            </a:r>
            <a:r>
              <a:rPr lang="ru-RU" sz="36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ru-RU" sz="36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>
              <a:buNone/>
            </a:pPr>
            <a:r>
              <a:rPr lang="ru-RU" sz="3600" b="1" spc="50" dirty="0" err="1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Загальна</a:t>
            </a:r>
            <a:r>
              <a:rPr lang="ru-RU" sz="36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кількість</a:t>
            </a:r>
            <a:r>
              <a:rPr lang="ru-RU" sz="36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дітей</a:t>
            </a:r>
            <a:r>
              <a:rPr lang="ru-RU" sz="36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на </a:t>
            </a:r>
            <a:r>
              <a:rPr lang="ru-RU" sz="36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01.09.2022р</a:t>
            </a:r>
            <a:r>
              <a:rPr lang="ru-RU" sz="36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ru-RU" sz="36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167 </a:t>
            </a:r>
            <a:r>
              <a:rPr lang="ru-RU" sz="3600" b="1" spc="50" dirty="0" err="1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дітей</a:t>
            </a:r>
            <a:r>
              <a:rPr lang="ru-RU" sz="36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:</a:t>
            </a:r>
            <a:endParaRPr lang="ru-RU" sz="36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ru-RU" sz="36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2 </a:t>
            </a:r>
            <a:r>
              <a:rPr lang="ru-RU" sz="3600" b="1" spc="50" dirty="0" err="1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групи</a:t>
            </a:r>
            <a:r>
              <a:rPr lang="ru-RU" sz="36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раннього</a:t>
            </a:r>
            <a:r>
              <a:rPr lang="ru-RU" sz="36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віку</a:t>
            </a:r>
            <a:endParaRPr lang="ru-RU" sz="36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uk-UA" sz="36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6 </a:t>
            </a:r>
            <a:r>
              <a:rPr lang="uk-UA" sz="36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груп дошкільного </a:t>
            </a:r>
            <a:r>
              <a:rPr lang="uk-UA" sz="36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віку</a:t>
            </a:r>
          </a:p>
          <a:p>
            <a:r>
              <a:rPr lang="uk-UA" sz="3600" b="1" spc="5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2 групи різновікові</a:t>
            </a:r>
            <a:endParaRPr lang="ru-RU" sz="3600" b="1" spc="5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ru-RU" sz="1600" dirty="0"/>
          </a:p>
        </p:txBody>
      </p:sp>
      <p:pic>
        <p:nvPicPr>
          <p:cNvPr id="5" name="Picture 4" descr="I:\508964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96428" y="5084557"/>
            <a:ext cx="1822081" cy="17999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klasnaocinka.com.ua/uploads/editor/3867/469160/sitepage_97/images/6364823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449" y="143253"/>
            <a:ext cx="1669676" cy="149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klasnaocinka.com.ua/uploads/editor/3867/480384/sitepage_101/images/2200_1_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875" y="1752302"/>
            <a:ext cx="1742125" cy="16153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Ð ÐµÐ·ÑÐ»ÑÑÐ°Ñ Ð¿Ð¾ÑÑÐºÑ Ð·Ð¾Ð±ÑÐ°Ð¶ÐµÐ½Ñ Ð·Ð° Ð·Ð°Ð¿Ð¸ÑÐ¾Ð¼ &quot;Ð³ÑÑÐ¿Ð° Ð¼ÐµÑÐµÐ»Ð¸ÐºÐ¸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479" y="5114995"/>
            <a:ext cx="1568818" cy="154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Ð ÐµÐ·ÑÐ»ÑÑÐ°Ñ Ð¿Ð¾ÑÑÐºÑ Ð·Ð¾Ð±ÑÐ°Ð¶ÐµÐ½Ñ Ð·Ð° Ð·Ð°Ð¿Ð¸ÑÐ¾Ð¼ &quot;Ð³ÑÑÐ¿Ð° Ð²Ð¸ÑÐ¸Ð²Ð°Ð½ÐºÐ° ÐµÐ¼Ð±Ð»ÐµÐ¼Ð°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149" y="4148914"/>
            <a:ext cx="1674287" cy="165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Ð ÐµÐ·ÑÐ»ÑÑÐ°Ñ Ð¿Ð¾ÑÑÐºÑ Ð·Ð¾Ð±ÑÐ°Ð¶ÐµÐ½Ñ Ð·Ð° Ð·Ð°Ð¿Ð¸ÑÐ¾Ð¼ &quot;Ð³ÑÑÐ¿Ð° ÐºÐ°Ð¿ÑÑÐ¾ÑÐºÐ°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336" y="5114995"/>
            <a:ext cx="1581820" cy="158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Ð ÐµÐ·ÑÐ»ÑÑÐ°Ñ Ð¿Ð¾ÑÑÐºÑ Ð·Ð¾Ð±ÑÐ°Ð¶ÐµÐ½Ñ Ð·Ð° Ð·Ð°Ð¿Ð¸ÑÐ¾Ð¼ &quot;Ð³ÑÑÐ¿Ð° ÐºÑÑÑÐ°ÑÐºÐ¾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120" y="408617"/>
            <a:ext cx="2160556" cy="20034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Ð ÐµÐ·ÑÐ»ÑÑÐ°Ñ Ð¿Ð¾ÑÑÐºÑ Ð·Ð¾Ð±ÑÐ°Ð¶ÐµÐ½Ñ Ð·Ð° Ð·Ð°Ð¿Ð¸ÑÐ¾Ð¼ &quot;Ð³ÑÑÐ¿Ð° Ð³Ð½Ð¾Ð¼Ð¸ÐºÐ¸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716" y="2781405"/>
            <a:ext cx="1692501" cy="169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Ð ÐµÐ·ÑÐ»ÑÑÐ°Ñ Ð¿Ð¾ÑÑÐºÑ Ð·Ð¾Ð±ÑÐ°Ð¶ÐµÐ½Ñ Ð·Ð° Ð·Ð°Ð¿Ð¸ÑÐ¾Ð¼ &quot;Ð³ÑÑÐ¿Ð° ÑÐ¾Ð½ÑÑÐ¸&quot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449" y="4536857"/>
            <a:ext cx="1596401" cy="156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Ð ÐµÐ·ÑÐ»ÑÑÐ°Ñ Ð¿Ð¾ÑÑÐºÑ Ð·Ð¾Ð±ÑÐ°Ð¶ÐµÐ½Ñ Ð·Ð° Ð·Ð°Ð¿Ð¸ÑÐ¾Ð¼ &quot;Ð³ÑÑÐ¿Ð° ÑÐ¾Ð¼ÑÑÐ¸ÐºÐ¸&quot;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217" y="2267568"/>
            <a:ext cx="1890371" cy="180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8315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93" y="197475"/>
            <a:ext cx="10862137" cy="1320800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Багато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батьків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не раз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стикалися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з проблемою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отримання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місця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для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своїх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дітей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в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дитячому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садку.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Тепер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для них створено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можливість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поставити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свою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дитину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в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чергу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, не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виходячи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з дому. Для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цього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необхідно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заповнити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форму на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  <a:hlinkClick r:id="rId2"/>
              </a:rPr>
              <a:t>http://sadok.loda.gov.ua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 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сайті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Далі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можна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відслідковувати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статус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поданої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заявки і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стежити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за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просуванням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черги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4156" y="3241440"/>
            <a:ext cx="7490610" cy="361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7899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2524" y="2365420"/>
            <a:ext cx="4023454" cy="2004812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Електронна реєстрація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580" y="1"/>
            <a:ext cx="4507606" cy="67356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3200" b="1" cap="all" dirty="0" smtClean="0">
                <a:cs typeface="Times New Roman" panose="02020603050405020304" pitchFamily="18" charset="0"/>
              </a:rPr>
              <a:t>За 2022- рік прийнято: 71 дитини</a:t>
            </a:r>
          </a:p>
          <a:p>
            <a:r>
              <a:rPr lang="uk-UA" sz="3200" b="1" dirty="0" smtClean="0">
                <a:cs typeface="Times New Roman" panose="02020603050405020304" pitchFamily="18" charset="0"/>
              </a:rPr>
              <a:t>Групи раннього віку – 43 дитини</a:t>
            </a:r>
          </a:p>
          <a:p>
            <a:r>
              <a:rPr lang="uk-UA" sz="3200" b="1" dirty="0" smtClean="0">
                <a:cs typeface="Times New Roman" panose="02020603050405020304" pitchFamily="18" charset="0"/>
              </a:rPr>
              <a:t>Молодші групи – 6 дітей</a:t>
            </a:r>
          </a:p>
          <a:p>
            <a:r>
              <a:rPr lang="uk-UA" sz="3200" b="1" dirty="0" smtClean="0">
                <a:cs typeface="Times New Roman" panose="02020603050405020304" pitchFamily="18" charset="0"/>
              </a:rPr>
              <a:t>Середні групи – 1 дитина</a:t>
            </a:r>
          </a:p>
          <a:p>
            <a:r>
              <a:rPr lang="uk-UA" sz="3200" b="1" dirty="0" smtClean="0">
                <a:cs typeface="Times New Roman" panose="02020603050405020304" pitchFamily="18" charset="0"/>
              </a:rPr>
              <a:t>Старші групи – 0 дітей</a:t>
            </a:r>
          </a:p>
          <a:p>
            <a:r>
              <a:rPr lang="uk-UA" sz="3200" b="1" dirty="0" smtClean="0">
                <a:cs typeface="Times New Roman" panose="02020603050405020304" pitchFamily="18" charset="0"/>
              </a:rPr>
              <a:t>Різновікові групи – 21 дитина</a:t>
            </a:r>
          </a:p>
          <a:p>
            <a:pPr marL="0" indent="0">
              <a:buNone/>
            </a:pPr>
            <a:endParaRPr lang="uk-UA" b="1" dirty="0" smtClean="0">
              <a:cs typeface="Times New Roman" panose="02020603050405020304" pitchFamily="18" charset="0"/>
            </a:endParaRPr>
          </a:p>
          <a:p>
            <a:endParaRPr lang="uk-UA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b="1" dirty="0">
              <a:cs typeface="Times New Roman" panose="02020603050405020304" pitchFamily="18" charset="0"/>
            </a:endParaRPr>
          </a:p>
          <a:p>
            <a:endParaRPr lang="uk-UA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7865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0622"/>
            <a:ext cx="8062175" cy="6703969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860000"/>
                </a:solidFill>
              </a:rPr>
              <a:t>Кадрове забезпечення  </a:t>
            </a:r>
            <a:r>
              <a:rPr lang="uk-UA" sz="3200" b="1" dirty="0" smtClean="0">
                <a:solidFill>
                  <a:srgbClr val="860000"/>
                </a:solidFill>
              </a:rPr>
              <a:t>ЗДО</a:t>
            </a:r>
            <a:r>
              <a:rPr lang="en-US" sz="2000" dirty="0">
                <a:solidFill>
                  <a:srgbClr val="860000"/>
                </a:solidFill>
              </a:rPr>
              <a:t/>
            </a:r>
            <a:br>
              <a:rPr lang="en-US" sz="2000" dirty="0">
                <a:solidFill>
                  <a:srgbClr val="860000"/>
                </a:solidFill>
              </a:rPr>
            </a:br>
            <a:r>
              <a:rPr lang="uk-UA" sz="2000" dirty="0">
                <a:solidFill>
                  <a:srgbClr val="860000"/>
                </a:solidFill>
              </a:rPr>
              <a:t/>
            </a:r>
            <a:br>
              <a:rPr lang="uk-UA" sz="2000" dirty="0">
                <a:solidFill>
                  <a:srgbClr val="860000"/>
                </a:solidFill>
              </a:rPr>
            </a:br>
            <a: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</a:t>
            </a:r>
            <a:r>
              <a:rPr lang="uk-U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закладі дошкільної освіти працює </a:t>
            </a:r>
            <a: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досвідчений педагогічний колектив </a:t>
            </a:r>
            <a:b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Всього </a:t>
            </a:r>
            <a:r>
              <a:rPr lang="uk-U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26 </a:t>
            </a:r>
            <a: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педагогів:</a:t>
            </a:r>
            <a:b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uk-U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директор,</a:t>
            </a:r>
            <a: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вихователь - методист,</a:t>
            </a:r>
            <a:b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практичний психолог, </a:t>
            </a:r>
            <a:b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uk-U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вчитель-логопед, </a:t>
            </a:r>
            <a: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uk-U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музичних керівників, </a:t>
            </a:r>
            <a: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інструктор з </a:t>
            </a:r>
            <a:r>
              <a:rPr lang="uk-U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uk-U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uk-U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фізичного </a:t>
            </a:r>
            <a: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виховання, </a:t>
            </a:r>
            <a:br>
              <a:rPr lang="uk-UA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uk-UA" sz="2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 вихователів</a:t>
            </a:r>
            <a:endParaRPr lang="uk-UA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721" y="1622737"/>
            <a:ext cx="6722771" cy="4381821"/>
          </a:xfrm>
        </p:spPr>
      </p:pic>
    </p:spTree>
    <p:extLst>
      <p:ext uri="{BB962C8B-B14F-4D97-AF65-F5344CB8AC3E}">
        <p14:creationId xmlns:p14="http://schemas.microsoft.com/office/powerpoint/2010/main" val="36374976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5176" y="412125"/>
            <a:ext cx="40439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Якісний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склад </a:t>
            </a:r>
            <a:r>
              <a:rPr lang="ru-RU" sz="2800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педпрацівників</a:t>
            </a:r>
            <a:endParaRPr lang="ru-RU" sz="2800" dirty="0" smtClean="0">
              <a:solidFill>
                <a:schemeClr val="accent5">
                  <a:lumMod val="75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За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</a:rPr>
              <a:t>освітою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</a:rPr>
              <a:t>Всього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 –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26</a:t>
            </a:r>
            <a:r>
              <a:rPr lang="uk-UA" sz="2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uk-UA" sz="2800" dirty="0">
                <a:solidFill>
                  <a:schemeClr val="accent5">
                    <a:lumMod val="75000"/>
                  </a:schemeClr>
                </a:solidFill>
              </a:rPr>
              <a:t>чол.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</a:rPr>
              <a:t>Повна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5">
                    <a:lumMod val="75000"/>
                  </a:schemeClr>
                </a:solidFill>
              </a:rPr>
              <a:t>вища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</a:rPr>
              <a:t>освіта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 –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14чол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r>
              <a:rPr lang="uk-UA" sz="2800" dirty="0" err="1" smtClean="0">
                <a:solidFill>
                  <a:schemeClr val="accent5">
                    <a:lumMod val="75000"/>
                  </a:schemeClr>
                </a:solidFill>
              </a:rPr>
              <a:t>Серня</a:t>
            </a:r>
            <a:r>
              <a:rPr lang="uk-UA" sz="2800" dirty="0" smtClean="0">
                <a:solidFill>
                  <a:schemeClr val="accent5">
                    <a:lumMod val="75000"/>
                  </a:schemeClr>
                </a:solidFill>
              </a:rPr>
              <a:t> спец. освіта – 12 </a:t>
            </a:r>
            <a:r>
              <a:rPr lang="uk-UA" sz="2800" dirty="0" err="1" smtClean="0">
                <a:solidFill>
                  <a:schemeClr val="accent5">
                    <a:lumMod val="75000"/>
                  </a:schemeClr>
                </a:solidFill>
              </a:rPr>
              <a:t>чол</a:t>
            </a:r>
            <a:r>
              <a:rPr lang="uk-UA" sz="28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23379224"/>
              </p:ext>
            </p:extLst>
          </p:nvPr>
        </p:nvGraphicFramePr>
        <p:xfrm>
          <a:off x="4397829" y="412124"/>
          <a:ext cx="7518400" cy="5088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53776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3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3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D118102D-697E-43AF-A26C-E3AD71941B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E7C4BA-6C5A-407B-9BF5-DF1D218341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C00173-F37E-4050-8DE8-BC47ABAD65CD}">
  <ds:schemaRefs>
    <ds:schemaRef ds:uri="http://schemas.microsoft.com/office/2006/metadata/properties"/>
    <ds:schemaRef ds:uri="a4f35948-e619-41b3-aa29-22878b09cfd2"/>
    <ds:schemaRef ds:uri="http://purl.org/dc/dcmitype/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40262f94-9f35-4ac3-9a90-690165a166b7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1233</TotalTime>
  <Words>813</Words>
  <Application>Microsoft Office PowerPoint</Application>
  <PresentationFormat>Широкоэкранный</PresentationFormat>
  <Paragraphs>153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8" baseType="lpstr">
      <vt:lpstr>Aharoni</vt:lpstr>
      <vt:lpstr>Arial</vt:lpstr>
      <vt:lpstr>Arial Black</vt:lpstr>
      <vt:lpstr>Book Antiqua</vt:lpstr>
      <vt:lpstr>Calibri</vt:lpstr>
      <vt:lpstr>Palatino Linotype</vt:lpstr>
      <vt:lpstr>Times New Roman</vt:lpstr>
      <vt:lpstr>Trebuchet MS</vt:lpstr>
      <vt:lpstr>Wingdings 3</vt:lpstr>
      <vt:lpstr>Аспект</vt:lpstr>
      <vt:lpstr>1_Аспект</vt:lpstr>
      <vt:lpstr>Звіт  директора  КЗДО №8 «Журавлик» Свінціцької І.Р. за підсумками  2022/2023 навчального року</vt:lpstr>
      <vt:lpstr>Презентация PowerPoint</vt:lpstr>
      <vt:lpstr>Презентация PowerPoint</vt:lpstr>
      <vt:lpstr>Презентация PowerPoint</vt:lpstr>
      <vt:lpstr>Презентация PowerPoint</vt:lpstr>
      <vt:lpstr>Багато батьків не раз стикалися з проблемою отримання місця для своїх дітей в дитячому садку. Тепер для них створено можливість поставити свою дитину в чергу, не виходячи з дому. Для цього необхідно заповнити форму на http://sadok.loda.gov.ua сайті. Далі можна відслідковувати статус поданої заявки і стежити за просуванням черги.</vt:lpstr>
      <vt:lpstr>Електронна реєстрація</vt:lpstr>
      <vt:lpstr>Кадрове забезпечення  ЗДО  В закладі дошкільної освіти працює досвідчений педагогічний колектив  Всього 26 педагогів: директор, вихователь - методист, практичний психолог,  вчитель-логопед,  2 музичних керівників,  інструктор з  фізичного виховання,  19 вихователів</vt:lpstr>
      <vt:lpstr>Презентация PowerPoint</vt:lpstr>
      <vt:lpstr>Презентация PowerPoint</vt:lpstr>
      <vt:lpstr>Наші працівники  Удуд М.П., Залога Х.З та Чоп О.М. відвідали семінари у Львіському ЗДО № 181 , та Червоноградському содочку №13 по програмі «Нехворійко»  </vt:lpstr>
      <vt:lpstr>  Музичні керівники Савчук О.С і Сушак Н.М  діляться досвідом роботи на засіданнях Творчих груп музичних керівників дошкільних закладів.</vt:lpstr>
      <vt:lpstr>У березні 2023 року педагоги КЗДО №8 були проатестовані та нагороджені грамотами. Атестація виявила хорошу результативність в роботі педагогів та ДНЗ.  </vt:lpstr>
      <vt:lpstr>На належному рівні здійснюється підготовка до навчання дітей в школі. Діагностика дітей шестирічного віку показала, що старші дошкільники підготовлені  до школи. Вони мають адекватну самооцінку, сформовану інтелектуальну, емоційно-вольову сферу.</vt:lpstr>
      <vt:lpstr>Цього року випускалося 43 дитини. Наші випускники  пішли у такі школи: </vt:lpstr>
      <vt:lpstr>Високу результативність, працюючи у співпраці з вихователями, показує вчитель-логопед Баран Н.І.</vt:lpstr>
      <vt:lpstr>Звіт роботи логопеда ЗДО №8</vt:lpstr>
      <vt:lpstr>         У закладі цікаво та результативно  працює практичний психолог Залога Х.З </vt:lpstr>
      <vt:lpstr>Інструктором з фізкультури Удуд М.П.  систематично і послідовно проводяться заняття з фізичної культури, спортивні естафети  та розваги.</vt:lpstr>
      <vt:lpstr>Дошкільнята відвідують бібліотеку ,музеї, школи, пожежну частину,та систематично ходять на веселі екскурсії. </vt:lpstr>
      <vt:lpstr> В нашому закладі дошкільної освіти у жовтні 2022 року проходила виставка робіт з природніх матеріалів «Дивовижна фантазія осені» </vt:lpstr>
      <vt:lpstr>Регулярно проводяться дитячі свята, ранки, розваги. Керівники музичні проводять лялькові вистави для малят.</vt:lpstr>
      <vt:lpstr>Дошкільнята старших груп прийняли активну участь у спортивних естафетах «Веселі старти» серед закладів міста Сокаля, де проявили спритність та швидкість. Провела цей захід інструктор фізкультури Удуд М.П.</vt:lpstr>
      <vt:lpstr>26 – 30 червеня цікаво та креативно пройшов «Кольоровий тиждень»    </vt:lpstr>
      <vt:lpstr>Зміцнення матеріально-технічної бази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завідувача ДНЗ №8 «Журавлик» Свінціцької І.Р. за підсумками  2017/2018 навчального року</dc:title>
  <dc:creator>Пользователь</dc:creator>
  <cp:lastModifiedBy>Пользователь</cp:lastModifiedBy>
  <cp:revision>116</cp:revision>
  <dcterms:created xsi:type="dcterms:W3CDTF">2018-05-30T06:46:24Z</dcterms:created>
  <dcterms:modified xsi:type="dcterms:W3CDTF">2023-06-30T08:34:50Z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74065400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