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70" r:id="rId5"/>
    <p:sldId id="271" r:id="rId6"/>
    <p:sldId id="273" r:id="rId7"/>
    <p:sldId id="258" r:id="rId8"/>
    <p:sldId id="259" r:id="rId9"/>
    <p:sldId id="262" r:id="rId10"/>
    <p:sldId id="261" r:id="rId11"/>
    <p:sldId id="263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EBF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FA78-B6EC-4C78-B344-3553129FEA41}" type="datetimeFigureOut">
              <a:rPr lang="ru-RU" smtClean="0"/>
              <a:pPr/>
              <a:t>12.09.2024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9F5B-89E7-483B-9D12-C8755DDB12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FA78-B6EC-4C78-B344-3553129FEA41}" type="datetimeFigureOut">
              <a:rPr lang="ru-RU" smtClean="0"/>
              <a:pPr/>
              <a:t>12.09.2024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9F5B-89E7-483B-9D12-C8755DDB12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FA78-B6EC-4C78-B344-3553129FEA41}" type="datetimeFigureOut">
              <a:rPr lang="ru-RU" smtClean="0"/>
              <a:pPr/>
              <a:t>12.09.2024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9F5B-89E7-483B-9D12-C8755DDB12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FA78-B6EC-4C78-B344-3553129FEA41}" type="datetimeFigureOut">
              <a:rPr lang="ru-RU" smtClean="0"/>
              <a:pPr/>
              <a:t>12.09.2024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9F5B-89E7-483B-9D12-C8755DDB12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FA78-B6EC-4C78-B344-3553129FEA41}" type="datetimeFigureOut">
              <a:rPr lang="ru-RU" smtClean="0"/>
              <a:pPr/>
              <a:t>12.09.2024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9F5B-89E7-483B-9D12-C8755DDB12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FA78-B6EC-4C78-B344-3553129FEA41}" type="datetimeFigureOut">
              <a:rPr lang="ru-RU" smtClean="0"/>
              <a:pPr/>
              <a:t>12.09.2024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9F5B-89E7-483B-9D12-C8755DDB12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FA78-B6EC-4C78-B344-3553129FEA41}" type="datetimeFigureOut">
              <a:rPr lang="ru-RU" smtClean="0"/>
              <a:pPr/>
              <a:t>12.09.2024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9F5B-89E7-483B-9D12-C8755DDB12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FA78-B6EC-4C78-B344-3553129FEA41}" type="datetimeFigureOut">
              <a:rPr lang="ru-RU" smtClean="0"/>
              <a:pPr/>
              <a:t>12.09.2024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9F5B-89E7-483B-9D12-C8755DDB12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FA78-B6EC-4C78-B344-3553129FEA41}" type="datetimeFigureOut">
              <a:rPr lang="ru-RU" smtClean="0"/>
              <a:pPr/>
              <a:t>12.09.2024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9F5B-89E7-483B-9D12-C8755DDB12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FA78-B6EC-4C78-B344-3553129FEA41}" type="datetimeFigureOut">
              <a:rPr lang="ru-RU" smtClean="0"/>
              <a:pPr/>
              <a:t>12.09.2024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C9F5B-89E7-483B-9D12-C8755DDB12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FA78-B6EC-4C78-B344-3553129FEA41}" type="datetimeFigureOut">
              <a:rPr lang="ru-RU" smtClean="0"/>
              <a:pPr/>
              <a:t>12.09.2024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5CC9F5B-89E7-483B-9D12-C8755DDB12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2B8FA78-B6EC-4C78-B344-3553129FEA41}" type="datetimeFigureOut">
              <a:rPr lang="ru-RU" smtClean="0"/>
              <a:pPr/>
              <a:t>12.09.2024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5CC9F5B-89E7-483B-9D12-C8755DDB120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tx1"/>
            </a:gs>
            <a:gs pos="25000">
              <a:srgbClr val="D0EBFC"/>
            </a:gs>
            <a:gs pos="100000">
              <a:schemeClr val="accent1">
                <a:lumMod val="75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851648" cy="1828800"/>
          </a:xfrm>
        </p:spPr>
        <p:txBody>
          <a:bodyPr>
            <a:noAutofit/>
          </a:bodyPr>
          <a:lstStyle/>
          <a:p>
            <a:pPr algn="ctr"/>
            <a:r>
              <a:rPr lang="uk-UA" sz="6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6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6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6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6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6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6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6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660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Документація асистента вчителя</a:t>
            </a:r>
            <a:endParaRPr lang="ru-RU" sz="6600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bg1"/>
            </a:gs>
            <a:gs pos="25000">
              <a:schemeClr val="bg2"/>
            </a:gs>
            <a:gs pos="100000">
              <a:schemeClr val="bg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85720" y="1428736"/>
            <a:ext cx="8429684" cy="5262979"/>
          </a:xfrm>
          <a:prstGeom prst="rect">
            <a:avLst/>
          </a:prstGeom>
          <a:noFill/>
          <a:ln w="9525">
            <a:noFill/>
            <a:prstDash val="lgDash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Чи орієнтується учень у розкладі?</a:t>
            </a:r>
            <a:endParaRPr kumimoji="0" lang="ru-RU" sz="2800" b="1" i="1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Чи може самостійно організувати робоче місце? Скільки часу він на це затрачає?</a:t>
            </a:r>
            <a:endParaRPr kumimoji="0" lang="ru-RU" sz="2800" b="1" i="1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Чи розуміє і знає призначення навчального приладдя?</a:t>
            </a:r>
            <a:endParaRPr kumimoji="0" lang="ru-RU" sz="2800" b="1" i="1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Чи вміє користуватися підручником</a:t>
            </a:r>
            <a:r>
              <a:rPr kumimoji="0" lang="uk-UA" sz="2800" b="1" i="1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sz="2800" b="1" i="1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Чи сприймає звернення учителя до всього класу? Чи потребує постійного звернення до нього особисто?</a:t>
            </a:r>
            <a:endParaRPr kumimoji="0" lang="ru-RU" sz="2800" b="1" i="1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Який темп виконання різних типів завдань (тестове, розгорнуті відповіді, усне тощо).</a:t>
            </a:r>
            <a:endParaRPr kumimoji="0" lang="ru-RU" sz="2800" b="1" i="1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Які завдання викликають труднощі?</a:t>
            </a:r>
            <a:endParaRPr kumimoji="0" lang="ru-RU" sz="2800" b="1" i="1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214290"/>
            <a:ext cx="85011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Заповнюючи журнал спостережень, </a:t>
            </a:r>
          </a:p>
          <a:p>
            <a:pPr algn="ctr"/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необхідно дати відповідь на такі запитання: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bg1"/>
            </a:gs>
            <a:gs pos="25000">
              <a:schemeClr val="bg2"/>
            </a:gs>
            <a:gs pos="100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214290"/>
            <a:ext cx="871543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Чи потребує додаткових вказівок, навідних питань?</a:t>
            </a:r>
            <a:endParaRPr kumimoji="0" lang="ru-RU" sz="2800" b="1" i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Які предмети даються легше, які важче?</a:t>
            </a:r>
            <a:endParaRPr kumimoji="0" lang="ru-RU" sz="2800" b="1" i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Як швидко втомлюється?</a:t>
            </a:r>
            <a:endParaRPr kumimoji="0" lang="ru-RU" sz="2800" b="1" i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Чи відволікається на зовнішні подразники?</a:t>
            </a:r>
            <a:endParaRPr kumimoji="0" lang="ru-RU" sz="2800" b="1" i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Чи зручно розташоване робоче місце учня?</a:t>
            </a:r>
            <a:endParaRPr kumimoji="0" lang="ru-RU" sz="2800" b="1" i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Чи старається працювати в темпі з класом? Наскільки йому це вдається?</a:t>
            </a:r>
            <a:endParaRPr kumimoji="0" lang="ru-RU" sz="2800" b="1" i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Чи легко йде на контакт з оточуючими?</a:t>
            </a:r>
            <a:endParaRPr kumimoji="0" lang="ru-RU" sz="2800" b="1" i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Як веде себе на перерві?</a:t>
            </a:r>
            <a:r>
              <a:rPr lang="ru-RU" sz="2800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Чи шукає спілкування з однолітками?</a:t>
            </a:r>
            <a:endParaRPr kumimoji="0" lang="ru-RU" sz="2800" b="1" i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Чим захоплюється?</a:t>
            </a:r>
            <a:r>
              <a:rPr lang="ru-RU" sz="28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Що вдається найкраще?</a:t>
            </a:r>
            <a:endParaRPr kumimoji="0" lang="ru-RU" sz="2800" b="1" i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Скільки часу витрачає на виконання домашніх завдань? Чи потребує їх спрощення? Чи потребує сторонньої допомоги?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uk-UA" sz="28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Як проводить свій вільний час?</a:t>
            </a:r>
            <a:endParaRPr kumimoji="0" lang="ru-RU" sz="2800" b="1" i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357166"/>
            <a:ext cx="85725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uk-UA" sz="2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Журнал обліку консультацій та просвітницької роботи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08198900"/>
              </p:ext>
            </p:extLst>
          </p:nvPr>
        </p:nvGraphicFramePr>
        <p:xfrm>
          <a:off x="238258" y="2564904"/>
          <a:ext cx="8643965" cy="2857522"/>
        </p:xfrm>
        <a:graphic>
          <a:graphicData uri="http://schemas.openxmlformats.org/drawingml/2006/table">
            <a:tbl>
              <a:tblPr firstRow="1">
                <a:tableStyleId>{3C2FFA5D-87B4-456A-9821-1D502468CF0F}</a:tableStyleId>
              </a:tblPr>
              <a:tblGrid>
                <a:gridCol w="4698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150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1991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4181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08838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0896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2831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/>
                        <a:t>№</a:t>
                      </a:r>
                      <a:endParaRPr lang="ru-RU" sz="2000" dirty="0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/>
                        <a:t>з/п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/>
                        <a:t>Дата</a:t>
                      </a:r>
                      <a:endParaRPr lang="ru-RU" sz="2000" dirty="0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/>
                        <a:t>проведення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/>
                        <a:t>Прізвище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/>
                        <a:t>Категорія учасників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/>
                        <a:t>Тема консультації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/>
                        <a:t>Примітка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47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47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247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14282" y="1428736"/>
            <a:ext cx="9144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0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Журнал обліку консультацій та просвітницької діяльності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20____-20____ навчальний рік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25000">
              <a:srgbClr val="D0EBFC"/>
            </a:gs>
            <a:gs pos="100000">
              <a:schemeClr val="accent1">
                <a:lumMod val="40000"/>
                <a:lumOff val="6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Документи асистента вчителя: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358246" cy="4857784"/>
          </a:xfrm>
        </p:spPr>
        <p:txBody>
          <a:bodyPr>
            <a:normAutofit/>
          </a:bodyPr>
          <a:lstStyle/>
          <a:p>
            <a:pPr marL="514350" indent="-514350" algn="just">
              <a:buFont typeface="Wingdings" pitchFamily="2" charset="2"/>
              <a:buChar char="ü"/>
            </a:pPr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Річний план роботи</a:t>
            </a:r>
          </a:p>
          <a:p>
            <a:pPr marL="514350" indent="-514350" algn="just">
              <a:buFont typeface="Wingdings" pitchFamily="2" charset="2"/>
              <a:buChar char="ü"/>
            </a:pPr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Графік роботи</a:t>
            </a:r>
          </a:p>
          <a:p>
            <a:pPr marL="514350" indent="-514350" algn="just">
              <a:buFont typeface="Wingdings" pitchFamily="2" charset="2"/>
              <a:buChar char="ü"/>
            </a:pPr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Розклад уроків</a:t>
            </a:r>
          </a:p>
          <a:p>
            <a:pPr marL="514350" indent="-514350" algn="just">
              <a:buFont typeface="Wingdings" pitchFamily="2" charset="2"/>
              <a:buChar char="ü"/>
            </a:pPr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учнів з особливими потребами</a:t>
            </a:r>
          </a:p>
          <a:p>
            <a:pPr marL="514350" indent="-514350" algn="just">
              <a:buFont typeface="Wingdings" pitchFamily="2" charset="2"/>
              <a:buChar char="ü"/>
            </a:pPr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Журнал щоденного обліку роботи</a:t>
            </a:r>
          </a:p>
          <a:p>
            <a:pPr marL="514350" indent="-514350" algn="just">
              <a:buFont typeface="Wingdings" pitchFamily="2" charset="2"/>
              <a:buChar char="ü"/>
            </a:pPr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Журнал спостережень за розвитком дитини</a:t>
            </a:r>
          </a:p>
          <a:p>
            <a:pPr marL="514350" indent="-514350" algn="just">
              <a:buFont typeface="Wingdings" pitchFamily="2" charset="2"/>
              <a:buChar char="ü"/>
            </a:pPr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Журнал обліку консультацій та просвітницької роботи.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3817" y="1040842"/>
            <a:ext cx="7176177" cy="2833217"/>
          </a:xfrm>
        </p:spPr>
        <p:txBody>
          <a:bodyPr/>
          <a:lstStyle/>
          <a:p>
            <a:endParaRPr lang="ru-RU" dirty="0" smtClean="0"/>
          </a:p>
          <a:p>
            <a:endParaRPr lang="en-US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58471960"/>
              </p:ext>
            </p:extLst>
          </p:nvPr>
        </p:nvGraphicFramePr>
        <p:xfrm>
          <a:off x="323528" y="692696"/>
          <a:ext cx="8625490" cy="58326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1937">
                  <a:extLst>
                    <a:ext uri="{9D8B030D-6E8A-4147-A177-3AD203B41FA5}">
                      <a16:colId xmlns:a16="http://schemas.microsoft.com/office/drawing/2014/main" xmlns="" val="2743177797"/>
                    </a:ext>
                  </a:extLst>
                </a:gridCol>
                <a:gridCol w="1745807">
                  <a:extLst>
                    <a:ext uri="{9D8B030D-6E8A-4147-A177-3AD203B41FA5}">
                      <a16:colId xmlns:a16="http://schemas.microsoft.com/office/drawing/2014/main" xmlns="" val="3312097912"/>
                    </a:ext>
                  </a:extLst>
                </a:gridCol>
                <a:gridCol w="1745248">
                  <a:extLst>
                    <a:ext uri="{9D8B030D-6E8A-4147-A177-3AD203B41FA5}">
                      <a16:colId xmlns:a16="http://schemas.microsoft.com/office/drawing/2014/main" xmlns="" val="1955069545"/>
                    </a:ext>
                  </a:extLst>
                </a:gridCol>
                <a:gridCol w="1111073">
                  <a:extLst>
                    <a:ext uri="{9D8B030D-6E8A-4147-A177-3AD203B41FA5}">
                      <a16:colId xmlns:a16="http://schemas.microsoft.com/office/drawing/2014/main" xmlns="" val="736582113"/>
                    </a:ext>
                  </a:extLst>
                </a:gridCol>
                <a:gridCol w="1269476">
                  <a:extLst>
                    <a:ext uri="{9D8B030D-6E8A-4147-A177-3AD203B41FA5}">
                      <a16:colId xmlns:a16="http://schemas.microsoft.com/office/drawing/2014/main" xmlns="" val="2224540724"/>
                    </a:ext>
                  </a:extLst>
                </a:gridCol>
                <a:gridCol w="1108832">
                  <a:extLst>
                    <a:ext uri="{9D8B030D-6E8A-4147-A177-3AD203B41FA5}">
                      <a16:colId xmlns:a16="http://schemas.microsoft.com/office/drawing/2014/main" xmlns="" val="3371623164"/>
                    </a:ext>
                  </a:extLst>
                </a:gridCol>
                <a:gridCol w="1013117">
                  <a:extLst>
                    <a:ext uri="{9D8B030D-6E8A-4147-A177-3AD203B41FA5}">
                      <a16:colId xmlns:a16="http://schemas.microsoft.com/office/drawing/2014/main" xmlns="" val="1272501121"/>
                    </a:ext>
                  </a:extLst>
                </a:gridCol>
              </a:tblGrid>
              <a:tr h="12602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Організаційна та навчально-корекційна робота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Співпраця з учителями-«предметниками», вчителями-дефектологами, медичними працівниками, практичним психологом, соціальним педагогом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Робота з батьками та громадськістю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Методична та самоосвітня робота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Робота з документацією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 проведеної</a:t>
                      </a:r>
                      <a:r>
                        <a:rPr lang="uk-UA" sz="9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роботи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/>
                </a:tc>
                <a:extLst>
                  <a:ext uri="{0D108BD9-81ED-4DB2-BD59-A6C34878D82A}">
                    <a16:rowId xmlns:a16="http://schemas.microsoft.com/office/drawing/2014/main" xmlns="" val="3555817523"/>
                  </a:ext>
                </a:extLst>
              </a:tr>
              <a:tr h="1292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 логічного та образного мислення, уваги, уяви, пам’яті, дрібної моторики та координації рухів. Бесіда на тему</a:t>
                      </a: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П</a:t>
                      </a: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оведінк</a:t>
                      </a: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 в школі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Співпраця на </a:t>
                      </a:r>
                      <a:r>
                        <a:rPr lang="uk-UA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уроках</a:t>
                      </a:r>
                      <a:r>
                        <a:rPr lang="uk-UA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із класним керівником, </a:t>
                      </a:r>
                      <a:r>
                        <a:rPr lang="uk-UA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психологом,логопедом</a:t>
                      </a:r>
                      <a:r>
                        <a:rPr lang="uk-UA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Організаційна робота з батьками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Ознайомлення з педагогічно</a:t>
                      </a: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</a:t>
                      </a: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літератур</a:t>
                      </a: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ою 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Оцінювання психофізичного розвитку дітей. </a:t>
                      </a: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Створення щоденників спостережень розвитку дитини з ООП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/>
                </a:tc>
                <a:extLst>
                  <a:ext uri="{0D108BD9-81ED-4DB2-BD59-A6C34878D82A}">
                    <a16:rowId xmlns:a16="http://schemas.microsoft.com/office/drawing/2014/main" xmlns="" val="1255370125"/>
                  </a:ext>
                </a:extLst>
              </a:tr>
              <a:tr h="11306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Розвиток довільної та активної уваги, пам’яті, уяви, дрібної моторики. Бесіда про професії: вчитель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Співпраця на уроках із класним керівником, психологом,логопедом.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Залучення батьків до шкільного життя. Проведення спільних заходів для дітей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Модифікація та адаптація завдань для дітей із помірним порушенням інтелектуальної сфери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Склад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uk-UA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ння</a:t>
                      </a:r>
                      <a:r>
                        <a:rPr lang="uk-UA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річного плану роботи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/>
                </a:tc>
                <a:extLst>
                  <a:ext uri="{0D108BD9-81ED-4DB2-BD59-A6C34878D82A}">
                    <a16:rowId xmlns:a16="http://schemas.microsoft.com/office/drawing/2014/main" xmlns="" val="403336321"/>
                  </a:ext>
                </a:extLst>
              </a:tr>
              <a:tr h="13419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 комунікативних навичок та навичок співпраці. Бесіда про </a:t>
                      </a: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захисників України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Співпраця на уроках із класним керівником, психологом,логопедом.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Проведення анкетування батьків та учнів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Модифікація та адаптація завдань для дітей з </a:t>
                      </a: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атиповим аутизмом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Склад</a:t>
                      </a: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ння індивідуальної навчальної  програми</a:t>
                      </a: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Заповнення щоденників спостереження за учнями з ООП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/>
                </a:tc>
                <a:extLst>
                  <a:ext uri="{0D108BD9-81ED-4DB2-BD59-A6C34878D82A}">
                    <a16:rowId xmlns:a16="http://schemas.microsoft.com/office/drawing/2014/main" xmlns="" val="570392802"/>
                  </a:ext>
                </a:extLst>
              </a:tr>
              <a:tr h="8076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Розвиток пізнавальних процесів. Бесіда про </a:t>
                      </a: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правила поводження на осінніх канікулах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Співпраця на уроках із класним керівником, психологом,логопедом.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Ознайомлення батьків з індивідуальною навчальною програмою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 та вдосконалення методів навчально-виховної роботи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Склад</a:t>
                      </a: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uk-UA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ння індивідуальної  програми розвитку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64" marR="30464" marT="0" marB="0"/>
                </a:tc>
                <a:extLst>
                  <a:ext uri="{0D108BD9-81ED-4DB2-BD59-A6C34878D82A}">
                    <a16:rowId xmlns:a16="http://schemas.microsoft.com/office/drawing/2014/main" xmlns="" val="600857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61517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75971813"/>
              </p:ext>
            </p:extLst>
          </p:nvPr>
        </p:nvGraphicFramePr>
        <p:xfrm>
          <a:off x="539552" y="764705"/>
          <a:ext cx="8483427" cy="56886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7251">
                  <a:extLst>
                    <a:ext uri="{9D8B030D-6E8A-4147-A177-3AD203B41FA5}">
                      <a16:colId xmlns:a16="http://schemas.microsoft.com/office/drawing/2014/main" xmlns="" val="322877718"/>
                    </a:ext>
                  </a:extLst>
                </a:gridCol>
                <a:gridCol w="1721335">
                  <a:extLst>
                    <a:ext uri="{9D8B030D-6E8A-4147-A177-3AD203B41FA5}">
                      <a16:colId xmlns:a16="http://schemas.microsoft.com/office/drawing/2014/main" xmlns="" val="4293930807"/>
                    </a:ext>
                  </a:extLst>
                </a:gridCol>
                <a:gridCol w="1716504">
                  <a:extLst>
                    <a:ext uri="{9D8B030D-6E8A-4147-A177-3AD203B41FA5}">
                      <a16:colId xmlns:a16="http://schemas.microsoft.com/office/drawing/2014/main" xmlns="" val="34555851"/>
                    </a:ext>
                  </a:extLst>
                </a:gridCol>
                <a:gridCol w="1092772">
                  <a:extLst>
                    <a:ext uri="{9D8B030D-6E8A-4147-A177-3AD203B41FA5}">
                      <a16:colId xmlns:a16="http://schemas.microsoft.com/office/drawing/2014/main" xmlns="" val="1549380310"/>
                    </a:ext>
                  </a:extLst>
                </a:gridCol>
                <a:gridCol w="1248566">
                  <a:extLst>
                    <a:ext uri="{9D8B030D-6E8A-4147-A177-3AD203B41FA5}">
                      <a16:colId xmlns:a16="http://schemas.microsoft.com/office/drawing/2014/main" xmlns="" val="622459251"/>
                    </a:ext>
                  </a:extLst>
                </a:gridCol>
                <a:gridCol w="1093375">
                  <a:extLst>
                    <a:ext uri="{9D8B030D-6E8A-4147-A177-3AD203B41FA5}">
                      <a16:colId xmlns:a16="http://schemas.microsoft.com/office/drawing/2014/main" xmlns="" val="1224683027"/>
                    </a:ext>
                  </a:extLst>
                </a:gridCol>
                <a:gridCol w="993624">
                  <a:extLst>
                    <a:ext uri="{9D8B030D-6E8A-4147-A177-3AD203B41FA5}">
                      <a16:colId xmlns:a16="http://schemas.microsoft.com/office/drawing/2014/main" xmlns="" val="2132821625"/>
                    </a:ext>
                  </a:extLst>
                </a:gridCol>
              </a:tblGrid>
              <a:tr h="8210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Розвиток пізнавальних психічних процесів: пам’яті, уваги, мислення. Бесіда про українську писемність та мову</a:t>
                      </a:r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Співпраця на уроках із класним керівником, психологом,логопедом.</a:t>
                      </a:r>
                      <a:endParaRPr lang="en-US" sz="9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Консультації для батьків</a:t>
                      </a:r>
                      <a:endParaRPr lang="en-US" sz="9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Робота з методичною літературою</a:t>
                      </a:r>
                      <a:endParaRPr lang="en-US" sz="9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Створення</a:t>
                      </a:r>
                      <a:r>
                        <a:rPr lang="ru-RU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портфоліо</a:t>
                      </a:r>
                      <a:r>
                        <a:rPr lang="ru-RU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Данищука</a:t>
                      </a:r>
                      <a:r>
                        <a:rPr lang="ru-RU" sz="9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Д. та Ващенко М.</a:t>
                      </a:r>
                      <a:endParaRPr lang="en-US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70906384"/>
                  </a:ext>
                </a:extLst>
              </a:tr>
              <a:tr h="9711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 уваги, сприймання, пам’яті. Бесіда про </a:t>
                      </a: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правила поведінки в столові 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Співпраця на уроках із класним керівником, психологом,логопедом.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Проведення анкетування батьків 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 та вдосконалення методів навчально-виховної роботи</a:t>
                      </a: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підготовка тестів для учнів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Створення портфоліо Обідця В. т</a:t>
                      </a: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 </a:t>
                      </a:r>
                      <a:r>
                        <a:rPr lang="ru-RU" sz="9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Суслової</a:t>
                      </a: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Ю.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/>
                </a:tc>
                <a:extLst>
                  <a:ext uri="{0D108BD9-81ED-4DB2-BD59-A6C34878D82A}">
                    <a16:rowId xmlns:a16="http://schemas.microsoft.com/office/drawing/2014/main" xmlns="" val="1156666828"/>
                  </a:ext>
                </a:extLst>
              </a:tr>
              <a:tr h="8093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Розвиток пам’яті. Активізація емоційної сфери.  Бесіда про  День гідності і свободи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Співпраця на уроках із класним керівником, психологом,логопедом.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Організаційна робота з батьками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Робота з методичною літературою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Проведення тестувань та внесення результатів до ІНП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/>
                </a:tc>
                <a:extLst>
                  <a:ext uri="{0D108BD9-81ED-4DB2-BD59-A6C34878D82A}">
                    <a16:rowId xmlns:a16="http://schemas.microsoft.com/office/drawing/2014/main" xmlns="" val="3049508266"/>
                  </a:ext>
                </a:extLst>
              </a:tr>
              <a:tr h="12949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Розвиток спостережливості, образного та словесно-логічного мислення. Бесіда про міжнародний </a:t>
                      </a: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</a:t>
                      </a: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ень людей з особливими потребами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Співпраця на уроках із класним керівником, психологом,логопедом.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Проведення занять з соціально-побутової орієнтації (спільно з батьками та учнем)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Модифікація та адаптація завдань для дітей з помірним порушенням інтелектуальної сфери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Оцінювання психофізичного розвитку дитини, внесення нових даних до портфоліо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/>
                </a:tc>
                <a:extLst>
                  <a:ext uri="{0D108BD9-81ED-4DB2-BD59-A6C34878D82A}">
                    <a16:rowId xmlns:a16="http://schemas.microsoft.com/office/drawing/2014/main" xmlns="" val="2135808805"/>
                  </a:ext>
                </a:extLst>
              </a:tr>
              <a:tr h="9711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Розвиток емоційно-вольової та когнітивної сфери. Бесіда про День Збройних сил України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Співпраця на уроках із класним керівником, психологом,логопедом.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Залучення батьків до шкільного життя. 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Робота з методичною літературою</a:t>
                      </a: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питань самоосвіти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 результатів проведення індивідуальних занять та внесення нових даних до ІНП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/>
                </a:tc>
                <a:extLst>
                  <a:ext uri="{0D108BD9-81ED-4DB2-BD59-A6C34878D82A}">
                    <a16:rowId xmlns:a16="http://schemas.microsoft.com/office/drawing/2014/main" xmlns="" val="4157790816"/>
                  </a:ext>
                </a:extLst>
              </a:tr>
              <a:tr h="8210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 навичок співпраці та уміння працювати за зразком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Співпраця на уроках із класним керівником, психологом,логопедом.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Співпраця з батьками та громадськістю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Модифікація та адаптація завдань для дітей з атиповим аутизмом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Внесення </a:t>
                      </a: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нових даних </a:t>
                      </a: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 І</a:t>
                      </a: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</a:t>
                      </a:r>
                      <a:endParaRPr lang="en-US" sz="9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518" marR="29518" marT="0" marB="0"/>
                </a:tc>
                <a:extLst>
                  <a:ext uri="{0D108BD9-81ED-4DB2-BD59-A6C34878D82A}">
                    <a16:rowId xmlns:a16="http://schemas.microsoft.com/office/drawing/2014/main" xmlns="" val="324246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31007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09602749"/>
              </p:ext>
            </p:extLst>
          </p:nvPr>
        </p:nvGraphicFramePr>
        <p:xfrm>
          <a:off x="755575" y="1268760"/>
          <a:ext cx="7872888" cy="46805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0782">
                  <a:extLst>
                    <a:ext uri="{9D8B030D-6E8A-4147-A177-3AD203B41FA5}">
                      <a16:colId xmlns:a16="http://schemas.microsoft.com/office/drawing/2014/main" xmlns="" val="490850249"/>
                    </a:ext>
                  </a:extLst>
                </a:gridCol>
                <a:gridCol w="1241149">
                  <a:extLst>
                    <a:ext uri="{9D8B030D-6E8A-4147-A177-3AD203B41FA5}">
                      <a16:colId xmlns:a16="http://schemas.microsoft.com/office/drawing/2014/main" xmlns="" val="3179773622"/>
                    </a:ext>
                  </a:extLst>
                </a:gridCol>
                <a:gridCol w="960782">
                  <a:extLst>
                    <a:ext uri="{9D8B030D-6E8A-4147-A177-3AD203B41FA5}">
                      <a16:colId xmlns:a16="http://schemas.microsoft.com/office/drawing/2014/main" xmlns="" val="2741438930"/>
                    </a:ext>
                  </a:extLst>
                </a:gridCol>
                <a:gridCol w="864537">
                  <a:extLst>
                    <a:ext uri="{9D8B030D-6E8A-4147-A177-3AD203B41FA5}">
                      <a16:colId xmlns:a16="http://schemas.microsoft.com/office/drawing/2014/main" xmlns="" val="2122379309"/>
                    </a:ext>
                  </a:extLst>
                </a:gridCol>
                <a:gridCol w="864537">
                  <a:extLst>
                    <a:ext uri="{9D8B030D-6E8A-4147-A177-3AD203B41FA5}">
                      <a16:colId xmlns:a16="http://schemas.microsoft.com/office/drawing/2014/main" xmlns="" val="3478328095"/>
                    </a:ext>
                  </a:extLst>
                </a:gridCol>
                <a:gridCol w="1059538">
                  <a:extLst>
                    <a:ext uri="{9D8B030D-6E8A-4147-A177-3AD203B41FA5}">
                      <a16:colId xmlns:a16="http://schemas.microsoft.com/office/drawing/2014/main" xmlns="" val="200317284"/>
                    </a:ext>
                  </a:extLst>
                </a:gridCol>
                <a:gridCol w="1059538">
                  <a:extLst>
                    <a:ext uri="{9D8B030D-6E8A-4147-A177-3AD203B41FA5}">
                      <a16:colId xmlns:a16="http://schemas.microsoft.com/office/drawing/2014/main" xmlns="" val="955731691"/>
                    </a:ext>
                  </a:extLst>
                </a:gridCol>
                <a:gridCol w="862025">
                  <a:extLst>
                    <a:ext uri="{9D8B030D-6E8A-4147-A177-3AD203B41FA5}">
                      <a16:colId xmlns:a16="http://schemas.microsoft.com/office/drawing/2014/main" xmlns="" val="247437234"/>
                    </a:ext>
                  </a:extLst>
                </a:gridCol>
              </a:tblGrid>
              <a:tr h="596696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роботи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Дні тижня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Обсяг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extLst>
                  <a:ext uri="{0D108BD9-81ED-4DB2-BD59-A6C34878D82A}">
                    <a16:rowId xmlns:a16="http://schemas.microsoft.com/office/drawing/2014/main" xmlns="" val="2118059474"/>
                  </a:ext>
                </a:extLst>
              </a:tr>
              <a:tr h="53750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uk-UA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онеділок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івторок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ереда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етвер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’ятниця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51100348"/>
                  </a:ext>
                </a:extLst>
              </a:tr>
              <a:tr h="7921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Навчальна робота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00-11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00-11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00-11:40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00-11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:40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00-1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1:00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год 40 хв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extLst>
                  <a:ext uri="{0D108BD9-81ED-4DB2-BD59-A6C34878D82A}">
                    <a16:rowId xmlns:a16="http://schemas.microsoft.com/office/drawing/2014/main" xmlns="" val="34550671"/>
                  </a:ext>
                </a:extLst>
              </a:tr>
              <a:tr h="806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Індивідуальний супровід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1: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40-13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40-13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:00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:40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-13.00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13:00-13:40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00-13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год 40 хв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extLst>
                  <a:ext uri="{0D108BD9-81ED-4DB2-BD59-A6C34878D82A}">
                    <a16:rowId xmlns:a16="http://schemas.microsoft.com/office/drawing/2014/main" xmlns="" val="3062953452"/>
                  </a:ext>
                </a:extLst>
              </a:tr>
              <a:tr h="5281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Виховна робота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-14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13:40-14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год 20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хв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extLst>
                  <a:ext uri="{0D108BD9-81ED-4DB2-BD59-A6C34878D82A}">
                    <a16:rowId xmlns:a16="http://schemas.microsoft.com/office/drawing/2014/main" xmlns="" val="2350308163"/>
                  </a:ext>
                </a:extLst>
              </a:tr>
              <a:tr h="5375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Співпраця з педагогами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13:00-13:1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13:00-13:1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11:40-13:00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13:00-13:15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год 5 хв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extLst>
                  <a:ext uri="{0D108BD9-81ED-4DB2-BD59-A6C34878D82A}">
                    <a16:rowId xmlns:a16="http://schemas.microsoft.com/office/drawing/2014/main" xmlns="" val="4122963472"/>
                  </a:ext>
                </a:extLst>
              </a:tr>
              <a:tr h="5375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Співпраця з батьками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13:15-14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13:15-14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13:15-14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год 15 хв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extLst>
                  <a:ext uri="{0D108BD9-81ED-4DB2-BD59-A6C34878D82A}">
                    <a16:rowId xmlns:a16="http://schemas.microsoft.com/office/drawing/2014/main" xmlns="" val="751157750"/>
                  </a:ext>
                </a:extLst>
              </a:tr>
              <a:tr h="3447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Обсяг годин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5год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год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год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год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356" marR="28356" marT="0" marB="0"/>
                </a:tc>
                <a:extLst>
                  <a:ext uri="{0D108BD9-81ED-4DB2-BD59-A6C34878D82A}">
                    <a16:rowId xmlns:a16="http://schemas.microsoft.com/office/drawing/2014/main" xmlns="" val="169869658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71598" y="692696"/>
            <a:ext cx="404084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асистента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вчителя</a:t>
            </a:r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5564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8521629"/>
              </p:ext>
            </p:extLst>
          </p:nvPr>
        </p:nvGraphicFramePr>
        <p:xfrm>
          <a:off x="611560" y="1268760"/>
          <a:ext cx="8297119" cy="48965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7422">
                  <a:extLst>
                    <a:ext uri="{9D8B030D-6E8A-4147-A177-3AD203B41FA5}">
                      <a16:colId xmlns:a16="http://schemas.microsoft.com/office/drawing/2014/main" xmlns="" val="1856906056"/>
                    </a:ext>
                  </a:extLst>
                </a:gridCol>
                <a:gridCol w="716836">
                  <a:extLst>
                    <a:ext uri="{9D8B030D-6E8A-4147-A177-3AD203B41FA5}">
                      <a16:colId xmlns:a16="http://schemas.microsoft.com/office/drawing/2014/main" xmlns="" val="2766097074"/>
                    </a:ext>
                  </a:extLst>
                </a:gridCol>
                <a:gridCol w="847422">
                  <a:extLst>
                    <a:ext uri="{9D8B030D-6E8A-4147-A177-3AD203B41FA5}">
                      <a16:colId xmlns:a16="http://schemas.microsoft.com/office/drawing/2014/main" xmlns="" val="317022559"/>
                    </a:ext>
                  </a:extLst>
                </a:gridCol>
                <a:gridCol w="716836">
                  <a:extLst>
                    <a:ext uri="{9D8B030D-6E8A-4147-A177-3AD203B41FA5}">
                      <a16:colId xmlns:a16="http://schemas.microsoft.com/office/drawing/2014/main" xmlns="" val="1265798454"/>
                    </a:ext>
                  </a:extLst>
                </a:gridCol>
                <a:gridCol w="716836">
                  <a:extLst>
                    <a:ext uri="{9D8B030D-6E8A-4147-A177-3AD203B41FA5}">
                      <a16:colId xmlns:a16="http://schemas.microsoft.com/office/drawing/2014/main" xmlns="" val="3095239219"/>
                    </a:ext>
                  </a:extLst>
                </a:gridCol>
                <a:gridCol w="978006">
                  <a:extLst>
                    <a:ext uri="{9D8B030D-6E8A-4147-A177-3AD203B41FA5}">
                      <a16:colId xmlns:a16="http://schemas.microsoft.com/office/drawing/2014/main" xmlns="" val="1265388340"/>
                    </a:ext>
                  </a:extLst>
                </a:gridCol>
                <a:gridCol w="978006">
                  <a:extLst>
                    <a:ext uri="{9D8B030D-6E8A-4147-A177-3AD203B41FA5}">
                      <a16:colId xmlns:a16="http://schemas.microsoft.com/office/drawing/2014/main" xmlns="" val="1628409678"/>
                    </a:ext>
                  </a:extLst>
                </a:gridCol>
                <a:gridCol w="1238255">
                  <a:extLst>
                    <a:ext uri="{9D8B030D-6E8A-4147-A177-3AD203B41FA5}">
                      <a16:colId xmlns:a16="http://schemas.microsoft.com/office/drawing/2014/main" xmlns="" val="1296984970"/>
                    </a:ext>
                  </a:extLst>
                </a:gridCol>
                <a:gridCol w="1257500">
                  <a:extLst>
                    <a:ext uri="{9D8B030D-6E8A-4147-A177-3AD203B41FA5}">
                      <a16:colId xmlns:a16="http://schemas.microsoft.com/office/drawing/2014/main" xmlns="" val="2331285442"/>
                    </a:ext>
                  </a:extLst>
                </a:gridCol>
              </a:tblGrid>
              <a:tr h="932664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№</a:t>
                      </a:r>
                      <a:endParaRPr lang="en-US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п/п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Години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Дні тижня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Місце проведення корекційно – розвиткових занять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Примітка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extLst>
                  <a:ext uri="{0D108BD9-81ED-4DB2-BD59-A6C34878D82A}">
                    <a16:rowId xmlns:a16="http://schemas.microsoft.com/office/drawing/2014/main" xmlns="" val="3576928136"/>
                  </a:ext>
                </a:extLst>
              </a:tr>
              <a:tr h="7525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</a:t>
                      </a:r>
                      <a:r>
                        <a:rPr lang="uk-UA" sz="1000">
                          <a:effectLst/>
                        </a:rPr>
                        <a:t>онеділок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В</a:t>
                      </a:r>
                      <a:r>
                        <a:rPr lang="uk-UA" sz="1000">
                          <a:effectLst/>
                        </a:rPr>
                        <a:t>івторок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</a:t>
                      </a:r>
                      <a:r>
                        <a:rPr lang="uk-UA" sz="1000">
                          <a:effectLst/>
                        </a:rPr>
                        <a:t>ереда 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Ч</a:t>
                      </a:r>
                      <a:r>
                        <a:rPr lang="uk-UA" sz="1000">
                          <a:effectLst/>
                        </a:rPr>
                        <a:t>етвер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</a:t>
                      </a:r>
                      <a:r>
                        <a:rPr lang="uk-UA" sz="1000">
                          <a:effectLst/>
                        </a:rPr>
                        <a:t>’ятниця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71701065"/>
                  </a:ext>
                </a:extLst>
              </a:tr>
              <a:tr h="6961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1.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extLst>
                  <a:ext uri="{0D108BD9-81ED-4DB2-BD59-A6C34878D82A}">
                    <a16:rowId xmlns:a16="http://schemas.microsoft.com/office/drawing/2014/main" xmlns="" val="3642166816"/>
                  </a:ext>
                </a:extLst>
              </a:tr>
              <a:tr h="6320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2.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extLst>
                  <a:ext uri="{0D108BD9-81ED-4DB2-BD59-A6C34878D82A}">
                    <a16:rowId xmlns:a16="http://schemas.microsoft.com/office/drawing/2014/main" xmlns="" val="3905044179"/>
                  </a:ext>
                </a:extLst>
              </a:tr>
              <a:tr h="6269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3.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extLst>
                  <a:ext uri="{0D108BD9-81ED-4DB2-BD59-A6C34878D82A}">
                    <a16:rowId xmlns:a16="http://schemas.microsoft.com/office/drawing/2014/main" xmlns="" val="1666390650"/>
                  </a:ext>
                </a:extLst>
              </a:tr>
              <a:tr h="6269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4.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extLst>
                  <a:ext uri="{0D108BD9-81ED-4DB2-BD59-A6C34878D82A}">
                    <a16:rowId xmlns:a16="http://schemas.microsoft.com/office/drawing/2014/main" xmlns="" val="440957754"/>
                  </a:ext>
                </a:extLst>
              </a:tr>
              <a:tr h="6291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00">
                          <a:effectLst/>
                        </a:rPr>
                        <a:t>5.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126" marR="47126" marT="0" marB="0"/>
                </a:tc>
                <a:extLst>
                  <a:ext uri="{0D108BD9-81ED-4DB2-BD59-A6C34878D82A}">
                    <a16:rowId xmlns:a16="http://schemas.microsoft.com/office/drawing/2014/main" xmlns="" val="190020005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63688" y="692696"/>
            <a:ext cx="6118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Розклад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корекційних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1652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uk-UA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Журнал щоденного обліку роботи</a:t>
            </a:r>
            <a:br>
              <a:rPr lang="uk-UA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b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2" y="1428737"/>
          <a:ext cx="8715436" cy="3665644"/>
        </p:xfrm>
        <a:graphic>
          <a:graphicData uri="http://schemas.openxmlformats.org/drawingml/2006/table">
            <a:tbl>
              <a:tblPr firstRow="1">
                <a:tableStyleId>{3C2FFA5D-87B4-456A-9821-1D502468CF0F}</a:tableStyleId>
              </a:tblPr>
              <a:tblGrid>
                <a:gridCol w="7385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124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556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8175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6936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428761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135732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/>
                        <a:t>Дата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/>
                        <a:t>Кі-ть</a:t>
                      </a:r>
                      <a:r>
                        <a:rPr lang="uk-UA" sz="2000" dirty="0"/>
                        <a:t> год.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/>
                        <a:t>Зміст роботи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/>
                        <a:t>Види </a:t>
                      </a:r>
                      <a:r>
                        <a:rPr lang="uk-UA" sz="2000" dirty="0" err="1" smtClean="0"/>
                        <a:t>діяль-</a:t>
                      </a:r>
                      <a:endParaRPr lang="uk-UA" sz="2000" dirty="0" smtClean="0"/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 smtClean="0"/>
                        <a:t>ності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/>
                        <a:t>Інд.</a:t>
                      </a:r>
                      <a:endParaRPr lang="ru-RU" sz="2000" dirty="0"/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 smtClean="0"/>
                        <a:t>завд</a:t>
                      </a:r>
                      <a:r>
                        <a:rPr lang="uk-UA" sz="2000" dirty="0" smtClean="0"/>
                        <a:t>.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 smtClean="0"/>
                        <a:t>Спосте-</a:t>
                      </a:r>
                      <a:endParaRPr lang="uk-UA" sz="2000" dirty="0" smtClean="0"/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err="1" smtClean="0"/>
                        <a:t>реження</a:t>
                      </a:r>
                      <a:r>
                        <a:rPr lang="uk-UA" sz="2000" dirty="0" smtClean="0"/>
                        <a:t> </a:t>
                      </a:r>
                      <a:r>
                        <a:rPr lang="uk-UA" sz="2000" dirty="0"/>
                        <a:t>на уроці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/>
                        <a:t>Рекомендації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 smtClean="0"/>
                        <a:t>Поведінка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520" marR="4352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694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694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694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571480"/>
          </a:xfrm>
        </p:spPr>
        <p:txBody>
          <a:bodyPr>
            <a:noAutofit/>
          </a:bodyPr>
          <a:lstStyle/>
          <a:p>
            <a:pPr algn="ctr"/>
            <a:r>
              <a:rPr lang="uk-UA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Журнал щоденного обліку роботи (зразок)</a:t>
            </a:r>
            <a:br>
              <a:rPr lang="uk-UA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226879" y="557412"/>
          <a:ext cx="8860851" cy="5713403"/>
        </p:xfrm>
        <a:graphic>
          <a:graphicData uri="http://schemas.openxmlformats.org/presentationml/2006/ole">
            <p:oleObj spid="_x0000_s16390" name="Документ" r:id="rId3" imgW="10203767" imgH="6580797" progId="Word.Document.12">
              <p:embed/>
            </p:oleObj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uk-UA" sz="2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Журнал спостережень за розвитком дитини:</a:t>
            </a:r>
            <a:br>
              <a:rPr lang="uk-UA" sz="2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7" y="1857364"/>
          <a:ext cx="8286806" cy="4565651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0769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103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495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1698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6317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5277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57163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09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/>
                        <a:t>Дата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/>
                        <a:t>Тема уроку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/>
                        <a:t>Академічні навички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/>
                        <a:t>Поведінка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/>
                        <a:t>Характеристика діяльності на уроці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624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/>
                        <a:t>Як дитина: </a:t>
                      </a:r>
                      <a:r>
                        <a:rPr lang="ru-RU" sz="1400" dirty="0" err="1"/>
                        <a:t>Сприймає</a:t>
                      </a:r>
                      <a:endParaRPr lang="ru-RU" sz="1400" dirty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Усну </a:t>
                      </a:r>
                      <a:r>
                        <a:rPr lang="uk-UA" sz="1400" dirty="0"/>
                        <a:t>і письмову</a:t>
                      </a:r>
                      <a:endParaRPr lang="ru-RU" sz="1400" dirty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/>
                        <a:t>інформацію</a:t>
                      </a:r>
                      <a:endParaRPr lang="ru-RU" sz="1400" dirty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/>
                        <a:t>Перетворює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інформацію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з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 smtClean="0"/>
                        <a:t>почутого</a:t>
                      </a:r>
                      <a:endParaRPr lang="ru-RU" sz="1400" dirty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/>
                        <a:t>Виокремлює</a:t>
                      </a:r>
                      <a:r>
                        <a:rPr lang="ru-RU" sz="1400" dirty="0"/>
                        <a:t> усну </a:t>
                      </a:r>
                      <a:r>
                        <a:rPr lang="uk-UA" sz="1400" dirty="0"/>
                        <a:t>і письмову </a:t>
                      </a:r>
                      <a:r>
                        <a:rPr lang="ru-RU" sz="1400" dirty="0" err="1"/>
                        <a:t>інформацію</a:t>
                      </a:r>
                      <a:endParaRPr lang="ru-RU" sz="1400" dirty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/>
                        <a:t>Аналізує</a:t>
                      </a:r>
                      <a:r>
                        <a:rPr lang="ru-RU" sz="1400" dirty="0"/>
                        <a:t> та </a:t>
                      </a:r>
                      <a:r>
                        <a:rPr lang="ru-RU" sz="1400" dirty="0" err="1"/>
                        <a:t>інтерпретує</a:t>
                      </a:r>
                      <a:r>
                        <a:rPr lang="uk-UA" sz="1400" dirty="0"/>
                        <a:t> інформацію</a:t>
                      </a:r>
                      <a:endParaRPr lang="ru-RU" sz="1400" dirty="0"/>
                    </a:p>
                    <a:p>
                      <a:pPr marR="908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/>
                        <a:t>Оцінює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інформацію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/>
                        <a:t>Як дитина:</a:t>
                      </a:r>
                      <a:endParaRPr lang="ru-RU" sz="1400" dirty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/>
                        <a:t>Висловлює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захищає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власні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погляди,ідеї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переконання</a:t>
                      </a:r>
                      <a:endParaRPr lang="ru-RU" sz="1400" dirty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/>
                        <a:t>Використовує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вербальні</a:t>
                      </a:r>
                      <a:r>
                        <a:rPr lang="ru-RU" sz="1400" dirty="0"/>
                        <a:t> та </a:t>
                      </a:r>
                      <a:r>
                        <a:rPr lang="ru-RU" sz="1400" dirty="0" err="1"/>
                        <a:t>невербальні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засоби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під</a:t>
                      </a:r>
                      <a:r>
                        <a:rPr lang="ru-RU" sz="1400" dirty="0"/>
                        <a:t> час </a:t>
                      </a:r>
                      <a:r>
                        <a:rPr lang="ru-RU" sz="1400" dirty="0" err="1"/>
                        <a:t>представлення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своїх</a:t>
                      </a:r>
                      <a:r>
                        <a:rPr lang="ru-RU" sz="1400" dirty="0"/>
                        <a:t> думок</a:t>
                      </a:r>
                    </a:p>
                    <a:p>
                      <a:pPr marR="908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/>
                        <a:t>Регулює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власний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емоційний</a:t>
                      </a:r>
                      <a:r>
                        <a:rPr lang="ru-RU" sz="1400" dirty="0"/>
                        <a:t> стан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/>
                        <a:t>Була потрібна допомога асистента :</a:t>
                      </a:r>
                      <a:endParaRPr lang="ru-RU" sz="1400" dirty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/>
                        <a:t>-частково</a:t>
                      </a:r>
                      <a:endParaRPr lang="ru-RU" sz="1400" dirty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/>
                        <a:t>-в усьому</a:t>
                      </a:r>
                      <a:endParaRPr lang="ru-RU" sz="1400" dirty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err="1"/>
                        <a:t>-періодично</a:t>
                      </a:r>
                      <a:endParaRPr lang="ru-RU" sz="1400" dirty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/>
                        <a:t>Уважний</a:t>
                      </a:r>
                      <a:r>
                        <a:rPr lang="ru-RU" sz="1400" dirty="0"/>
                        <a:t>/</a:t>
                      </a:r>
                      <a:r>
                        <a:rPr lang="uk-UA" sz="1400" dirty="0"/>
                        <a:t>на</a:t>
                      </a:r>
                      <a:endParaRPr lang="ru-RU" sz="1400" dirty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/>
                        <a:t>Кількість виконаних робіт:</a:t>
                      </a:r>
                      <a:endParaRPr lang="ru-RU" sz="1400" dirty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/>
                        <a:t>Адаптація:</a:t>
                      </a:r>
                      <a:endParaRPr lang="ru-RU" sz="1400" dirty="0"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/>
                        <a:t>Вольові якості (відволікався/</a:t>
                      </a:r>
                      <a:r>
                        <a:rPr lang="uk-UA" sz="1400" dirty="0" err="1"/>
                        <a:t>лась</a:t>
                      </a:r>
                      <a:r>
                        <a:rPr lang="uk-UA" sz="1400" dirty="0"/>
                        <a:t>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520" marR="4352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428596" y="928670"/>
            <a:ext cx="807249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Півріччя_____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_________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Клас_____________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_____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ПІБ </a:t>
            </a:r>
            <a:r>
              <a:rPr kumimoji="0" lang="uk-UA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учня___________________________________________________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_____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174</TotalTime>
  <Words>1007</Words>
  <Application>Microsoft Office PowerPoint</Application>
  <PresentationFormat>Экран (4:3)</PresentationFormat>
  <Paragraphs>305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Поток</vt:lpstr>
      <vt:lpstr>Документ</vt:lpstr>
      <vt:lpstr>    Документація асистента вчителя</vt:lpstr>
      <vt:lpstr>Документи асистента вчителя:</vt:lpstr>
      <vt:lpstr>Слайд 3</vt:lpstr>
      <vt:lpstr>Слайд 4</vt:lpstr>
      <vt:lpstr>Слайд 5</vt:lpstr>
      <vt:lpstr>Слайд 6</vt:lpstr>
      <vt:lpstr>Журнал щоденного обліку роботи </vt:lpstr>
      <vt:lpstr>Журнал щоденного обліку роботи (зразок) </vt:lpstr>
      <vt:lpstr>Журнал спостережень за розвитком дитини: </vt:lpstr>
      <vt:lpstr>Слайд 10</vt:lpstr>
      <vt:lpstr>Слайд 11</vt:lpstr>
      <vt:lpstr>Слайд 12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Документація асистента вчителя</dc:title>
  <dc:creator>1</dc:creator>
  <cp:lastModifiedBy>User</cp:lastModifiedBy>
  <cp:revision>19</cp:revision>
  <dcterms:created xsi:type="dcterms:W3CDTF">2021-09-07T15:58:27Z</dcterms:created>
  <dcterms:modified xsi:type="dcterms:W3CDTF">2024-09-12T12:28:58Z</dcterms:modified>
</cp:coreProperties>
</file>