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70" r:id="rId5"/>
    <p:sldId id="271" r:id="rId6"/>
    <p:sldId id="273" r:id="rId7"/>
    <p:sldId id="258" r:id="rId8"/>
    <p:sldId id="259" r:id="rId9"/>
    <p:sldId id="262" r:id="rId10"/>
    <p:sldId id="261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BF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B8FA78-B6EC-4C78-B344-3553129FEA41}" type="datetimeFigureOut">
              <a:rPr lang="ru-RU" smtClean="0"/>
              <a:pPr/>
              <a:t>12.09.2024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CC9F5B-89E7-483B-9D12-C8755DDB12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tx1"/>
            </a:gs>
            <a:gs pos="25000">
              <a:srgbClr val="D0EBFC"/>
            </a:gs>
            <a:gs pos="100000">
              <a:schemeClr val="accent1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6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66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Документація асистента вчителя</a:t>
            </a:r>
            <a:endParaRPr lang="ru-RU" sz="66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bg1"/>
            </a:gs>
            <a:gs pos="25000">
              <a:schemeClr val="bg2"/>
            </a:gs>
            <a:gs pos="100000">
              <a:schemeClr val="bg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1428736"/>
            <a:ext cx="8429684" cy="5262979"/>
          </a:xfrm>
          <a:prstGeom prst="rect">
            <a:avLst/>
          </a:prstGeom>
          <a:noFill/>
          <a:ln w="9525">
            <a:noFill/>
            <a:prstDash val="lg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орієнтується учень у розкладі?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може самостійно організувати робоче місце? Скільки часу він на це затрачає?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розуміє і знає призначення навчального приладдя?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вміє користуватися підручником</a:t>
            </a:r>
            <a:r>
              <a:rPr kumimoji="0" lang="uk-UA" sz="28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сприймає звернення учителя до всього класу? Чи потребує постійного звернення до нього особисто?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Який темп виконання різних типів завдань (тестове, розгорнуті відповіді, усне тощо).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Які завдання викликають труднощі?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14290"/>
            <a:ext cx="85011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Заповнюючи журнал спостережень, </a:t>
            </a:r>
          </a:p>
          <a:p>
            <a:pPr algn="ctr"/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необхідно дати відповідь на такі запитання: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bg1"/>
            </a:gs>
            <a:gs pos="25000">
              <a:schemeClr val="bg2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7154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потребує додаткових вказівок, навідних питань?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Які предмети даються легше, які важче?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Як швидко втомлюється?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 відволікається на зовнішні подразники?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 зручно розташоване робоче місце учня?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 старається працювати в темпі з класом? Наскільки йому це вдається?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 легко йде на контакт з оточуючими?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Як веде себе на перерві?</a:t>
            </a:r>
            <a:r>
              <a:rPr lang="ru-RU" sz="28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шукає спілкування з однолітками?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Чим захоплюється?</a:t>
            </a:r>
            <a:r>
              <a:rPr lang="ru-RU" sz="2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Що вдається найкраще?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Скільки часу витрачає на виконання домашніх завдань? Чи потребує їх спрощення? Чи потребує сторонньої допомоги?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uk-UA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 проводить свій вільний час?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57166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uk-UA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обліку консультацій та просвітницької роботи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8198900"/>
              </p:ext>
            </p:extLst>
          </p:nvPr>
        </p:nvGraphicFramePr>
        <p:xfrm>
          <a:off x="238258" y="2564904"/>
          <a:ext cx="8643965" cy="2857522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469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50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99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18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883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089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283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№</a:t>
                      </a:r>
                      <a:endParaRPr lang="ru-RU" sz="20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з/п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Дата</a:t>
                      </a:r>
                      <a:endParaRPr lang="ru-RU" sz="2000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проведення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Прізвище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/>
                        <a:t>Категорія учасників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/>
                        <a:t>Тема консультації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/>
                        <a:t>Примітка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4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47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uk-UA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1428736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Журнал обліку консультацій та просвітницької діяльності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20____-20____ навчальний рік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25000">
              <a:srgbClr val="D0EBFC"/>
            </a:gs>
            <a:gs pos="100000">
              <a:schemeClr val="accent1">
                <a:lumMod val="40000"/>
                <a:lumOff val="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Документи асистента вчителя: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8358246" cy="4857784"/>
          </a:xfrm>
        </p:spPr>
        <p:txBody>
          <a:bodyPr>
            <a:normAutofit/>
          </a:bodyPr>
          <a:lstStyle/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Річний план роботи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Графік роботи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Розклад уроків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учнів з особливими потребами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щоденного обліку роботи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спостережень за розвитком дитини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обліку консультацій та просвітницької роботи.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3817" y="1040842"/>
            <a:ext cx="7176177" cy="2833217"/>
          </a:xfrm>
        </p:spPr>
        <p:txBody>
          <a:bodyPr/>
          <a:lstStyle/>
          <a:p>
            <a:endParaRPr lang="ru-RU" dirty="0" smtClean="0"/>
          </a:p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8471960"/>
              </p:ext>
            </p:extLst>
          </p:nvPr>
        </p:nvGraphicFramePr>
        <p:xfrm>
          <a:off x="323528" y="692696"/>
          <a:ext cx="8625490" cy="5832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937">
                  <a:extLst>
                    <a:ext uri="{9D8B030D-6E8A-4147-A177-3AD203B41FA5}">
                      <a16:colId xmlns:a16="http://schemas.microsoft.com/office/drawing/2014/main" xmlns="" val="2743177797"/>
                    </a:ext>
                  </a:extLst>
                </a:gridCol>
                <a:gridCol w="1745807">
                  <a:extLst>
                    <a:ext uri="{9D8B030D-6E8A-4147-A177-3AD203B41FA5}">
                      <a16:colId xmlns:a16="http://schemas.microsoft.com/office/drawing/2014/main" xmlns="" val="3312097912"/>
                    </a:ext>
                  </a:extLst>
                </a:gridCol>
                <a:gridCol w="1745248">
                  <a:extLst>
                    <a:ext uri="{9D8B030D-6E8A-4147-A177-3AD203B41FA5}">
                      <a16:colId xmlns:a16="http://schemas.microsoft.com/office/drawing/2014/main" xmlns="" val="1955069545"/>
                    </a:ext>
                  </a:extLst>
                </a:gridCol>
                <a:gridCol w="1111073">
                  <a:extLst>
                    <a:ext uri="{9D8B030D-6E8A-4147-A177-3AD203B41FA5}">
                      <a16:colId xmlns:a16="http://schemas.microsoft.com/office/drawing/2014/main" xmlns="" val="736582113"/>
                    </a:ext>
                  </a:extLst>
                </a:gridCol>
                <a:gridCol w="1269476">
                  <a:extLst>
                    <a:ext uri="{9D8B030D-6E8A-4147-A177-3AD203B41FA5}">
                      <a16:colId xmlns:a16="http://schemas.microsoft.com/office/drawing/2014/main" xmlns="" val="2224540724"/>
                    </a:ext>
                  </a:extLst>
                </a:gridCol>
                <a:gridCol w="1108832">
                  <a:extLst>
                    <a:ext uri="{9D8B030D-6E8A-4147-A177-3AD203B41FA5}">
                      <a16:colId xmlns:a16="http://schemas.microsoft.com/office/drawing/2014/main" xmlns="" val="3371623164"/>
                    </a:ext>
                  </a:extLst>
                </a:gridCol>
                <a:gridCol w="1013117">
                  <a:extLst>
                    <a:ext uri="{9D8B030D-6E8A-4147-A177-3AD203B41FA5}">
                      <a16:colId xmlns:a16="http://schemas.microsoft.com/office/drawing/2014/main" xmlns="" val="1272501121"/>
                    </a:ext>
                  </a:extLst>
                </a:gridCol>
              </a:tblGrid>
              <a:tr h="12602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 та навчально-корекційна робота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з учителями-«предметниками», вчителями-дефектологами, медичними працівниками, практичним психологом, соціальним педагогом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батьками та громадськістю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Методична та самоосвітня робота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документацією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проведеної</a:t>
                      </a:r>
                      <a:r>
                        <a:rPr lang="uk-UA" sz="9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роботи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extLst>
                  <a:ext uri="{0D108BD9-81ED-4DB2-BD59-A6C34878D82A}">
                    <a16:rowId xmlns:a16="http://schemas.microsoft.com/office/drawing/2014/main" xmlns="" val="3555817523"/>
                  </a:ext>
                </a:extLst>
              </a:tr>
              <a:tr h="12921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логічного та образного мислення, уваги, уяви, пам’яті, дрібної моторики та координації рухів. Бесіда на тему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П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оведінк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в школі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</a:t>
                      </a:r>
                      <a:r>
                        <a:rPr lang="uk-UA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уроках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із класним керівником, </a:t>
                      </a:r>
                      <a:r>
                        <a:rPr lang="uk-UA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психологом,логопедом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 робота з батьками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Ознайомлення з педагогічно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літератур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ою 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Оцінювання психофізичного розвитку дітей. 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щоденників спостережень розвитку дитини з ООП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extLst>
                  <a:ext uri="{0D108BD9-81ED-4DB2-BD59-A6C34878D82A}">
                    <a16:rowId xmlns:a16="http://schemas.microsoft.com/office/drawing/2014/main" xmlns="" val="1255370125"/>
                  </a:ext>
                </a:extLst>
              </a:tr>
              <a:tr h="11306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довільної та активної уваги, пам’яті, уяви, дрібної моторики. Бесіда про професії: вчитель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 батьків до шкільного життя. Проведення спільних заходів для дітей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Модифікація та адаптація завдань для дітей із помірним порушенням інтелектуальної сфери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річного плану роботи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extLst>
                  <a:ext uri="{0D108BD9-81ED-4DB2-BD59-A6C34878D82A}">
                    <a16:rowId xmlns:a16="http://schemas.microsoft.com/office/drawing/2014/main" xmlns="" val="403336321"/>
                  </a:ext>
                </a:extLst>
              </a:tr>
              <a:tr h="1341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комунікативних навичок та навичок співпраці. Бесіда про 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захисників України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 анкетування батьків та учнів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Модифікація та адаптація завдань для дітей з 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атиповим аутизмом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 індивідуальної навчальної  програми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Заповнення щоденників спостереження за учнями з ООП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extLst>
                  <a:ext uri="{0D108BD9-81ED-4DB2-BD59-A6C34878D82A}">
                    <a16:rowId xmlns:a16="http://schemas.microsoft.com/office/drawing/2014/main" xmlns="" val="570392802"/>
                  </a:ext>
                </a:extLst>
              </a:tr>
              <a:tr h="807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пізнавальних процесів. Бесіда про 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поводження на осінніх канікулах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Ознайомлення батьків з індивідуальною навчальною програмою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та вдосконалення методів навчально-виховної роботи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 індивідуальної  програми розвитку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464" marR="30464" marT="0" marB="0"/>
                </a:tc>
                <a:extLst>
                  <a:ext uri="{0D108BD9-81ED-4DB2-BD59-A6C34878D82A}">
                    <a16:rowId xmlns:a16="http://schemas.microsoft.com/office/drawing/2014/main" xmlns="" val="600857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6151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5971813"/>
              </p:ext>
            </p:extLst>
          </p:nvPr>
        </p:nvGraphicFramePr>
        <p:xfrm>
          <a:off x="539552" y="764705"/>
          <a:ext cx="8483427" cy="5688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7251">
                  <a:extLst>
                    <a:ext uri="{9D8B030D-6E8A-4147-A177-3AD203B41FA5}">
                      <a16:colId xmlns:a16="http://schemas.microsoft.com/office/drawing/2014/main" xmlns="" val="322877718"/>
                    </a:ext>
                  </a:extLst>
                </a:gridCol>
                <a:gridCol w="1721335">
                  <a:extLst>
                    <a:ext uri="{9D8B030D-6E8A-4147-A177-3AD203B41FA5}">
                      <a16:colId xmlns:a16="http://schemas.microsoft.com/office/drawing/2014/main" xmlns="" val="4293930807"/>
                    </a:ext>
                  </a:extLst>
                </a:gridCol>
                <a:gridCol w="1716504">
                  <a:extLst>
                    <a:ext uri="{9D8B030D-6E8A-4147-A177-3AD203B41FA5}">
                      <a16:colId xmlns:a16="http://schemas.microsoft.com/office/drawing/2014/main" xmlns="" val="34555851"/>
                    </a:ext>
                  </a:extLst>
                </a:gridCol>
                <a:gridCol w="1092772">
                  <a:extLst>
                    <a:ext uri="{9D8B030D-6E8A-4147-A177-3AD203B41FA5}">
                      <a16:colId xmlns:a16="http://schemas.microsoft.com/office/drawing/2014/main" xmlns="" val="1549380310"/>
                    </a:ext>
                  </a:extLst>
                </a:gridCol>
                <a:gridCol w="1248566">
                  <a:extLst>
                    <a:ext uri="{9D8B030D-6E8A-4147-A177-3AD203B41FA5}">
                      <a16:colId xmlns:a16="http://schemas.microsoft.com/office/drawing/2014/main" xmlns="" val="622459251"/>
                    </a:ext>
                  </a:extLst>
                </a:gridCol>
                <a:gridCol w="1093375">
                  <a:extLst>
                    <a:ext uri="{9D8B030D-6E8A-4147-A177-3AD203B41FA5}">
                      <a16:colId xmlns:a16="http://schemas.microsoft.com/office/drawing/2014/main" xmlns="" val="1224683027"/>
                    </a:ext>
                  </a:extLst>
                </a:gridCol>
                <a:gridCol w="993624">
                  <a:extLst>
                    <a:ext uri="{9D8B030D-6E8A-4147-A177-3AD203B41FA5}">
                      <a16:colId xmlns:a16="http://schemas.microsoft.com/office/drawing/2014/main" xmlns="" val="2132821625"/>
                    </a:ext>
                  </a:extLst>
                </a:gridCol>
              </a:tblGrid>
              <a:tr h="8210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пізнавальних психічних процесів: пам’яті, уваги, мислення. Бесіда про українську писемність та мову</a:t>
                      </a:r>
                      <a:endParaRPr 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Консультації для батьків</a:t>
                      </a:r>
                      <a:endParaRPr lang="en-US" sz="9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методичною літературою</a:t>
                      </a:r>
                      <a:endParaRPr lang="en-US" sz="9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</a:t>
                      </a:r>
                      <a:r>
                        <a:rPr lang="ru-RU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портфоліо</a:t>
                      </a:r>
                      <a:r>
                        <a:rPr lang="ru-RU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Данищука</a:t>
                      </a:r>
                      <a:r>
                        <a:rPr lang="ru-RU" sz="9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Д. та Ващенко М.</a:t>
                      </a:r>
                      <a:endParaRPr lang="en-US" sz="9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0906384"/>
                  </a:ext>
                </a:extLst>
              </a:tr>
              <a:tr h="97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уваги, сприймання, пам’яті. Бесіда про 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поведінки в столові 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 анкетування батьків 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та вдосконалення методів навчально-виховної роботи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підготовка тестів для учнів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портфоліо Обідця В. т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Суслової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Ю.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/>
                </a:tc>
                <a:extLst>
                  <a:ext uri="{0D108BD9-81ED-4DB2-BD59-A6C34878D82A}">
                    <a16:rowId xmlns:a16="http://schemas.microsoft.com/office/drawing/2014/main" xmlns="" val="1156666828"/>
                  </a:ext>
                </a:extLst>
              </a:tr>
              <a:tr h="8093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пам’яті. Активізація емоційної сфери.  Бесіда про  День гідності і свободи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 робота з батьками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методичною літературою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 тестувань та внесення результатів до ІНП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/>
                </a:tc>
                <a:extLst>
                  <a:ext uri="{0D108BD9-81ED-4DB2-BD59-A6C34878D82A}">
                    <a16:rowId xmlns:a16="http://schemas.microsoft.com/office/drawing/2014/main" xmlns="" val="3049508266"/>
                  </a:ext>
                </a:extLst>
              </a:tr>
              <a:tr h="12949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спостережливості, образного та словесно-логічного мислення. Бесіда про міжнародний 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ень людей з особливими потребами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Проведення занять з соціально-побутової орієнтації (спільно з батьками та учнем)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Модифікація та адаптація завдань для дітей з помірним порушенням інтелектуальної сфери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Оцінювання психофізичного розвитку дитини, внесення нових даних до портфоліо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/>
                </a:tc>
                <a:extLst>
                  <a:ext uri="{0D108BD9-81ED-4DB2-BD59-A6C34878D82A}">
                    <a16:rowId xmlns:a16="http://schemas.microsoft.com/office/drawing/2014/main" xmlns="" val="2135808805"/>
                  </a:ext>
                </a:extLst>
              </a:tr>
              <a:tr h="9711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 емоційно-вольової та когнітивної сфери. Бесіда про День Збройних сил України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 батьків до шкільного життя. 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Робота з методичною літературою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питань самоосвіти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 результатів проведення індивідуальних занять та внесення нових даних до ІНП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/>
                </a:tc>
                <a:extLst>
                  <a:ext uri="{0D108BD9-81ED-4DB2-BD59-A6C34878D82A}">
                    <a16:rowId xmlns:a16="http://schemas.microsoft.com/office/drawing/2014/main" xmlns="" val="4157790816"/>
                  </a:ext>
                </a:extLst>
              </a:tr>
              <a:tr h="8210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 навичок співпраці та уміння працювати за зразком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на уроках із класним керівником, психологом,логопедом.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з батьками та громадськістю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Модифікація та адаптація завдань для дітей з атиповим аутизмом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Внесення 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нових даних </a:t>
                      </a:r>
                      <a:r>
                        <a:rPr lang="uk-UA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І</a:t>
                      </a: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18" marR="29518" marT="0" marB="0"/>
                </a:tc>
                <a:extLst>
                  <a:ext uri="{0D108BD9-81ED-4DB2-BD59-A6C34878D82A}">
                    <a16:rowId xmlns:a16="http://schemas.microsoft.com/office/drawing/2014/main" xmlns="" val="324246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31007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9602749"/>
              </p:ext>
            </p:extLst>
          </p:nvPr>
        </p:nvGraphicFramePr>
        <p:xfrm>
          <a:off x="755575" y="1268760"/>
          <a:ext cx="7872888" cy="46805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0782">
                  <a:extLst>
                    <a:ext uri="{9D8B030D-6E8A-4147-A177-3AD203B41FA5}">
                      <a16:colId xmlns:a16="http://schemas.microsoft.com/office/drawing/2014/main" xmlns="" val="490850249"/>
                    </a:ext>
                  </a:extLst>
                </a:gridCol>
                <a:gridCol w="1241149">
                  <a:extLst>
                    <a:ext uri="{9D8B030D-6E8A-4147-A177-3AD203B41FA5}">
                      <a16:colId xmlns:a16="http://schemas.microsoft.com/office/drawing/2014/main" xmlns="" val="3179773622"/>
                    </a:ext>
                  </a:extLst>
                </a:gridCol>
                <a:gridCol w="960782">
                  <a:extLst>
                    <a:ext uri="{9D8B030D-6E8A-4147-A177-3AD203B41FA5}">
                      <a16:colId xmlns:a16="http://schemas.microsoft.com/office/drawing/2014/main" xmlns="" val="2741438930"/>
                    </a:ext>
                  </a:extLst>
                </a:gridCol>
                <a:gridCol w="864537">
                  <a:extLst>
                    <a:ext uri="{9D8B030D-6E8A-4147-A177-3AD203B41FA5}">
                      <a16:colId xmlns:a16="http://schemas.microsoft.com/office/drawing/2014/main" xmlns="" val="2122379309"/>
                    </a:ext>
                  </a:extLst>
                </a:gridCol>
                <a:gridCol w="864537">
                  <a:extLst>
                    <a:ext uri="{9D8B030D-6E8A-4147-A177-3AD203B41FA5}">
                      <a16:colId xmlns:a16="http://schemas.microsoft.com/office/drawing/2014/main" xmlns="" val="3478328095"/>
                    </a:ext>
                  </a:extLst>
                </a:gridCol>
                <a:gridCol w="1059538">
                  <a:extLst>
                    <a:ext uri="{9D8B030D-6E8A-4147-A177-3AD203B41FA5}">
                      <a16:colId xmlns:a16="http://schemas.microsoft.com/office/drawing/2014/main" xmlns="" val="200317284"/>
                    </a:ext>
                  </a:extLst>
                </a:gridCol>
                <a:gridCol w="1059538">
                  <a:extLst>
                    <a:ext uri="{9D8B030D-6E8A-4147-A177-3AD203B41FA5}">
                      <a16:colId xmlns:a16="http://schemas.microsoft.com/office/drawing/2014/main" xmlns="" val="955731691"/>
                    </a:ext>
                  </a:extLst>
                </a:gridCol>
                <a:gridCol w="862025">
                  <a:extLst>
                    <a:ext uri="{9D8B030D-6E8A-4147-A177-3AD203B41FA5}">
                      <a16:colId xmlns:a16="http://schemas.microsoft.com/office/drawing/2014/main" xmlns="" val="247437234"/>
                    </a:ext>
                  </a:extLst>
                </a:gridCol>
              </a:tblGrid>
              <a:tr h="59669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 тижня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2118059474"/>
                  </a:ext>
                </a:extLst>
              </a:tr>
              <a:tr h="5375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онеділок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івторок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ереда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етвер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’ятниця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1100348"/>
                  </a:ext>
                </a:extLst>
              </a:tr>
              <a:tr h="7921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Навчальна робота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00-11:40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00-11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:40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год 40 хв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34550671"/>
                  </a:ext>
                </a:extLst>
              </a:tr>
              <a:tr h="8062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Індивідуальний супровід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40-13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40-13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:40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-13.00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13:00-13:40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00-13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год 40 хв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3062953452"/>
                  </a:ext>
                </a:extLst>
              </a:tr>
              <a:tr h="528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Виховна робота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13:40-14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 20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2350308163"/>
                  </a:ext>
                </a:extLst>
              </a:tr>
              <a:tr h="537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з педагогами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13:00-13:1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13:00-13:1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11:40-13:00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13:00-13:15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год 5 хв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4122963472"/>
                  </a:ext>
                </a:extLst>
              </a:tr>
              <a:tr h="5375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Співпраця з батьками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13:15-14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13:15-14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13:15-14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год 15 хв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751157750"/>
                  </a:ext>
                </a:extLst>
              </a:tr>
              <a:tr h="344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 годин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год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356" marR="28356" marT="0" marB="0"/>
                </a:tc>
                <a:extLst>
                  <a:ext uri="{0D108BD9-81ED-4DB2-BD59-A6C34878D82A}">
                    <a16:rowId xmlns:a16="http://schemas.microsoft.com/office/drawing/2014/main" xmlns="" val="169869658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71598" y="692696"/>
            <a:ext cx="40408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556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521629"/>
              </p:ext>
            </p:extLst>
          </p:nvPr>
        </p:nvGraphicFramePr>
        <p:xfrm>
          <a:off x="611560" y="1268760"/>
          <a:ext cx="8297119" cy="48965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422">
                  <a:extLst>
                    <a:ext uri="{9D8B030D-6E8A-4147-A177-3AD203B41FA5}">
                      <a16:colId xmlns:a16="http://schemas.microsoft.com/office/drawing/2014/main" xmlns="" val="1856906056"/>
                    </a:ext>
                  </a:extLst>
                </a:gridCol>
                <a:gridCol w="716836">
                  <a:extLst>
                    <a:ext uri="{9D8B030D-6E8A-4147-A177-3AD203B41FA5}">
                      <a16:colId xmlns:a16="http://schemas.microsoft.com/office/drawing/2014/main" xmlns="" val="2766097074"/>
                    </a:ext>
                  </a:extLst>
                </a:gridCol>
                <a:gridCol w="847422">
                  <a:extLst>
                    <a:ext uri="{9D8B030D-6E8A-4147-A177-3AD203B41FA5}">
                      <a16:colId xmlns:a16="http://schemas.microsoft.com/office/drawing/2014/main" xmlns="" val="317022559"/>
                    </a:ext>
                  </a:extLst>
                </a:gridCol>
                <a:gridCol w="716836">
                  <a:extLst>
                    <a:ext uri="{9D8B030D-6E8A-4147-A177-3AD203B41FA5}">
                      <a16:colId xmlns:a16="http://schemas.microsoft.com/office/drawing/2014/main" xmlns="" val="1265798454"/>
                    </a:ext>
                  </a:extLst>
                </a:gridCol>
                <a:gridCol w="716836">
                  <a:extLst>
                    <a:ext uri="{9D8B030D-6E8A-4147-A177-3AD203B41FA5}">
                      <a16:colId xmlns:a16="http://schemas.microsoft.com/office/drawing/2014/main" xmlns="" val="3095239219"/>
                    </a:ext>
                  </a:extLst>
                </a:gridCol>
                <a:gridCol w="978006">
                  <a:extLst>
                    <a:ext uri="{9D8B030D-6E8A-4147-A177-3AD203B41FA5}">
                      <a16:colId xmlns:a16="http://schemas.microsoft.com/office/drawing/2014/main" xmlns="" val="1265388340"/>
                    </a:ext>
                  </a:extLst>
                </a:gridCol>
                <a:gridCol w="978006">
                  <a:extLst>
                    <a:ext uri="{9D8B030D-6E8A-4147-A177-3AD203B41FA5}">
                      <a16:colId xmlns:a16="http://schemas.microsoft.com/office/drawing/2014/main" xmlns="" val="1628409678"/>
                    </a:ext>
                  </a:extLst>
                </a:gridCol>
                <a:gridCol w="1238255">
                  <a:extLst>
                    <a:ext uri="{9D8B030D-6E8A-4147-A177-3AD203B41FA5}">
                      <a16:colId xmlns:a16="http://schemas.microsoft.com/office/drawing/2014/main" xmlns="" val="1296984970"/>
                    </a:ext>
                  </a:extLst>
                </a:gridCol>
                <a:gridCol w="1257500">
                  <a:extLst>
                    <a:ext uri="{9D8B030D-6E8A-4147-A177-3AD203B41FA5}">
                      <a16:colId xmlns:a16="http://schemas.microsoft.com/office/drawing/2014/main" xmlns="" val="2331285442"/>
                    </a:ext>
                  </a:extLst>
                </a:gridCol>
              </a:tblGrid>
              <a:tr h="93266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№</a:t>
                      </a:r>
                      <a:endParaRPr lang="en-US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п/п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Години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Дні тижня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Місце проведення корекційно – розвиткових занять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Примітка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3576928136"/>
                  </a:ext>
                </a:extLst>
              </a:tr>
              <a:tr h="75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</a:t>
                      </a:r>
                      <a:r>
                        <a:rPr lang="uk-UA" sz="1000">
                          <a:effectLst/>
                        </a:rPr>
                        <a:t>онеділок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</a:t>
                      </a:r>
                      <a:r>
                        <a:rPr lang="uk-UA" sz="1000">
                          <a:effectLst/>
                        </a:rPr>
                        <a:t>івторок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</a:t>
                      </a:r>
                      <a:r>
                        <a:rPr lang="uk-UA" sz="1000">
                          <a:effectLst/>
                        </a:rPr>
                        <a:t>ереда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Ч</a:t>
                      </a:r>
                      <a:r>
                        <a:rPr lang="uk-UA" sz="1000">
                          <a:effectLst/>
                        </a:rPr>
                        <a:t>етвер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</a:t>
                      </a:r>
                      <a:r>
                        <a:rPr lang="uk-UA" sz="1000">
                          <a:effectLst/>
                        </a:rPr>
                        <a:t>’ятниця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71701065"/>
                  </a:ext>
                </a:extLst>
              </a:tr>
              <a:tr h="696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1.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3642166816"/>
                  </a:ext>
                </a:extLst>
              </a:tr>
              <a:tr h="632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2.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3905044179"/>
                  </a:ext>
                </a:extLst>
              </a:tr>
              <a:tr h="626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3.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1666390650"/>
                  </a:ext>
                </a:extLst>
              </a:tr>
              <a:tr h="626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4.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440957754"/>
                  </a:ext>
                </a:extLst>
              </a:tr>
              <a:tr h="629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5.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6" marR="47126" marT="0" marB="0"/>
                </a:tc>
                <a:extLst>
                  <a:ext uri="{0D108BD9-81ED-4DB2-BD59-A6C34878D82A}">
                    <a16:rowId xmlns:a16="http://schemas.microsoft.com/office/drawing/2014/main" xmlns="" val="190020005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692696"/>
            <a:ext cx="6118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корекційних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652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щоденного обліку роботи</a:t>
            </a:r>
            <a:br>
              <a:rPr lang="uk-UA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428737"/>
          <a:ext cx="8715436" cy="3665644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7385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24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56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17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93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2876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3573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/>
                        <a:t>Дата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/>
                        <a:t>Кі-ть</a:t>
                      </a:r>
                      <a:r>
                        <a:rPr lang="uk-UA" sz="2000" dirty="0"/>
                        <a:t> год.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/>
                        <a:t>Зміст роботи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/>
                        <a:t>Види </a:t>
                      </a:r>
                      <a:r>
                        <a:rPr lang="uk-UA" sz="2000" dirty="0" err="1" smtClean="0"/>
                        <a:t>діяль-</a:t>
                      </a:r>
                      <a:endParaRPr lang="uk-UA" sz="2000" dirty="0" smtClean="0"/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ності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/>
                        <a:t>Інд.</a:t>
                      </a:r>
                      <a:endParaRPr lang="ru-RU" sz="2000" dirty="0"/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завд</a:t>
                      </a:r>
                      <a:r>
                        <a:rPr lang="uk-UA" sz="2000" dirty="0" smtClean="0"/>
                        <a:t>.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Спосте-</a:t>
                      </a:r>
                      <a:endParaRPr lang="uk-UA" sz="2000" dirty="0" smtClean="0"/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/>
                        <a:t>реження</a:t>
                      </a:r>
                      <a:r>
                        <a:rPr lang="uk-UA" sz="2000" dirty="0" smtClean="0"/>
                        <a:t> </a:t>
                      </a:r>
                      <a:r>
                        <a:rPr lang="uk-UA" sz="2000" dirty="0"/>
                        <a:t>на уроці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/>
                        <a:t>Рекомендації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/>
                        <a:t>Поведінка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9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9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9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uk-UA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571480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щоденного обліку роботи (зразок)</a:t>
            </a:r>
            <a:br>
              <a:rPr lang="uk-UA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26879" y="557412"/>
          <a:ext cx="8860851" cy="5713403"/>
        </p:xfrm>
        <a:graphic>
          <a:graphicData uri="http://schemas.openxmlformats.org/presentationml/2006/ole">
            <p:oleObj spid="_x0000_s16390" name="Документ" r:id="rId3" imgW="10203767" imgH="6580797" progId="Word.Document.12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спостережень за розвитком дитини:</a:t>
            </a:r>
            <a:br>
              <a:rPr lang="uk-UA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7" y="1857364"/>
          <a:ext cx="8286806" cy="456565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69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03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4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69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631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527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716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095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Дата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/>
                        <a:t>Тема уроку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Академічні навички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Поведінка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/>
                        <a:t>Характеристика діяльності на уроці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62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Як дитина: </a:t>
                      </a:r>
                      <a:r>
                        <a:rPr lang="ru-RU" sz="1400" dirty="0" err="1"/>
                        <a:t>Сприймає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Усну </a:t>
                      </a:r>
                      <a:r>
                        <a:rPr lang="uk-UA" sz="1400" dirty="0"/>
                        <a:t>і письмову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інформацію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Перетворює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інформацію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з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 smtClean="0"/>
                        <a:t>почутого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Виокремлює</a:t>
                      </a:r>
                      <a:r>
                        <a:rPr lang="ru-RU" sz="1400" dirty="0"/>
                        <a:t> усну </a:t>
                      </a:r>
                      <a:r>
                        <a:rPr lang="uk-UA" sz="1400" dirty="0"/>
                        <a:t>і письмову </a:t>
                      </a:r>
                      <a:r>
                        <a:rPr lang="ru-RU" sz="1400" dirty="0" err="1"/>
                        <a:t>інформацію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Аналізує</a:t>
                      </a:r>
                      <a:r>
                        <a:rPr lang="ru-RU" sz="1400" dirty="0"/>
                        <a:t> та </a:t>
                      </a:r>
                      <a:r>
                        <a:rPr lang="ru-RU" sz="1400" dirty="0" err="1"/>
                        <a:t>інтерпретує</a:t>
                      </a:r>
                      <a:r>
                        <a:rPr lang="uk-UA" sz="1400" dirty="0"/>
                        <a:t> інформацію</a:t>
                      </a:r>
                      <a:endParaRPr lang="ru-RU" sz="1400" dirty="0"/>
                    </a:p>
                    <a:p>
                      <a:pPr marR="908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Оцінює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інформацію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Як дитина: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Висловлює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і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захищає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власні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погляди,ідеї</a:t>
                      </a:r>
                      <a:r>
                        <a:rPr lang="ru-RU" sz="1400" dirty="0"/>
                        <a:t>, </a:t>
                      </a:r>
                      <a:r>
                        <a:rPr lang="ru-RU" sz="1400" dirty="0" err="1"/>
                        <a:t>переконання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Використовує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вербальні</a:t>
                      </a:r>
                      <a:r>
                        <a:rPr lang="ru-RU" sz="1400" dirty="0"/>
                        <a:t> та </a:t>
                      </a:r>
                      <a:r>
                        <a:rPr lang="ru-RU" sz="1400" dirty="0" err="1"/>
                        <a:t>невербальні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засоби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під</a:t>
                      </a:r>
                      <a:r>
                        <a:rPr lang="ru-RU" sz="1400" dirty="0"/>
                        <a:t> час </a:t>
                      </a:r>
                      <a:r>
                        <a:rPr lang="ru-RU" sz="1400" dirty="0" err="1"/>
                        <a:t>представлення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своїх</a:t>
                      </a:r>
                      <a:r>
                        <a:rPr lang="ru-RU" sz="1400" dirty="0"/>
                        <a:t> думок</a:t>
                      </a:r>
                    </a:p>
                    <a:p>
                      <a:pPr marR="908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Регулює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власний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емоційний</a:t>
                      </a:r>
                      <a:r>
                        <a:rPr lang="ru-RU" sz="1400" dirty="0"/>
                        <a:t> стан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Була потрібна допомога асистента :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/>
                        <a:t>-частково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-в усьому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/>
                        <a:t>-періодично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Уважний</a:t>
                      </a:r>
                      <a:r>
                        <a:rPr lang="ru-RU" sz="1400" dirty="0"/>
                        <a:t>/</a:t>
                      </a:r>
                      <a:r>
                        <a:rPr lang="uk-UA" sz="1400" dirty="0"/>
                        <a:t>на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Кількість виконаних робіт: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Адаптація:</a:t>
                      </a:r>
                      <a:endParaRPr lang="ru-RU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/>
                        <a:t>Вольові якості (відволікався/</a:t>
                      </a:r>
                      <a:r>
                        <a:rPr lang="uk-UA" sz="1400" dirty="0" err="1"/>
                        <a:t>лась</a:t>
                      </a:r>
                      <a:r>
                        <a:rPr lang="uk-UA" sz="1400" dirty="0"/>
                        <a:t>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20" marR="4352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28596" y="928670"/>
            <a:ext cx="807249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Півріччя_____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Клас_____________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ПІБ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учня___________________________________________________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1007</Words>
  <Application>Microsoft Office PowerPoint</Application>
  <PresentationFormat>Экран (4:3)</PresentationFormat>
  <Paragraphs>305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Поток</vt:lpstr>
      <vt:lpstr>Документ</vt:lpstr>
      <vt:lpstr>    Документація асистента вчителя</vt:lpstr>
      <vt:lpstr>Документи асистента вчителя:</vt:lpstr>
      <vt:lpstr>Слайд 3</vt:lpstr>
      <vt:lpstr>Слайд 4</vt:lpstr>
      <vt:lpstr>Слайд 5</vt:lpstr>
      <vt:lpstr>Слайд 6</vt:lpstr>
      <vt:lpstr>Журнал щоденного обліку роботи </vt:lpstr>
      <vt:lpstr>Журнал щоденного обліку роботи (зразок) </vt:lpstr>
      <vt:lpstr>Журнал спостережень за розвитком дитини: 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Документація асистента вчителя</dc:title>
  <dc:creator>1</dc:creator>
  <cp:lastModifiedBy>User</cp:lastModifiedBy>
  <cp:revision>19</cp:revision>
  <dcterms:created xsi:type="dcterms:W3CDTF">2021-09-07T15:58:27Z</dcterms:created>
  <dcterms:modified xsi:type="dcterms:W3CDTF">2024-09-12T12:28:58Z</dcterms:modified>
</cp:coreProperties>
</file>