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80" r:id="rId4"/>
    <p:sldId id="281" r:id="rId5"/>
    <p:sldId id="287" r:id="rId6"/>
    <p:sldId id="289" r:id="rId7"/>
    <p:sldId id="278" r:id="rId8"/>
    <p:sldId id="316" r:id="rId9"/>
    <p:sldId id="266" r:id="rId10"/>
    <p:sldId id="268" r:id="rId11"/>
    <p:sldId id="290" r:id="rId12"/>
    <p:sldId id="291" r:id="rId13"/>
    <p:sldId id="303" r:id="rId14"/>
    <p:sldId id="305" r:id="rId15"/>
    <p:sldId id="306" r:id="rId16"/>
    <p:sldId id="310" r:id="rId17"/>
    <p:sldId id="311" r:id="rId18"/>
    <p:sldId id="269" r:id="rId19"/>
    <p:sldId id="276" r:id="rId20"/>
    <p:sldId id="309" r:id="rId21"/>
    <p:sldId id="314" r:id="rId22"/>
    <p:sldId id="300" r:id="rId23"/>
    <p:sldId id="315" r:id="rId24"/>
    <p:sldId id="273" r:id="rId25"/>
    <p:sldId id="313" r:id="rId26"/>
    <p:sldId id="27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0" autoAdjust="0"/>
    <p:restoredTop sz="80995" autoAdjust="0"/>
  </p:normalViewPr>
  <p:slideViewPr>
    <p:cSldViewPr>
      <p:cViewPr varScale="1">
        <p:scale>
          <a:sx n="88" d="100"/>
          <a:sy n="88" d="100"/>
        </p:scale>
        <p:origin x="-133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C789B-5880-466E-A857-83C8BA7F017D}" type="datetimeFigureOut">
              <a:rPr lang="ru-RU"/>
              <a:pPr>
                <a:defRPr/>
              </a:pPr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9508F-7C87-4B25-B9F5-A1736C6D551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0F059-51C6-44E4-928F-85B8A340E791}" type="datetimeFigureOut">
              <a:rPr lang="ru-RU"/>
              <a:pPr>
                <a:defRPr/>
              </a:pPr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CA688-88A6-400B-BBED-95787227CDF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59C6-1584-43E6-8BB4-89E66C7191F0}" type="datetimeFigureOut">
              <a:rPr lang="ru-RU"/>
              <a:pPr>
                <a:defRPr/>
              </a:pPr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6C844-2AE0-4C9D-96B4-7555920376D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CA91F-60D6-4548-A690-BAA7CEA35DEF}" type="datetimeFigureOut">
              <a:rPr lang="ru-RU"/>
              <a:pPr>
                <a:defRPr/>
              </a:pPr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7287B-24EE-4447-8CDE-3F3ACE78489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EE49F-534D-4CAE-BB69-0B646F3C1A8F}" type="datetimeFigureOut">
              <a:rPr lang="ru-RU"/>
              <a:pPr>
                <a:defRPr/>
              </a:pPr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EF0EB-6FB1-4F95-A90A-235FDE68E90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0883A-5666-4F37-A580-118C09215F17}" type="datetimeFigureOut">
              <a:rPr lang="ru-RU"/>
              <a:pPr>
                <a:defRPr/>
              </a:pPr>
              <a:t>20.06.2023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532B8-201C-445B-973A-FC814DED307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A3429-C3E5-4B9C-A3A8-296B8A16679E}" type="datetimeFigureOut">
              <a:rPr lang="ru-RU"/>
              <a:pPr>
                <a:defRPr/>
              </a:pPr>
              <a:t>20.06.2023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2A85E-75F7-4CB2-9204-CD0A5355E10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9532C-8B62-4B74-9925-81A96BB9290B}" type="datetimeFigureOut">
              <a:rPr lang="ru-RU"/>
              <a:pPr>
                <a:defRPr/>
              </a:pPr>
              <a:t>20.06.2023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8778F-7F30-4BB9-961B-870E091A6AE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A707C-058E-44A2-957B-7E5BDF887E55}" type="datetimeFigureOut">
              <a:rPr lang="ru-RU"/>
              <a:pPr>
                <a:defRPr/>
              </a:pPr>
              <a:t>20.06.2023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8B4D1-C25F-43C8-A3B8-509D2CB831F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6CE3-8CD4-45C3-B39C-A6693AF2B7DC}" type="datetimeFigureOut">
              <a:rPr lang="ru-RU"/>
              <a:pPr>
                <a:defRPr/>
              </a:pPr>
              <a:t>20.06.2023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42898-A83A-48B5-8B03-5D21994A99F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E151F-11C8-4EA0-BF2D-F3E0100FF2BC}" type="datetimeFigureOut">
              <a:rPr lang="ru-RU"/>
              <a:pPr>
                <a:defRPr/>
              </a:pPr>
              <a:t>20.06.2023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F4034-BCDF-4738-99E6-588F1FBC23D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94FCBB-1E32-4E0C-A947-77D9E9C561D0}" type="datetimeFigureOut">
              <a:rPr lang="ru-RU"/>
              <a:pPr>
                <a:defRPr/>
              </a:pPr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A356A5-773E-4786-9014-1C8B0EF2C8C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png"/><Relationship Id="rId4" Type="http://schemas.openxmlformats.org/officeDocument/2006/relationships/oleObject" Target="../embeddings/Microsoft_Excel_97-2003_Worksheet2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png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56592" y="-62180"/>
            <a:ext cx="9144000" cy="697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1628775"/>
            <a:ext cx="53816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/>
                <a:solidFill>
                  <a:srgbClr val="8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endParaRPr lang="ru-RU" b="1" dirty="0">
              <a:ln w="11430"/>
              <a:solidFill>
                <a:srgbClr val="86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500042"/>
            <a:ext cx="5898956" cy="4401205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Bahnschrift SemiLight" panose="020B0502040204020203" pitchFamily="34" charset="0"/>
              </a:rPr>
              <a:t>Звіт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Bahnschrift SemiLight" panose="020B0502040204020203" pitchFamily="34" charset="0"/>
              </a:rPr>
              <a:t>директора</a:t>
            </a:r>
            <a:endParaRPr lang="uk-UA" sz="28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Bahnschrift SemiLight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Bahnschrift SemiLight" panose="020B0502040204020203" pitchFamily="34" charset="0"/>
              </a:rPr>
              <a:t>Комунального закладу дошкільної  </a:t>
            </a:r>
            <a:endParaRPr lang="uk-UA" sz="28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Bahnschrift SemiLight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Bahnschrift SemiLight" panose="020B0502040204020203" pitchFamily="34" charset="0"/>
              </a:rPr>
              <a:t>о</a:t>
            </a:r>
            <a:r>
              <a:rPr lang="uk-UA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Bahnschrift SemiLight" panose="020B0502040204020203" pitchFamily="34" charset="0"/>
              </a:rPr>
              <a:t>світи </a:t>
            </a:r>
            <a:r>
              <a:rPr lang="uk-UA" sz="28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Bahnschrift SemiLight" panose="020B0502040204020203" pitchFamily="34" charset="0"/>
              </a:rPr>
              <a:t>с.Комарів</a:t>
            </a:r>
            <a:r>
              <a:rPr lang="uk-UA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Bahnschrift SemiLight" panose="020B0502040204020203" pitchFamily="34" charset="0"/>
              </a:rPr>
              <a:t> (ясла-садка</a:t>
            </a:r>
            <a:r>
              <a:rPr lang="uk-UA" sz="28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Bahnschrift SemiLight" panose="020B0502040204020203" pitchFamily="34" charset="0"/>
              </a:rPr>
              <a:t>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Bahnschrift SemiLight" panose="020B0502040204020203" pitchFamily="34" charset="0"/>
              </a:rPr>
              <a:t> </a:t>
            </a:r>
            <a:r>
              <a:rPr lang="uk-UA" sz="28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Bahnschrift SemiLight" panose="020B0502040204020203" pitchFamily="34" charset="0"/>
              </a:rPr>
              <a:t>Сокальської</a:t>
            </a:r>
            <a:r>
              <a:rPr lang="uk-UA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Bahnschrift SemiLight" panose="020B0502040204020203" pitchFamily="34" charset="0"/>
              </a:rPr>
              <a:t> </a:t>
            </a:r>
            <a:r>
              <a:rPr lang="uk-UA" sz="28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Bahnschrift SemiLight" panose="020B0502040204020203" pitchFamily="34" charset="0"/>
              </a:rPr>
              <a:t>міської ради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Bahnschrift SemiLight" panose="020B0502040204020203" pitchFamily="34" charset="0"/>
              </a:rPr>
              <a:t> </a:t>
            </a:r>
            <a:r>
              <a:rPr lang="uk-UA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Bahnschrift SemiLight" panose="020B0502040204020203" pitchFamily="34" charset="0"/>
              </a:rPr>
              <a:t>Львівської </a:t>
            </a:r>
            <a:r>
              <a:rPr lang="uk-UA" sz="28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Bahnschrift SemiLight" panose="020B0502040204020203" pitchFamily="34" charset="0"/>
              </a:rPr>
              <a:t>області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Bahnschrift SemiLight" panose="020B0502040204020203" pitchFamily="34" charset="0"/>
              </a:rPr>
              <a:t>Працун</a:t>
            </a:r>
            <a:r>
              <a:rPr lang="uk-UA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Bahnschrift SemiLight" panose="020B0502040204020203" pitchFamily="34" charset="0"/>
              </a:rPr>
              <a:t> Любов Павлівни</a:t>
            </a:r>
            <a:endParaRPr lang="uk-UA" sz="28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Bahnschrift SemiLight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Bahnschrift SemiLight" panose="020B0502040204020203" pitchFamily="34" charset="0"/>
              </a:rPr>
              <a:t>перед педагогічним колективом,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Bahnschrift SemiLight" panose="020B0502040204020203" pitchFamily="34" charset="0"/>
              </a:rPr>
              <a:t> батьками та громадськістю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Bahnschrift SemiLight" panose="020B0502040204020203" pitchFamily="34" charset="0"/>
              </a:rPr>
              <a:t> за </a:t>
            </a:r>
            <a:r>
              <a:rPr lang="uk-UA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Bahnschrift SemiLight" panose="020B0502040204020203" pitchFamily="34" charset="0"/>
              </a:rPr>
              <a:t>2022 </a:t>
            </a:r>
            <a:r>
              <a:rPr lang="uk-UA" sz="28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Bahnschrift SemiLight" panose="020B0502040204020203" pitchFamily="34" charset="0"/>
              </a:rPr>
              <a:t>-</a:t>
            </a:r>
            <a:r>
              <a:rPr lang="uk-UA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Bahnschrift SemiLight" panose="020B0502040204020203" pitchFamily="34" charset="0"/>
              </a:rPr>
              <a:t>2023 </a:t>
            </a:r>
            <a:r>
              <a:rPr lang="uk-UA" sz="28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Bahnschrift SemiLight" panose="020B0502040204020203" pitchFamily="34" charset="0"/>
              </a:rPr>
              <a:t>навчальний рік</a:t>
            </a:r>
            <a:endParaRPr lang="ru-RU" sz="2800" b="1" cap="all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Bahnschrift SemiLigh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1023164bbe86dfbe4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38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1"/>
          <p:cNvSpPr>
            <a:spLocks noChangeArrowheads="1"/>
          </p:cNvSpPr>
          <p:nvPr/>
        </p:nvSpPr>
        <p:spPr bwMode="auto">
          <a:xfrm>
            <a:off x="539750" y="5905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22539" name="Picture 11" descr="C:\Users\Super\Desktop\IMG_2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2" y="1628800"/>
            <a:ext cx="5572398" cy="415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1023164bbe86dfbe4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468313" y="395288"/>
            <a:ext cx="36718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Calibri" pitchFamily="34" charset="0"/>
              </a:rPr>
              <a:t>За </a:t>
            </a:r>
            <a:r>
              <a:rPr lang="ru-RU" b="1" i="1" dirty="0" err="1">
                <a:latin typeface="Calibri" pitchFamily="34" charset="0"/>
              </a:rPr>
              <a:t>педагогічним</a:t>
            </a:r>
            <a:r>
              <a:rPr lang="ru-RU" b="1" i="1" dirty="0">
                <a:latin typeface="Calibri" pitchFamily="34" charset="0"/>
              </a:rPr>
              <a:t> стажем:</a:t>
            </a:r>
            <a:endParaRPr lang="ru-RU" dirty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 3- педагоги </a:t>
            </a:r>
            <a:r>
              <a:rPr lang="ru-RU" dirty="0" err="1" smtClean="0">
                <a:latin typeface="Calibri" pitchFamily="34" charset="0"/>
              </a:rPr>
              <a:t>більше</a:t>
            </a:r>
            <a:r>
              <a:rPr lang="ru-RU" dirty="0" smtClean="0">
                <a:latin typeface="Calibri" pitchFamily="34" charset="0"/>
              </a:rPr>
              <a:t> 20 </a:t>
            </a:r>
            <a:r>
              <a:rPr lang="ru-RU" dirty="0" err="1" smtClean="0">
                <a:latin typeface="Calibri" pitchFamily="34" charset="0"/>
              </a:rPr>
              <a:t>років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педагогічного</a:t>
            </a:r>
            <a:r>
              <a:rPr lang="ru-RU" dirty="0" smtClean="0">
                <a:latin typeface="Calibri" pitchFamily="34" charset="0"/>
              </a:rPr>
              <a:t> стажу</a:t>
            </a:r>
            <a:r>
              <a:rPr lang="uk-UA" dirty="0" smtClean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5602" name="Picture 2" descr="C:\Users\Super\Desktop\IMG_22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5"/>
            <a:ext cx="4597400" cy="366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1023164bbe86dfbe4b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323850" y="620713"/>
            <a:ext cx="36004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 dirty="0">
                <a:latin typeface="Calibri" pitchFamily="34" charset="0"/>
              </a:rPr>
              <a:t>За віком:</a:t>
            </a:r>
            <a:endParaRPr lang="ru-RU" dirty="0">
              <a:latin typeface="Calibri" pitchFamily="34" charset="0"/>
            </a:endParaRPr>
          </a:p>
          <a:p>
            <a:r>
              <a:rPr lang="uk-UA" dirty="0">
                <a:latin typeface="Calibri" pitchFamily="34" charset="0"/>
              </a:rPr>
              <a:t>Всього – </a:t>
            </a:r>
            <a:r>
              <a:rPr lang="uk-UA" dirty="0" smtClean="0">
                <a:latin typeface="Calibri" pitchFamily="34" charset="0"/>
              </a:rPr>
              <a:t>5 </a:t>
            </a:r>
            <a:endParaRPr lang="ru-RU" dirty="0">
              <a:latin typeface="Calibri" pitchFamily="34" charset="0"/>
            </a:endParaRPr>
          </a:p>
          <a:p>
            <a:r>
              <a:rPr lang="uk-UA" dirty="0" smtClean="0">
                <a:latin typeface="Calibri" pitchFamily="34" charset="0"/>
              </a:rPr>
              <a:t>40-50 </a:t>
            </a:r>
            <a:r>
              <a:rPr lang="uk-UA" dirty="0">
                <a:latin typeface="Calibri" pitchFamily="34" charset="0"/>
              </a:rPr>
              <a:t>років </a:t>
            </a:r>
            <a:r>
              <a:rPr lang="uk-UA" dirty="0" smtClean="0">
                <a:latin typeface="Calibri" pitchFamily="34" charset="0"/>
              </a:rPr>
              <a:t>–4  </a:t>
            </a:r>
            <a:r>
              <a:rPr lang="uk-UA" dirty="0">
                <a:latin typeface="Calibri" pitchFamily="34" charset="0"/>
              </a:rPr>
              <a:t>чол.</a:t>
            </a:r>
            <a:endParaRPr lang="ru-RU" dirty="0">
              <a:latin typeface="Calibri" pitchFamily="34" charset="0"/>
            </a:endParaRPr>
          </a:p>
          <a:p>
            <a:r>
              <a:rPr lang="uk-UA" dirty="0">
                <a:latin typeface="Calibri" pitchFamily="34" charset="0"/>
              </a:rPr>
              <a:t>50 і більше – </a:t>
            </a:r>
            <a:r>
              <a:rPr lang="uk-UA" dirty="0" smtClean="0">
                <a:latin typeface="Calibri" pitchFamily="34" charset="0"/>
              </a:rPr>
              <a:t>1 </a:t>
            </a:r>
            <a:r>
              <a:rPr lang="uk-UA" dirty="0">
                <a:latin typeface="Calibri" pitchFamily="34" charset="0"/>
              </a:rPr>
              <a:t>чол.</a:t>
            </a: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24579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649092"/>
              </p:ext>
            </p:extLst>
          </p:nvPr>
        </p:nvGraphicFramePr>
        <p:xfrm>
          <a:off x="323850" y="2564904"/>
          <a:ext cx="8174037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r:id="rId4" imgW="8175445" imgH="3889585" progId="Excel.Chart.8">
                  <p:embed/>
                </p:oleObj>
              </mc:Choice>
              <mc:Fallback>
                <p:oleObj r:id="rId4" imgW="8175445" imgH="3889585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564904"/>
                        <a:ext cx="8174037" cy="3887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1023164bbe86dfbe4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0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14480" y="214290"/>
            <a:ext cx="5786478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ln w="50800"/>
              <a:solidFill>
                <a:srgbClr val="86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ln w="50800"/>
              <a:solidFill>
                <a:srgbClr val="86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ln w="50800"/>
              <a:solidFill>
                <a:srgbClr val="8600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99320" y="1916832"/>
            <a:ext cx="5601638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ln w="50800"/>
              <a:solidFill>
                <a:srgbClr val="86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ln w="50800"/>
              <a:solidFill>
                <a:srgbClr val="86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50800"/>
              <a:solidFill>
                <a:srgbClr val="86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5950" y="2424663"/>
            <a:ext cx="5786478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ln w="50800"/>
              <a:solidFill>
                <a:srgbClr val="86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ln w="50800"/>
              <a:solidFill>
                <a:srgbClr val="86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ln w="50800"/>
              <a:solidFill>
                <a:srgbClr val="86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50800"/>
                <a:solidFill>
                  <a:srgbClr val="860000"/>
                </a:solidFill>
                <a:latin typeface="+mn-lt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50800"/>
              <a:solidFill>
                <a:srgbClr val="860000"/>
              </a:solidFill>
              <a:latin typeface="+mn-lt"/>
            </a:endParaRPr>
          </a:p>
        </p:txBody>
      </p:sp>
      <p:pic>
        <p:nvPicPr>
          <p:cNvPr id="25602" name="Picture 2" descr="C:\Users\Super\Desktop\IMG_14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976" y="2574"/>
            <a:ext cx="10339390" cy="103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1023164bbe86dfbe4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285729"/>
            <a:ext cx="857256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+mn-lt"/>
            </a:endParaRPr>
          </a:p>
        </p:txBody>
      </p:sp>
      <p:pic>
        <p:nvPicPr>
          <p:cNvPr id="26626" name="Picture 2" descr="C:\Users\Super\Desktop\IMG_14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2824" y="-2459038"/>
            <a:ext cx="11430000" cy="1143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1023164bbe86dfbe4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C:\Users\Super\Desktop\IMG_14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677" y="-1395536"/>
            <a:ext cx="12004675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1023164bbe86dfbe4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3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285750" y="357188"/>
            <a:ext cx="8286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i="1" dirty="0">
                <a:solidFill>
                  <a:srgbClr val="860000"/>
                </a:solidFill>
                <a:latin typeface="Arial Black" pitchFamily="34" charset="0"/>
              </a:rPr>
              <a:t>Організація  навчально-виховного процесу забезпечує належний рівень фізичного, інтелектуального, естетичного розвитку</a:t>
            </a:r>
            <a:endParaRPr lang="en-US" i="1" dirty="0">
              <a:solidFill>
                <a:srgbClr val="8600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500174"/>
            <a:ext cx="814393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+mn-lt"/>
              </a:rPr>
              <a:t>Пріоритетним напрямком роботи залишається турбота про фізичний розвиток дітей, зміцнення та укріплення здоров'я. 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28676" name="Picture 1" descr="I:\малюнки 2\medi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428875"/>
            <a:ext cx="135731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Admin\Рабочий стол\!\Копия SAM_01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4" y="2335644"/>
            <a:ext cx="2493423" cy="18700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Documents and Settings\Admin\Рабочий стол\!\Копия SAM_01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428868"/>
            <a:ext cx="2524102" cy="1893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936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4500570"/>
            <a:ext cx="2857530" cy="21388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E:\2015\Новая папка2\Копия P304017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4429132"/>
            <a:ext cx="2554238" cy="20716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81" name="Picture 6" descr="D:\перевірити\малюнки 2\квіти\0_a977f_15e12f9f_X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313" y="4714875"/>
            <a:ext cx="5049837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C:\Users\Super\Desktop\IMG_14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5" y="2140748"/>
            <a:ext cx="2571769" cy="210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1023164bbe86dfbe4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285728"/>
            <a:ext cx="835824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+mn-lt"/>
              </a:rPr>
              <a:t>На належному рівні здійснюється підготовка до навчання дітей в школі. Моніторинг дітей шестирічного віку показав, що старші дошкільники підготовлені  до школи. Вони мають адекватну самооцінку, сформовану інтелектуальну, емоційно-вольову сферу.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6" name="Picture 3" descr="E:\2014\івана купала 2014\P70405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5749">
            <a:off x="762256" y="5054455"/>
            <a:ext cx="2580989" cy="1589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6" descr="E:\день незалежності\DSCN30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11669">
            <a:off x="352369" y="3332259"/>
            <a:ext cx="2786580" cy="166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E:\2015\лена логопед\P30602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01307">
            <a:off x="6000760" y="3143248"/>
            <a:ext cx="2457441" cy="1843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E:\P10100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182853">
            <a:off x="5957207" y="4934340"/>
            <a:ext cx="2384211" cy="1785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D:\портрет Таня\DCIM\100OLYMP\Копия P30300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3643314"/>
            <a:ext cx="3000396" cy="2250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1023164bbe86dfbe4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9413" cy="699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WordArt 14"/>
          <p:cNvSpPr>
            <a:spLocks noChangeArrowheads="1" noChangeShapeType="1" noTextEdit="1"/>
          </p:cNvSpPr>
          <p:nvPr/>
        </p:nvSpPr>
        <p:spPr bwMode="auto">
          <a:xfrm>
            <a:off x="2789238" y="19050"/>
            <a:ext cx="42100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17365D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Гурткова робота</a:t>
            </a:r>
          </a:p>
        </p:txBody>
      </p:sp>
      <p:sp>
        <p:nvSpPr>
          <p:cNvPr id="30723" name="WordArt 15"/>
          <p:cNvSpPr>
            <a:spLocks noChangeArrowheads="1" noChangeShapeType="1" noTextEdit="1"/>
          </p:cNvSpPr>
          <p:nvPr/>
        </p:nvSpPr>
        <p:spPr bwMode="auto">
          <a:xfrm>
            <a:off x="142875" y="2286000"/>
            <a:ext cx="2786063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Monotype Corsiva"/>
              </a:rPr>
              <a:t>"Радість творчості"</a:t>
            </a:r>
          </a:p>
        </p:txBody>
      </p:sp>
      <p:sp>
        <p:nvSpPr>
          <p:cNvPr id="30724" name="WordArt 15"/>
          <p:cNvSpPr>
            <a:spLocks noChangeArrowheads="1" noChangeShapeType="1" noTextEdit="1"/>
          </p:cNvSpPr>
          <p:nvPr/>
        </p:nvSpPr>
        <p:spPr bwMode="auto">
          <a:xfrm>
            <a:off x="3776663" y="2786063"/>
            <a:ext cx="1581150" cy="214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Monotype Corsiva"/>
              </a:rPr>
              <a:t>«Смайлик"</a:t>
            </a:r>
          </a:p>
        </p:txBody>
      </p:sp>
      <p:sp>
        <p:nvSpPr>
          <p:cNvPr id="30725" name="WordArt 15"/>
          <p:cNvSpPr>
            <a:spLocks noChangeArrowheads="1" noChangeShapeType="1" noTextEdit="1"/>
          </p:cNvSpPr>
          <p:nvPr/>
        </p:nvSpPr>
        <p:spPr bwMode="auto">
          <a:xfrm>
            <a:off x="6357938" y="2286000"/>
            <a:ext cx="2786062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Monotype Corsiva"/>
              </a:rPr>
              <a:t>«Дзвінкі голосочки"</a:t>
            </a:r>
          </a:p>
        </p:txBody>
      </p:sp>
      <p:sp>
        <p:nvSpPr>
          <p:cNvPr id="30726" name="WordArt 15"/>
          <p:cNvSpPr>
            <a:spLocks noChangeArrowheads="1" noChangeShapeType="1" noTextEdit="1"/>
          </p:cNvSpPr>
          <p:nvPr/>
        </p:nvSpPr>
        <p:spPr bwMode="auto">
          <a:xfrm>
            <a:off x="379413" y="5843588"/>
            <a:ext cx="2786062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Monotype Corsiva"/>
              </a:rPr>
              <a:t>«Митці пісочної країни"</a:t>
            </a:r>
          </a:p>
        </p:txBody>
      </p:sp>
      <p:sp>
        <p:nvSpPr>
          <p:cNvPr id="30727" name="WordArt 15"/>
          <p:cNvSpPr>
            <a:spLocks noChangeArrowheads="1" noChangeShapeType="1" noTextEdit="1"/>
          </p:cNvSpPr>
          <p:nvPr/>
        </p:nvSpPr>
        <p:spPr bwMode="auto">
          <a:xfrm>
            <a:off x="6072188" y="5715000"/>
            <a:ext cx="2214562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Monotype Corsiva"/>
              </a:rPr>
              <a:t>«Юні олімпійці"</a:t>
            </a:r>
          </a:p>
        </p:txBody>
      </p:sp>
      <p:sp>
        <p:nvSpPr>
          <p:cNvPr id="30728" name="WordArt 15"/>
          <p:cNvSpPr>
            <a:spLocks noChangeArrowheads="1" noChangeShapeType="1" noTextEdit="1"/>
          </p:cNvSpPr>
          <p:nvPr/>
        </p:nvSpPr>
        <p:spPr bwMode="auto">
          <a:xfrm>
            <a:off x="4000500" y="3357563"/>
            <a:ext cx="1785938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spc="72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002060"/>
              </a:solidFill>
              <a:latin typeface="Monotype Corsiva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66211" y="3078305"/>
            <a:ext cx="2978147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 w="50800"/>
                <a:solidFill>
                  <a:srgbClr val="860000"/>
                </a:solidFill>
                <a:latin typeface="+mn-lt"/>
              </a:rPr>
              <a:t>(вивчення англійської мови)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50800"/>
                <a:solidFill>
                  <a:srgbClr val="860000"/>
                </a:solidFill>
                <a:latin typeface="+mn-lt"/>
              </a:rPr>
              <a:t>Керівник: </a:t>
            </a:r>
            <a:r>
              <a:rPr lang="uk-UA" sz="2000" b="1" dirty="0" err="1">
                <a:ln w="50800"/>
                <a:solidFill>
                  <a:srgbClr val="860000"/>
                </a:solidFill>
                <a:latin typeface="+mn-lt"/>
              </a:rPr>
              <a:t>Кривець</a:t>
            </a:r>
            <a:r>
              <a:rPr lang="uk-UA" sz="2000" b="1" dirty="0">
                <a:ln w="50800"/>
                <a:solidFill>
                  <a:srgbClr val="860000"/>
                </a:solidFill>
                <a:latin typeface="+mn-lt"/>
              </a:rPr>
              <a:t> М.О.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2500306"/>
            <a:ext cx="3127820" cy="8925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 w="50800"/>
                <a:solidFill>
                  <a:srgbClr val="860000"/>
                </a:solidFill>
                <a:latin typeface="+mn-lt"/>
              </a:rPr>
              <a:t>(художньо-естетичний напрямок)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50800"/>
                <a:solidFill>
                  <a:srgbClr val="860000"/>
                </a:solidFill>
                <a:latin typeface="+mn-lt"/>
              </a:rPr>
              <a:t>Керівник: Гетьман М.Г.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85004" y="2571744"/>
            <a:ext cx="3158996" cy="8925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 w="50800"/>
                <a:solidFill>
                  <a:srgbClr val="860000"/>
                </a:solidFill>
                <a:latin typeface="+mn-lt"/>
              </a:rPr>
              <a:t>(художньо-естетичний напрямок)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50800"/>
                <a:solidFill>
                  <a:srgbClr val="860000"/>
                </a:solidFill>
                <a:latin typeface="+mn-lt"/>
              </a:rPr>
              <a:t>Керівник: </a:t>
            </a:r>
            <a:r>
              <a:rPr lang="uk-UA" sz="2000" b="1" dirty="0" err="1">
                <a:ln w="50800"/>
                <a:solidFill>
                  <a:srgbClr val="860000"/>
                </a:solidFill>
                <a:latin typeface="+mn-lt"/>
              </a:rPr>
              <a:t>Горбаченко</a:t>
            </a:r>
            <a:r>
              <a:rPr lang="uk-UA" sz="2000" b="1" dirty="0">
                <a:ln w="50800"/>
                <a:solidFill>
                  <a:srgbClr val="860000"/>
                </a:solidFill>
                <a:latin typeface="+mn-lt"/>
              </a:rPr>
              <a:t> Ю.С.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6150114"/>
            <a:ext cx="312466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 w="50800"/>
                <a:solidFill>
                  <a:srgbClr val="860000"/>
                </a:solidFill>
                <a:latin typeface="+mn-lt"/>
              </a:rPr>
              <a:t>(пізнавальний напрямок)</a:t>
            </a:r>
            <a:endParaRPr lang="ru-RU" sz="1600" b="1" dirty="0">
              <a:ln w="50800"/>
              <a:solidFill>
                <a:srgbClr val="86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50800"/>
                <a:solidFill>
                  <a:srgbClr val="860000"/>
                </a:solidFill>
                <a:latin typeface="+mn-lt"/>
              </a:rPr>
              <a:t>Керівник:Співак М.В.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98575" y="6000768"/>
            <a:ext cx="3945425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 w="50800"/>
                <a:solidFill>
                  <a:srgbClr val="860000"/>
                </a:solidFill>
                <a:latin typeface="+mn-lt"/>
              </a:rPr>
              <a:t>(фізкультурно-оздоровчий напрямок)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50800"/>
                <a:solidFill>
                  <a:srgbClr val="860000"/>
                </a:solidFill>
                <a:latin typeface="+mn-lt"/>
              </a:rPr>
              <a:t>Керівник:Коротова О.С.</a:t>
            </a:r>
          </a:p>
        </p:txBody>
      </p:sp>
      <p:pic>
        <p:nvPicPr>
          <p:cNvPr id="20" name="Picture 4" descr="E:\2015\гетьман гуртожиток\Копия DSC00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2059387" cy="1941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5" descr="E:\2015\англійська\P30401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714356"/>
            <a:ext cx="2446563" cy="1941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6" descr="E:\2015\Співак\P30601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225" y="3767185"/>
            <a:ext cx="2235892" cy="1978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7" descr="E:\2015\фізкультура\P304017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3571876"/>
            <a:ext cx="2232251" cy="2102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38" name="Picture 2" descr="D:\перевірити\Копия картинки\0_5aefb_70a80dad_XL.jp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39856">
            <a:off x="2339975" y="2840038"/>
            <a:ext cx="43180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Documents and Settings\Admin\Рабочий стол\Новая папка\Копия DSC057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571480"/>
            <a:ext cx="2143140" cy="1607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1023164bbe86dfbe4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43240" y="285728"/>
            <a:ext cx="338708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spc="50" dirty="0">
                <a:ln w="11430"/>
                <a:solidFill>
                  <a:srgbClr val="8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Розваги,виставки</a:t>
            </a:r>
            <a:endParaRPr lang="ru-RU" sz="3200" b="1" spc="50" dirty="0">
              <a:ln w="11430"/>
              <a:solidFill>
                <a:srgbClr val="86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1428736"/>
            <a:ext cx="385765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Спортивна розвага 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“Мама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, тато, я – спортивна сім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’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я”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3214686"/>
            <a:ext cx="414340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Виставка-презентація присвячена нетрадиційним технікам малювання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86051" y="4929198"/>
            <a:ext cx="350046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Виставка дитячих робіт  до свята Великодня</a:t>
            </a:r>
          </a:p>
        </p:txBody>
      </p:sp>
      <p:pic>
        <p:nvPicPr>
          <p:cNvPr id="5123" name="Picture 3" descr="E:\тато мама я\Копия IMG_34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2454372" cy="1381124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E:\тато мама я\Копия IMG_3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071546"/>
            <a:ext cx="2468500" cy="1389074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7" descr="E:\фотовиставка\Копия DSC069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000372"/>
            <a:ext cx="2071702" cy="1381135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 descr="I:\сайт 2015\паска\днз паск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786322"/>
            <a:ext cx="2317162" cy="1751004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9" name="Picture 9" descr="I:\сайт 2015\гурток Гетьман\P417009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2643182"/>
            <a:ext cx="1643041" cy="2190721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0" name="Picture 10" descr="I:\сайт 2015\паска\днз паска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5072074"/>
            <a:ext cx="2645560" cy="1489058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6" name="Picture 5" descr="D:\перевірити\Копия картинки\2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13" y="5572125"/>
            <a:ext cx="2857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1023164bbe86dfbe4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4143380"/>
            <a:ext cx="4572000" cy="206210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Адреса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с.Комарів</a:t>
            </a:r>
            <a:endParaRPr lang="uk-UA" sz="1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вул</a:t>
            </a:r>
            <a:r>
              <a:rPr lang="uk-UA" sz="1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. </a:t>
            </a:r>
            <a:r>
              <a:rPr lang="uk-UA" sz="1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Грушевського 45,А</a:t>
            </a:r>
            <a:endParaRPr lang="uk-UA" sz="1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Режим роботи </a:t>
            </a:r>
            <a:r>
              <a:rPr lang="uk-UA" sz="1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ЗДО </a:t>
            </a:r>
            <a:r>
              <a:rPr lang="uk-UA" sz="1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– 9</a:t>
            </a:r>
            <a:r>
              <a:rPr lang="uk-UA" sz="1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z="1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годин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Тривалість роботи з </a:t>
            </a:r>
            <a:r>
              <a:rPr lang="uk-UA" sz="1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8.30 </a:t>
            </a:r>
            <a:r>
              <a:rPr lang="uk-UA" sz="1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до </a:t>
            </a:r>
            <a:r>
              <a:rPr lang="uk-UA" sz="1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17.30</a:t>
            </a:r>
            <a:endParaRPr lang="uk-UA" sz="1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5-денний робочий день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komarivsad@gmail</a:t>
            </a:r>
            <a:r>
              <a:rPr lang="uk-UA" sz="1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.</a:t>
            </a:r>
            <a:r>
              <a:rPr lang="en-US" sz="1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com</a:t>
            </a:r>
            <a:endParaRPr lang="uk-UA" sz="1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357166"/>
            <a:ext cx="4500594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Дошкільний навчальний заклад (ясла-садок) комбінованого типу 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підпорядкований управлінню освіти і науки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Сокальської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міської ради 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Львівської 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області.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озпочав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функціонування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у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1960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році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.</a:t>
            </a:r>
            <a:endParaRPr lang="uk-UA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8290" y="914058"/>
            <a:ext cx="3182206" cy="2386654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0628" y="3714752"/>
            <a:ext cx="3357586" cy="2518189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1023164bbe86dfbe4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43240" y="285728"/>
            <a:ext cx="295228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spc="50" dirty="0">
                <a:ln w="11430"/>
                <a:solidFill>
                  <a:srgbClr val="8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Святкові ранки</a:t>
            </a:r>
            <a:endParaRPr lang="ru-RU" sz="3200" b="1" spc="50" dirty="0">
              <a:ln w="11430"/>
              <a:solidFill>
                <a:srgbClr val="86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3074" name="Picture 2" descr="E:\2015\8 березня на сайт\P30401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19208">
            <a:off x="6034520" y="1777847"/>
            <a:ext cx="2827320" cy="194987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isometricOffAxis2Lef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5" name="Picture 3" descr="E:\2015\8 березня на сайт\IMG_20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02745">
            <a:off x="271955" y="1625712"/>
            <a:ext cx="2706157" cy="188801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isometricOffAxis1Righ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82" name="Picture 10" descr="E:\осінь 2014\IMG_20141024_1043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571876"/>
            <a:ext cx="2315754" cy="3087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3" name="Picture 11" descr="E:\2014\випуск 2014\випуск 2014\IMG_114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071942"/>
            <a:ext cx="3002750" cy="2001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4" name="Picture 12" descr="E:\новий рік\DSC0329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4000504"/>
            <a:ext cx="3000396" cy="21442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E:\2015\свято весни\Віночок\Копия DSC0333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488" y="1000108"/>
            <a:ext cx="3429024" cy="17814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7" name="Picture 17" descr="D:\перевірити\Копия картинки\5984714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768384">
            <a:off x="2309813" y="2000250"/>
            <a:ext cx="47148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C:\Users\Super\Desktop\IMG_273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968" y="-34360"/>
            <a:ext cx="9871968" cy="987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1023164bbe86dfbe4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G:\малюнки 2\85320e1b47c3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000636"/>
            <a:ext cx="3145849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1023164bbe86dfbe4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9456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79713" y="303213"/>
            <a:ext cx="35845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spc="50" dirty="0">
                <a:ln w="11430"/>
                <a:solidFill>
                  <a:srgbClr val="8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Організація харчування 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714356"/>
            <a:ext cx="8715404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 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У дошкільному навчальному закладі забезпечена доступність   і безоплатність здобуття дошкільної освіти.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indent="3556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Відповідно до законів України «Про дошкільну освіту» від 11.07.2001 року №2628 (зі змінами), «Про внесення змін та визнання такими, що втратили чинність, деяких законодавчих актів України» від 28.12.2015 року, на підставі рішення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виконкому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Сокальської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міської ради від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06.01.2023 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року №1 «Про вартість харчування вихованців комунальних дошкільних навчальних закладів»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indent="3556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 дошкільному закладі встановлено: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marL="177800" indent="952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Вартість харчування одного вихованця в ДНЗ у розмірі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35 </a:t>
            </a:r>
            <a:r>
              <a:rPr lang="uk-UA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грн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, на день.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marL="177800" indent="952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Батьки сплачують за харчування дітей у розмірі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50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% від вартості харчування на день.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marL="177800" indent="952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Умови звільнення від плати або зменшення розміру плати для батьків за харчування дітей у ДНЗ визначається наказом Міністерства освіти і науки України від 21. 11. 2002 року 3667 «Про затвердження Порядку встановлення плати для батьків за перебування дітей у державних закладах» (зі змінами).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marL="177800" indent="952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Харчування дітей у ДНЗ здійснюється відповідно до норм, затверджених постановою Кабінету Міністрів України від 22.11.2014 року №1591 «Про затвердження норм харчування у навчальних та оздоровчих закладах».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indent="446088" algn="just">
              <a:defRPr/>
            </a:pPr>
            <a:endParaRPr lang="uk-UA" dirty="0">
              <a:solidFill>
                <a:srgbClr val="36363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46088" algn="just">
              <a:defRPr/>
            </a:pPr>
            <a:endParaRPr lang="uk-UA" dirty="0">
              <a:solidFill>
                <a:srgbClr val="36363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46088" algn="just">
              <a:defRPr/>
            </a:pPr>
            <a:endParaRPr lang="uk-UA" dirty="0">
              <a:solidFill>
                <a:srgbClr val="36363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46088" algn="just">
              <a:defRPr/>
            </a:pPr>
            <a:endParaRPr lang="uk-UA" dirty="0">
              <a:solidFill>
                <a:srgbClr val="36363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46088" algn="just">
              <a:defRPr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Прямоугольник 1"/>
          <p:cNvSpPr>
            <a:spLocks noChangeArrowheads="1"/>
          </p:cNvSpPr>
          <p:nvPr/>
        </p:nvSpPr>
        <p:spPr bwMode="auto">
          <a:xfrm>
            <a:off x="4008438" y="2392363"/>
            <a:ext cx="555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b="1">
                <a:solidFill>
                  <a:srgbClr val="860000"/>
                </a:solidFill>
                <a:latin typeface="Calibri" pitchFamily="34" charset="0"/>
              </a:rPr>
              <a:t>       </a:t>
            </a:r>
            <a:endParaRPr lang="ru-RU" b="1">
              <a:solidFill>
                <a:srgbClr val="860000"/>
              </a:solidFill>
              <a:latin typeface="Calibri" pitchFamily="34" charset="0"/>
            </a:endParaRPr>
          </a:p>
        </p:txBody>
      </p:sp>
      <p:pic>
        <p:nvPicPr>
          <p:cNvPr id="34821" name="Picture 2" descr="G:\20820571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5715000"/>
            <a:ext cx="7308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1023164bbe86dfbe4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56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642918"/>
            <a:ext cx="8786842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6088" algn="just">
              <a:defRPr/>
            </a:pP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Найважливішою умовою правильної організації харчування дітей є суворе дотримання санітарно-гігієнічних вимог до харчоблоку та процесу приготування і зберігання їжі. З метою профілактики кишкових захворювань працівники суворо дотримуються встановлених вимог до технологічної обробки продуктів, правил особистої гігієни. </a:t>
            </a:r>
          </a:p>
          <a:p>
            <a:pPr indent="446088" algn="just">
              <a:defRPr/>
            </a:pP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Усі продукти харчування, що надходять до ДНЗ  відповідають вимогам державних стандартів, супроводжуються накладними, сертифікатами якості, висновками санітарно-епідеміологічної експертизи. </a:t>
            </a:r>
          </a:p>
          <a:p>
            <a:pPr indent="446088" algn="just">
              <a:defRPr/>
            </a:pP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Закупівлю овочів та оформлення необхідної документації здійснює управління освіти.</a:t>
            </a:r>
          </a:p>
        </p:txBody>
      </p:sp>
      <p:pic>
        <p:nvPicPr>
          <p:cNvPr id="1027" name="Picture 3" descr="E:\віночок\віночок\віночок\Копия DSC02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357694"/>
            <a:ext cx="2905067" cy="2065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1023164bbe86dfbe4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2000250" y="214313"/>
            <a:ext cx="5111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Зміцнення матеріально-технічної бази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42910" y="1540975"/>
            <a:ext cx="792961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endParaRPr lang="uk-UA" sz="20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err="1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b="1" dirty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минулого</a:t>
            </a:r>
            <a:r>
              <a:rPr lang="ru-RU" b="1" dirty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b="1" dirty="0" err="1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матеріальна</a:t>
            </a:r>
            <a:r>
              <a:rPr lang="ru-RU" b="1" dirty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база ДНЗ </a:t>
            </a:r>
            <a:r>
              <a:rPr lang="ru-RU" b="1" dirty="0" err="1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поповнилась</a:t>
            </a:r>
            <a:r>
              <a:rPr lang="ru-RU" b="1" dirty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бюджетні</a:t>
            </a:r>
            <a:r>
              <a:rPr lang="ru-RU" b="1" dirty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b="1" dirty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b="1" dirty="0" err="1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b="1" dirty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b="1" dirty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спонсорів</a:t>
            </a:r>
            <a:r>
              <a:rPr lang="ru-RU" b="1" dirty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uk-UA" b="1" dirty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звітному періоді </a:t>
            </a:r>
            <a:r>
              <a:rPr lang="uk-UA" b="1" dirty="0" err="1" smtClean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небуло</a:t>
            </a:r>
            <a:r>
              <a:rPr lang="uk-UA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виділено бюджетних коштів </a:t>
            </a:r>
            <a:r>
              <a:rPr lang="uk-UA" b="1" dirty="0" err="1" smtClean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.Також</a:t>
            </a:r>
            <a:r>
              <a:rPr lang="uk-UA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закупили за повернення авансових звітів і встановлено туалет, </a:t>
            </a:r>
            <a:r>
              <a:rPr lang="uk-UA" b="1" dirty="0" err="1" smtClean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бензотример</a:t>
            </a:r>
            <a:r>
              <a:rPr lang="uk-UA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b="1" dirty="0">
              <a:ln w="50800"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uk-UA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lang="uk-UA" b="1" dirty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позабюджетні кошти придбали:</a:t>
            </a:r>
            <a:endParaRPr lang="ru-RU" b="1" dirty="0">
              <a:ln w="50800"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uk-UA" b="1" dirty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Миючі засоби – </a:t>
            </a:r>
            <a:r>
              <a:rPr lang="uk-UA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915</a:t>
            </a:r>
          </a:p>
          <a:p>
            <a:pPr eaLnBrk="0" hangingPunct="0">
              <a:buFontTx/>
              <a:buChar char="•"/>
              <a:defRPr/>
            </a:pPr>
            <a:r>
              <a:rPr lang="uk-UA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Канцелярію-1,736</a:t>
            </a:r>
            <a:endParaRPr lang="ru-RU" b="1" dirty="0">
              <a:ln w="50800"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uk-UA" b="1" dirty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Меблі – 0</a:t>
            </a:r>
            <a:endParaRPr lang="ru-RU" b="1" dirty="0">
              <a:ln w="50800"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uk-UA" b="1" dirty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М′який інвентар – </a:t>
            </a:r>
            <a:r>
              <a:rPr lang="uk-UA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</a:p>
          <a:p>
            <a:pPr eaLnBrk="0" hangingPunct="0">
              <a:buFontTx/>
              <a:buChar char="•"/>
              <a:defRPr/>
            </a:pPr>
            <a:r>
              <a:rPr lang="uk-UA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Господарчі </a:t>
            </a:r>
            <a:r>
              <a:rPr lang="uk-UA" b="1" dirty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товари </a:t>
            </a:r>
            <a:r>
              <a:rPr lang="uk-UA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–0</a:t>
            </a:r>
          </a:p>
          <a:p>
            <a:pPr eaLnBrk="0" hangingPunct="0">
              <a:buFontTx/>
              <a:buChar char="•"/>
              <a:defRPr/>
            </a:pPr>
            <a:r>
              <a:rPr lang="uk-UA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Іграшки</a:t>
            </a:r>
            <a:r>
              <a:rPr lang="uk-UA" b="1" dirty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книжки – </a:t>
            </a:r>
            <a:r>
              <a:rPr lang="uk-UA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454 (на пісочницю)</a:t>
            </a:r>
            <a:endParaRPr lang="ru-RU" b="1" dirty="0">
              <a:ln w="50800"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uk-UA" b="1" dirty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Електротовари (обігрівачі,пилососи,електроводонагрівач) – </a:t>
            </a:r>
            <a:r>
              <a:rPr lang="uk-UA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endParaRPr lang="ru-RU" b="1" dirty="0">
              <a:ln w="50800"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uk-UA" b="1" dirty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Медпрепарати – </a:t>
            </a:r>
            <a:r>
              <a:rPr lang="uk-UA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 гривень(надало ЦОЗО бинт,</a:t>
            </a:r>
            <a:r>
              <a:rPr lang="uk-UA" b="1" dirty="0" err="1" smtClean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перекись</a:t>
            </a:r>
            <a:r>
              <a:rPr lang="uk-UA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uk-UA" b="1" dirty="0">
              <a:ln w="50800"/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uk-UA" b="1" dirty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Будівельні </a:t>
            </a:r>
            <a:r>
              <a:rPr lang="uk-UA" b="1" dirty="0" err="1" smtClean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матеріали-</a:t>
            </a:r>
            <a:r>
              <a:rPr lang="uk-UA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1,500(вікно в гараж,віконечко в укриття,кришка в укриття)1,000(на пісочницю)</a:t>
            </a:r>
            <a:endParaRPr lang="uk-UA" b="1" dirty="0">
              <a:ln w="50800"/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endParaRPr lang="uk-UA" b="1" dirty="0">
              <a:ln w="50800"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1023164bbe86dfbe4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Прямоугольник 2"/>
          <p:cNvSpPr>
            <a:spLocks noChangeArrowheads="1"/>
          </p:cNvSpPr>
          <p:nvPr/>
        </p:nvSpPr>
        <p:spPr bwMode="auto">
          <a:xfrm>
            <a:off x="714375" y="428625"/>
            <a:ext cx="8026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dirty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uk-UA" sz="2400" b="1" dirty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   Протягом року ДНЗ було надано суттєву допомогу: </a:t>
            </a:r>
          </a:p>
          <a:p>
            <a:pPr>
              <a:buFont typeface="Arial" charset="0"/>
              <a:buChar char="•"/>
            </a:pPr>
            <a:r>
              <a:rPr lang="uk-UA" sz="2400" b="1" dirty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придбано </a:t>
            </a:r>
            <a:r>
              <a:rPr lang="uk-UA" sz="24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пісочницю</a:t>
            </a:r>
            <a:r>
              <a:rPr lang="uk-UA" sz="24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uk-UA" sz="2400" b="1" dirty="0">
              <a:solidFill>
                <a:srgbClr val="86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uk-UA" sz="2400" b="1" dirty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4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офарбовано огорожу, </a:t>
            </a:r>
            <a:endParaRPr lang="uk-UA" sz="2400" b="1" dirty="0">
              <a:solidFill>
                <a:srgbClr val="86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uk-UA" sz="2400" b="1" dirty="0" err="1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ідведено</a:t>
            </a:r>
            <a:r>
              <a:rPr lang="uk-UA" sz="24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світло в укриття;</a:t>
            </a:r>
            <a:endParaRPr lang="uk-UA" sz="2400" b="1" dirty="0">
              <a:solidFill>
                <a:srgbClr val="86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uk-UA" sz="2400" b="1" dirty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озбирання пічки;</a:t>
            </a:r>
          </a:p>
          <a:p>
            <a:pPr>
              <a:buFont typeface="Arial" charset="0"/>
              <a:buChar char="•"/>
            </a:pPr>
            <a:r>
              <a:rPr lang="uk-UA" sz="2400" b="1" dirty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4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апітальний ремонт каналізаційної системи.</a:t>
            </a:r>
            <a:endParaRPr lang="uk-UA" sz="2400" b="1" dirty="0">
              <a:solidFill>
                <a:srgbClr val="86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Ми вдячні за надану допомогу.</a:t>
            </a:r>
          </a:p>
          <a:p>
            <a:pPr algn="just"/>
            <a:endParaRPr lang="uk-UA" sz="2400" b="1" dirty="0">
              <a:solidFill>
                <a:srgbClr val="86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b="1" dirty="0">
              <a:solidFill>
                <a:srgbClr val="86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b="1" dirty="0">
              <a:solidFill>
                <a:srgbClr val="8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2014\для сайту 2014\вода\IMG_00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7" y="3786190"/>
            <a:ext cx="2571768" cy="271643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7892" name="Прямоугольник 4"/>
          <p:cNvSpPr>
            <a:spLocks noChangeArrowheads="1"/>
          </p:cNvSpPr>
          <p:nvPr/>
        </p:nvSpPr>
        <p:spPr bwMode="auto">
          <a:xfrm>
            <a:off x="4067175" y="3933825"/>
            <a:ext cx="45005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endParaRPr lang="uk-UA" sz="2400" b="1">
              <a:solidFill>
                <a:srgbClr val="86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b="1">
              <a:solidFill>
                <a:srgbClr val="8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1023164bbe86dfbe4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14480" y="214290"/>
            <a:ext cx="5786478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ln w="50800"/>
              <a:solidFill>
                <a:srgbClr val="86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ln w="50800"/>
              <a:solidFill>
                <a:srgbClr val="86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ln w="50800"/>
              <a:solidFill>
                <a:srgbClr val="860000"/>
              </a:solidFill>
              <a:latin typeface="+mn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642918"/>
            <a:ext cx="778671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Колектив та адміністрація закладу висловлює щиру подяку всім батькам та спонсорам за активну участь в житті закладу. Сподіваємось , що й надалі спільними зусиллями ми будемо успішно працювати над вирішенням найактуальніших проблем сучасності 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виховання майбутніх громадян нашої держави.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Дякуємо Вам за створення затишку, комфорту для наших малят.</a:t>
            </a: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pic>
        <p:nvPicPr>
          <p:cNvPr id="38916" name="Picture 3" descr="G:\8727197_46b473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429125"/>
            <a:ext cx="744061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1023164bbe86dfbe4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2484438" y="-28575"/>
            <a:ext cx="4572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>
                <a:solidFill>
                  <a:srgbClr val="860000"/>
                </a:solidFill>
                <a:latin typeface="Arial Black" pitchFamily="34" charset="0"/>
              </a:rPr>
              <a:t> </a:t>
            </a:r>
            <a:endParaRPr lang="uk-UA" sz="2800" i="1">
              <a:solidFill>
                <a:srgbClr val="86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500" y="1285875"/>
            <a:ext cx="36433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ЗАКОН УКРАЇНИ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“Про дошкільну </a:t>
            </a:r>
            <a:r>
              <a:rPr lang="uk-UA" b="1" i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освіту”</a:t>
            </a:r>
            <a:endParaRPr lang="uk-UA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643438"/>
            <a:ext cx="36036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ПОЛОЖЕННЯ ПРО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ДОШКІЛЬНИЙ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НАВЧАЛЬНИЙ ЗАКЛАД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28813" y="233363"/>
            <a:ext cx="5357812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НОРМАТИВНО-ЗАКОНОДАВЧА  БАЗА:</a:t>
            </a:r>
            <a:endParaRPr lang="ru-RU" b="1" i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8938" y="785813"/>
            <a:ext cx="364331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КОНСТИТУЦІЯ УКРАЇНИ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214313" y="1285875"/>
            <a:ext cx="36433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ЗАКОН УКРАЇНИ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“Про</a:t>
            </a: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uk-UA" b="1" i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освіту”</a:t>
            </a:r>
            <a:endParaRPr lang="uk-UA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0688" y="4643438"/>
            <a:ext cx="364331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БАЗОВИЙ КОМПОНЕНТ ДОШКІЛЬНОЇ ОСВІТИ УКРАЇНИ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214313" y="2286000"/>
            <a:ext cx="36433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ЗАКОН УКРАЇНИ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“Про</a:t>
            </a: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охорону </a:t>
            </a:r>
            <a:r>
              <a:rPr lang="uk-UA" b="1" i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праці”</a:t>
            </a:r>
            <a:endParaRPr lang="uk-UA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86438" y="3500438"/>
            <a:ext cx="36433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ЗАКОН УКРАЇНИ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“Про</a:t>
            </a: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дорожній </a:t>
            </a:r>
            <a:r>
              <a:rPr lang="uk-UA" b="1" i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рух”</a:t>
            </a:r>
            <a:endParaRPr lang="uk-UA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15000" y="2428875"/>
            <a:ext cx="36433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ЗАКОН УКРАЇНИ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“Про</a:t>
            </a: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uk-UA" b="1" i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відпустки”</a:t>
            </a:r>
            <a:endParaRPr lang="uk-UA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5000" y="1285875"/>
            <a:ext cx="36433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ЗАКОН УКРАЇНИ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“Про</a:t>
            </a: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uk-UA" b="1" i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мови”</a:t>
            </a:r>
            <a:endParaRPr lang="uk-UA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285750" y="3429000"/>
            <a:ext cx="36433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ЗАКОН УКРАЇНИ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“Про</a:t>
            </a: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цивільний </a:t>
            </a:r>
            <a:r>
              <a:rPr lang="uk-UA" b="1" i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захист”</a:t>
            </a:r>
            <a:endParaRPr lang="uk-UA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71625" y="5643563"/>
            <a:ext cx="28575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ПРОГРАМА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“УКРАЇНСЬКЕ ДОШКІЛЛЯ”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5857875"/>
            <a:ext cx="28575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ПРОГРАМА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“ВПЕВНЕНИЙ СТАРТ” </a:t>
            </a:r>
          </a:p>
        </p:txBody>
      </p:sp>
      <p:pic>
        <p:nvPicPr>
          <p:cNvPr id="15376" name="Picture 4" descr="D:\перевірити\малюнки 2\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2286000"/>
            <a:ext cx="336391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1023164bbe86dfbe4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84438" y="47625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ГОЛОВНІ  ЗАВДАННЯ  ЗВІТУ  КЕРІВНИКА:</a:t>
            </a:r>
            <a:endParaRPr lang="ru-RU" b="1" i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438" y="1844675"/>
            <a:ext cx="4572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Забезпечити прозорість, відкритість  і демократичність управління навчальним закладом;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7175" y="3429000"/>
            <a:ext cx="4537075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Стимулювати вплив громадськості на прийняття та виконання керівником навчального закладу відповідних рішень у сфері управління навчальним закладом</a:t>
            </a:r>
            <a:endParaRPr lang="ru-RU" sz="2000" i="1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6389" name="Picture 2" descr="I:\idocument-icon3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4000500"/>
            <a:ext cx="2249488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1023164bbe86dfbe4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3249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324528" cy="5940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Діяльність  дошкільного навчального закладу регламентована: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Планом роботи на навчальний рік, який тривав з 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01.09.2022 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р. до 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31.05.2023 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Планом на оздоровчий період з 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01.06.2023  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р. по 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31.08.2023 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Керуючись законом ”Про дошкільну освіту“, Положенням про дошкільний навчальний заклад. Колектив 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 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спрямував свої зусилля на розв'язання завдань: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створення оптимальних організаційно-педагогічних, санітарно-гігієнічних, навчально-методичних, матеріально-технічних умов для стовідсоткового охоплення обов’язковою дошкільною освітою дітей через урізноманітнення форм її здобуття з метою гармонійного розвитку дитини дошкільного віку;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забезпечення систематизації змісту і засобів навчання, виховання та розвитку дітей дошкільного віку відповідно до вимог Базового компоненту дошкільної освіти та програм розвитку дитини;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виховування у дітей любові до рідного краю, культурного спадку свого народу, поваги до національних звичаїв і традицій;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формування у дошкільників емоційної готовності до праці, елементарних умінь і навичок в різних видах трудової діяльності;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продовжував працювати над впровадженням нових підходів до організації та керівництва ігровою діяльністю дітей раннього та дошкільного віку.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1023164bbe86dfbe4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1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I:\Betula_pendula_7380.jpg"/>
          <p:cNvPicPr>
            <a:picLocks noChangeAspect="1" noChangeArrowheads="1"/>
          </p:cNvPicPr>
          <p:nvPr/>
        </p:nvPicPr>
        <p:blipFill>
          <a:blip r:embed="rId3"/>
          <a:srcRect l="33125" t="8022" r="10625" b="10821"/>
          <a:stretch>
            <a:fillRect/>
          </a:stretch>
        </p:blipFill>
        <p:spPr bwMode="auto">
          <a:xfrm>
            <a:off x="1714480" y="5556096"/>
            <a:ext cx="1346797" cy="1301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I:\iпар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643446"/>
            <a:ext cx="1409991" cy="1364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10" descr="I:\vinoch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1928813"/>
            <a:ext cx="13573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I:\emblema_malyatko1.jpg"/>
          <p:cNvPicPr>
            <a:picLocks noChangeAspect="1" noChangeArrowheads="1"/>
          </p:cNvPicPr>
          <p:nvPr/>
        </p:nvPicPr>
        <p:blipFill>
          <a:blip r:embed="rId6"/>
          <a:srcRect l="11363" r="15909"/>
          <a:stretch>
            <a:fillRect/>
          </a:stretch>
        </p:blipFill>
        <p:spPr bwMode="auto">
          <a:xfrm>
            <a:off x="4143372" y="4357694"/>
            <a:ext cx="1255918" cy="1219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3" descr="I:\40650_St_Babachk-800x800.jpg"/>
          <p:cNvPicPr>
            <a:picLocks noChangeAspect="1" noChangeArrowheads="1"/>
          </p:cNvPicPr>
          <p:nvPr/>
        </p:nvPicPr>
        <p:blipFill>
          <a:blip r:embed="rId7"/>
          <a:srcRect t="30938" r="64375" b="33437"/>
          <a:stretch>
            <a:fillRect/>
          </a:stretch>
        </p:blipFill>
        <p:spPr bwMode="auto">
          <a:xfrm>
            <a:off x="7072330" y="357166"/>
            <a:ext cx="1534159" cy="1534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I:\54d9ab67dc60f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24" y="1500174"/>
            <a:ext cx="1357322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5" descr="I:\9785813808753.jpg"/>
          <p:cNvPicPr>
            <a:picLocks noChangeAspect="1" noChangeArrowheads="1"/>
          </p:cNvPicPr>
          <p:nvPr/>
        </p:nvPicPr>
        <p:blipFill>
          <a:blip r:embed="rId9"/>
          <a:srcRect t="12987"/>
          <a:stretch>
            <a:fillRect/>
          </a:stretch>
        </p:blipFill>
        <p:spPr bwMode="auto">
          <a:xfrm>
            <a:off x="7786710" y="4429132"/>
            <a:ext cx="1544640" cy="1724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I:\5089642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0430" y="5536839"/>
            <a:ext cx="1337372" cy="1321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I:\i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628" y="5492190"/>
            <a:ext cx="1384021" cy="1365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I:\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00826" y="5286388"/>
            <a:ext cx="1399935" cy="14027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8" descr="I:\iноп.jpe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58148" y="2857496"/>
            <a:ext cx="1545782" cy="15056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6" descr="I:\ввввв.jpg"/>
          <p:cNvPicPr>
            <a:picLocks noChangeAspect="1" noChangeArrowheads="1"/>
          </p:cNvPicPr>
          <p:nvPr/>
        </p:nvPicPr>
        <p:blipFill>
          <a:blip r:embed="rId14"/>
          <a:srcRect l="20000" r="7647"/>
          <a:stretch>
            <a:fillRect/>
          </a:stretch>
        </p:blipFill>
        <p:spPr bwMode="auto">
          <a:xfrm>
            <a:off x="6572264" y="3500438"/>
            <a:ext cx="1485215" cy="1448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6" name="Picture 11" descr="I:\103598830_0_94204_946b02f5_L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14938" y="4071938"/>
            <a:ext cx="1719262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00034" y="500042"/>
            <a:ext cx="6858048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В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ЗДО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працює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1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різновікова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група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Проектна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потужність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20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дітей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Загальна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кількість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дітей на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01.06.2023р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.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19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дітей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1023164bbe86dfbe4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00"/>
            <a:ext cx="9199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857232"/>
            <a:ext cx="6000792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 дошкільному закладі для занять дітей створені всі умови, а саме, обладнані спеціальні приміщення: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- музична зала;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- спортивна зала;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-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 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прогулянковий майданчик 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для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групи;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- 1 спортивний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майданчик;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- спальня.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14290"/>
            <a:ext cx="578647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50800"/>
                <a:solidFill>
                  <a:srgbClr val="860000"/>
                </a:solidFill>
                <a:latin typeface="+mn-lt"/>
              </a:rPr>
              <a:t>Розвивальне середовище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50800"/>
              <a:solidFill>
                <a:srgbClr val="860000"/>
              </a:solidFill>
              <a:latin typeface="+mn-lt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244940">
            <a:off x="6500826" y="500042"/>
            <a:ext cx="2211374" cy="1658531"/>
          </a:xfrm>
          <a:prstGeom prst="teardrop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191213">
            <a:off x="6429388" y="2643182"/>
            <a:ext cx="2214578" cy="1660933"/>
          </a:xfrm>
          <a:prstGeom prst="teardrop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500994" y="4643446"/>
            <a:ext cx="2213977" cy="1660483"/>
          </a:xfrm>
          <a:prstGeom prst="teardrop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533" name="Picture 5" descr="E:\2014\яслі сонечко 7 листопада\ясли 0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714884"/>
            <a:ext cx="2190765" cy="1643074"/>
          </a:xfrm>
          <a:prstGeom prst="teardrop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535" name="Picture 7" descr="E:\2014\для сайту 2014\бджілка\Копия IMG_00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4714884"/>
            <a:ext cx="2215199" cy="1660948"/>
          </a:xfrm>
          <a:prstGeom prst="teardrop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адри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04995" y="1633101"/>
            <a:ext cx="4532423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rgbClr val="860000"/>
                </a:solidFill>
                <a:latin typeface="Arial Black" pitchFamily="34" charset="0"/>
              </a:rPr>
              <a:t>Кадрове забезпечення  </a:t>
            </a:r>
            <a:r>
              <a:rPr lang="uk-UA" i="1" dirty="0" smtClean="0">
                <a:solidFill>
                  <a:srgbClr val="860000"/>
                </a:solidFill>
                <a:latin typeface="Arial Black" pitchFamily="34" charset="0"/>
              </a:rPr>
              <a:t>ЗДО</a:t>
            </a:r>
            <a:endParaRPr lang="en-US" i="1" dirty="0">
              <a:solidFill>
                <a:srgbClr val="860000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i="1" dirty="0">
              <a:solidFill>
                <a:srgbClr val="860000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 дошкільному закладі працює досвідчений педагогічний колектив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Всього </a:t>
            </a:r>
            <a:r>
              <a:rPr lang="uk-UA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3 педагога:</a:t>
            </a:r>
            <a:endParaRPr lang="uk-UA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директор,</a:t>
            </a:r>
            <a:endParaRPr lang="uk-UA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Вихователі -2,</a:t>
            </a:r>
            <a:endParaRPr lang="uk-UA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З</a:t>
            </a:r>
            <a:r>
              <a:rPr lang="uk-UA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них 1-музичний керівник.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Всі фахівці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1- вища освіта.</a:t>
            </a:r>
            <a:endParaRPr lang="uk-UA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1023164bbe86dfbe4b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1023164bbe86dfbe4b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33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84213" y="444500"/>
            <a:ext cx="4319587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Якісний</a:t>
            </a:r>
            <a:r>
              <a:rPr lang="ru-RU" sz="20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склад </a:t>
            </a:r>
            <a:r>
              <a:rPr lang="ru-RU" sz="2000" b="1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педпрацівників</a:t>
            </a: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+mn-lt"/>
              </a:rPr>
              <a:t>За </a:t>
            </a:r>
            <a:r>
              <a:rPr lang="ru-RU" sz="2000" b="1" i="1" dirty="0" err="1">
                <a:latin typeface="+mn-lt"/>
              </a:rPr>
              <a:t>освітою</a:t>
            </a:r>
            <a:r>
              <a:rPr lang="ru-RU" sz="2000" b="1" i="1" dirty="0">
                <a:latin typeface="+mn-lt"/>
              </a:rPr>
              <a:t>:</a:t>
            </a: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+mn-lt"/>
              </a:rPr>
              <a:t>Всього</a:t>
            </a:r>
            <a:r>
              <a:rPr lang="ru-RU" sz="2000" dirty="0">
                <a:latin typeface="+mn-lt"/>
              </a:rPr>
              <a:t> – </a:t>
            </a:r>
            <a:r>
              <a:rPr lang="ru-RU" sz="2000" dirty="0" smtClean="0">
                <a:latin typeface="+mn-lt"/>
              </a:rPr>
              <a:t>3</a:t>
            </a:r>
            <a:r>
              <a:rPr lang="uk-UA" sz="2000" dirty="0" smtClean="0">
                <a:latin typeface="+mn-lt"/>
              </a:rPr>
              <a:t> </a:t>
            </a:r>
            <a:r>
              <a:rPr lang="uk-UA" sz="2000" dirty="0">
                <a:latin typeface="+mn-lt"/>
              </a:rPr>
              <a:t>чол.</a:t>
            </a: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+mn-lt"/>
              </a:rPr>
              <a:t>Повна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вища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освіта</a:t>
            </a:r>
            <a:r>
              <a:rPr lang="ru-RU" sz="2000" dirty="0">
                <a:latin typeface="+mn-lt"/>
              </a:rPr>
              <a:t> – </a:t>
            </a:r>
            <a:r>
              <a:rPr lang="ru-RU" sz="2000" dirty="0" smtClean="0">
                <a:latin typeface="+mn-lt"/>
              </a:rPr>
              <a:t>1 </a:t>
            </a:r>
            <a:r>
              <a:rPr lang="ru-RU" sz="2000" dirty="0" err="1">
                <a:latin typeface="+mn-lt"/>
              </a:rPr>
              <a:t>чол</a:t>
            </a:r>
            <a:r>
              <a:rPr lang="ru-RU" sz="2000" dirty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atin typeface="+mn-lt"/>
              </a:rPr>
              <a:t> </a:t>
            </a: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+mn-lt"/>
              </a:rPr>
              <a:t>Базова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вища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освіта</a:t>
            </a:r>
            <a:r>
              <a:rPr lang="ru-RU" sz="2000" dirty="0">
                <a:latin typeface="+mn-lt"/>
              </a:rPr>
              <a:t> – </a:t>
            </a:r>
            <a:r>
              <a:rPr lang="uk-UA" sz="2000" dirty="0">
                <a:latin typeface="+mn-lt"/>
              </a:rPr>
              <a:t>2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чол</a:t>
            </a:r>
            <a:r>
              <a:rPr lang="ru-RU" sz="2000" dirty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+mn-lt"/>
              </a:rPr>
              <a:t>Неповна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вища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освіта</a:t>
            </a:r>
            <a:r>
              <a:rPr lang="ru-RU" sz="2000" dirty="0">
                <a:latin typeface="+mn-lt"/>
              </a:rPr>
              <a:t> – 0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чол</a:t>
            </a:r>
            <a:r>
              <a:rPr lang="ru-RU" sz="2000" dirty="0">
                <a:latin typeface="+mn-lt"/>
              </a:rPr>
              <a:t>.</a:t>
            </a:r>
          </a:p>
        </p:txBody>
      </p:sp>
      <p:graphicFrame>
        <p:nvGraphicFramePr>
          <p:cNvPr id="21508" name="Диаграмма 4"/>
          <p:cNvGraphicFramePr>
            <a:graphicFrameLocks/>
          </p:cNvGraphicFramePr>
          <p:nvPr/>
        </p:nvGraphicFramePr>
        <p:xfrm>
          <a:off x="1020763" y="2663825"/>
          <a:ext cx="7388225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r:id="rId4" imgW="7388992" imgH="3676207" progId="Excel.Chart.8">
                  <p:embed/>
                </p:oleObj>
              </mc:Choice>
              <mc:Fallback>
                <p:oleObj r:id="rId4" imgW="7388992" imgH="3676207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2663825"/>
                        <a:ext cx="7388225" cy="367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839</Words>
  <Application>Microsoft Office PowerPoint</Application>
  <PresentationFormat>Екран (4:3)</PresentationFormat>
  <Paragraphs>163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28" baseType="lpstr">
      <vt:lpstr>Тема Office</vt:lpstr>
      <vt:lpstr>Діаграма Microsoft Excel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Кадри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Гавриленко</dc:creator>
  <cp:lastModifiedBy>Super</cp:lastModifiedBy>
  <cp:revision>199</cp:revision>
  <dcterms:created xsi:type="dcterms:W3CDTF">2015-04-21T10:54:39Z</dcterms:created>
  <dcterms:modified xsi:type="dcterms:W3CDTF">2023-06-20T10:33:23Z</dcterms:modified>
</cp:coreProperties>
</file>