
<file path=[Content_Types].xml><?xml version="1.0" encoding="utf-8"?>
<Types xmlns="http://schemas.openxmlformats.org/package/2006/content-types">
  <Default Extension="png" ContentType="image/png"/>
  <Default Extension="jpeg" ContentType="image/jpeg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4" r:id="rId3"/>
    <p:sldId id="280" r:id="rId4"/>
    <p:sldId id="281" r:id="rId5"/>
    <p:sldId id="287" r:id="rId6"/>
    <p:sldId id="289" r:id="rId7"/>
    <p:sldId id="278" r:id="rId8"/>
    <p:sldId id="316" r:id="rId9"/>
    <p:sldId id="266" r:id="rId10"/>
    <p:sldId id="268" r:id="rId11"/>
    <p:sldId id="290" r:id="rId12"/>
    <p:sldId id="291" r:id="rId13"/>
    <p:sldId id="303" r:id="rId14"/>
    <p:sldId id="305" r:id="rId15"/>
    <p:sldId id="306" r:id="rId16"/>
    <p:sldId id="310" r:id="rId17"/>
    <p:sldId id="311" r:id="rId18"/>
    <p:sldId id="269" r:id="rId19"/>
    <p:sldId id="276" r:id="rId20"/>
    <p:sldId id="309" r:id="rId21"/>
    <p:sldId id="314" r:id="rId22"/>
    <p:sldId id="300" r:id="rId23"/>
    <p:sldId id="315" r:id="rId24"/>
    <p:sldId id="273" r:id="rId25"/>
    <p:sldId id="313" r:id="rId26"/>
    <p:sldId id="272" r:id="rId2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40" autoAdjust="0"/>
    <p:restoredTop sz="80995" autoAdjust="0"/>
  </p:normalViewPr>
  <p:slideViewPr>
    <p:cSldViewPr>
      <p:cViewPr varScale="1">
        <p:scale>
          <a:sx n="88" d="100"/>
          <a:sy n="88" d="100"/>
        </p:scale>
        <p:origin x="-1339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2C789B-5880-466E-A857-83C8BA7F017D}" type="datetimeFigureOut">
              <a:rPr lang="ru-RU"/>
              <a:pPr>
                <a:defRPr/>
              </a:pPr>
              <a:t>20.06.2023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E9508F-7C87-4B25-B9F5-A1736C6D5512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0F059-51C6-44E4-928F-85B8A340E791}" type="datetimeFigureOut">
              <a:rPr lang="ru-RU"/>
              <a:pPr>
                <a:defRPr/>
              </a:pPr>
              <a:t>20.06.2023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4CA688-88A6-400B-BBED-95787227CDF8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0A59C6-1584-43E6-8BB4-89E66C7191F0}" type="datetimeFigureOut">
              <a:rPr lang="ru-RU"/>
              <a:pPr>
                <a:defRPr/>
              </a:pPr>
              <a:t>20.06.2023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26C844-2AE0-4C9D-96B4-7555920376D7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CA91F-60D6-4548-A690-BAA7CEA35DEF}" type="datetimeFigureOut">
              <a:rPr lang="ru-RU"/>
              <a:pPr>
                <a:defRPr/>
              </a:pPr>
              <a:t>20.06.2023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C7287B-24EE-4447-8CDE-3F3ACE784890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6EE49F-534D-4CAE-BB69-0B646F3C1A8F}" type="datetimeFigureOut">
              <a:rPr lang="ru-RU"/>
              <a:pPr>
                <a:defRPr/>
              </a:pPr>
              <a:t>20.06.2023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0EF0EB-6FB1-4F95-A90A-235FDE68E90C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B0883A-5666-4F37-A580-118C09215F17}" type="datetimeFigureOut">
              <a:rPr lang="ru-RU"/>
              <a:pPr>
                <a:defRPr/>
              </a:pPr>
              <a:t>20.06.2023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6532B8-201C-445B-973A-FC814DED3077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4A3429-C3E5-4B9C-A3A8-296B8A16679E}" type="datetimeFigureOut">
              <a:rPr lang="ru-RU"/>
              <a:pPr>
                <a:defRPr/>
              </a:pPr>
              <a:t>20.06.2023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2A85E-75F7-4CB2-9204-CD0A5355E109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D9532C-8B62-4B74-9925-81A96BB9290B}" type="datetimeFigureOut">
              <a:rPr lang="ru-RU"/>
              <a:pPr>
                <a:defRPr/>
              </a:pPr>
              <a:t>20.06.2023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98778F-7F30-4BB9-961B-870E091A6AEF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EA707C-058E-44A2-957B-7E5BDF887E55}" type="datetimeFigureOut">
              <a:rPr lang="ru-RU"/>
              <a:pPr>
                <a:defRPr/>
              </a:pPr>
              <a:t>20.06.2023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E8B4D1-C25F-43C8-A3B8-509D2CB831FA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FE6CE3-8CD4-45C3-B39C-A6693AF2B7DC}" type="datetimeFigureOut">
              <a:rPr lang="ru-RU"/>
              <a:pPr>
                <a:defRPr/>
              </a:pPr>
              <a:t>20.06.2023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442898-A83A-48B5-8B03-5D21994A99FB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4E151F-11C8-4EA0-BF2D-F3E0100FF2BC}" type="datetimeFigureOut">
              <a:rPr lang="ru-RU"/>
              <a:pPr>
                <a:defRPr/>
              </a:pPr>
              <a:t>20.06.2023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AF4034-BCDF-4738-99E6-588F1FBC23D3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B94FCBB-1E32-4E0C-A947-77D9E9C561D0}" type="datetimeFigureOut">
              <a:rPr lang="ru-RU"/>
              <a:pPr>
                <a:defRPr/>
              </a:pPr>
              <a:t>20.06.2023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7A356A5-773E-4786-9014-1C8B0EF2C8C2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8.png"/><Relationship Id="rId4" Type="http://schemas.openxmlformats.org/officeDocument/2006/relationships/oleObject" Target="../embeddings/Microsoft_Excel_97-2003_Worksheet2.xls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Relationship Id="rId9" Type="http://schemas.openxmlformats.org/officeDocument/2006/relationships/image" Target="../media/image3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jpeg"/><Relationship Id="rId7" Type="http://schemas.openxmlformats.org/officeDocument/2006/relationships/image" Target="../media/image4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50.jpeg"/><Relationship Id="rId7" Type="http://schemas.openxmlformats.org/officeDocument/2006/relationships/image" Target="../media/image5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Relationship Id="rId9" Type="http://schemas.openxmlformats.org/officeDocument/2006/relationships/image" Target="../media/image56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10" Type="http://schemas.openxmlformats.org/officeDocument/2006/relationships/image" Target="../media/image64.jpeg"/><Relationship Id="rId4" Type="http://schemas.openxmlformats.org/officeDocument/2006/relationships/image" Target="../media/image58.jpeg"/><Relationship Id="rId9" Type="http://schemas.openxmlformats.org/officeDocument/2006/relationships/image" Target="../media/image63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17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12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11" Type="http://schemas.openxmlformats.org/officeDocument/2006/relationships/image" Target="../media/image15.jpe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Relationship Id="rId1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5.png"/><Relationship Id="rId4" Type="http://schemas.openxmlformats.org/officeDocument/2006/relationships/oleObject" Target="../embeddings/Microsoft_Excel_97-2003_Worksheet1.xls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  <p:pic>
        <p:nvPicPr>
          <p:cNvPr id="1331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56592" y="-62180"/>
            <a:ext cx="9144000" cy="697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286000" y="1628775"/>
            <a:ext cx="5381625" cy="369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ln w="11430"/>
                <a:solidFill>
                  <a:srgbClr val="86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 </a:t>
            </a:r>
            <a:endParaRPr lang="ru-RU" b="1" dirty="0">
              <a:ln w="11430"/>
              <a:solidFill>
                <a:srgbClr val="86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86050" y="500042"/>
            <a:ext cx="5898956" cy="4401205"/>
          </a:xfrm>
          <a:prstGeom prst="rect">
            <a:avLst/>
          </a:prstGeom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dirty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Bahnschrift SemiLight" panose="020B0502040204020203" pitchFamily="34" charset="0"/>
              </a:rPr>
              <a:t>Звіт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dirty="0" smtClean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Bahnschrift SemiLight" panose="020B0502040204020203" pitchFamily="34" charset="0"/>
              </a:rPr>
              <a:t>директора</a:t>
            </a:r>
            <a:endParaRPr lang="uk-UA" sz="2800" b="1" dirty="0">
              <a:ln w="10541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latin typeface="Bahnschrift SemiLight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dirty="0" smtClean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Bahnschrift SemiLight" panose="020B0502040204020203" pitchFamily="34" charset="0"/>
              </a:rPr>
              <a:t>Комунального закладу дошкільної  </a:t>
            </a:r>
            <a:endParaRPr lang="uk-UA" sz="2800" b="1" dirty="0">
              <a:ln w="10541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latin typeface="Bahnschrift SemiLight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dirty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Bahnschrift SemiLight" panose="020B0502040204020203" pitchFamily="34" charset="0"/>
              </a:rPr>
              <a:t>о</a:t>
            </a:r>
            <a:r>
              <a:rPr lang="uk-UA" sz="2800" b="1" dirty="0" smtClean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Bahnschrift SemiLight" panose="020B0502040204020203" pitchFamily="34" charset="0"/>
              </a:rPr>
              <a:t>світи </a:t>
            </a:r>
            <a:r>
              <a:rPr lang="uk-UA" sz="2800" b="1" dirty="0" err="1" smtClean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Bahnschrift SemiLight" panose="020B0502040204020203" pitchFamily="34" charset="0"/>
              </a:rPr>
              <a:t>с.Комарів</a:t>
            </a:r>
            <a:r>
              <a:rPr lang="uk-UA" sz="2800" b="1" dirty="0" smtClean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Bahnschrift SemiLight" panose="020B0502040204020203" pitchFamily="34" charset="0"/>
              </a:rPr>
              <a:t> (ясла-садка</a:t>
            </a:r>
            <a:r>
              <a:rPr lang="uk-UA" sz="2800" b="1" dirty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Bahnschrift SemiLight" panose="020B0502040204020203" pitchFamily="34" charset="0"/>
              </a:rPr>
              <a:t>)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dirty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Bahnschrift SemiLight" panose="020B0502040204020203" pitchFamily="34" charset="0"/>
              </a:rPr>
              <a:t> </a:t>
            </a:r>
            <a:r>
              <a:rPr lang="uk-UA" sz="2800" b="1" dirty="0" err="1" smtClean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Bahnschrift SemiLight" panose="020B0502040204020203" pitchFamily="34" charset="0"/>
              </a:rPr>
              <a:t>Сокальської</a:t>
            </a:r>
            <a:r>
              <a:rPr lang="uk-UA" sz="2800" b="1" dirty="0" smtClean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Bahnschrift SemiLight" panose="020B0502040204020203" pitchFamily="34" charset="0"/>
              </a:rPr>
              <a:t> </a:t>
            </a:r>
            <a:r>
              <a:rPr lang="uk-UA" sz="2800" b="1" dirty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Bahnschrift SemiLight" panose="020B0502040204020203" pitchFamily="34" charset="0"/>
              </a:rPr>
              <a:t>міської ради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dirty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Bahnschrift SemiLight" panose="020B0502040204020203" pitchFamily="34" charset="0"/>
              </a:rPr>
              <a:t> </a:t>
            </a:r>
            <a:r>
              <a:rPr lang="uk-UA" sz="2800" b="1" dirty="0" smtClean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Bahnschrift SemiLight" panose="020B0502040204020203" pitchFamily="34" charset="0"/>
              </a:rPr>
              <a:t>Львівської </a:t>
            </a:r>
            <a:r>
              <a:rPr lang="uk-UA" sz="2800" b="1" dirty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Bahnschrift SemiLight" panose="020B0502040204020203" pitchFamily="34" charset="0"/>
              </a:rPr>
              <a:t>області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dirty="0" err="1" smtClean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Bahnschrift SemiLight" panose="020B0502040204020203" pitchFamily="34" charset="0"/>
              </a:rPr>
              <a:t>Працун</a:t>
            </a:r>
            <a:r>
              <a:rPr lang="uk-UA" sz="2800" b="1" dirty="0" smtClean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Bahnschrift SemiLight" panose="020B0502040204020203" pitchFamily="34" charset="0"/>
              </a:rPr>
              <a:t> Любов Павлівни</a:t>
            </a:r>
            <a:endParaRPr lang="uk-UA" sz="2800" b="1" dirty="0">
              <a:ln w="10541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latin typeface="Bahnschrift SemiLight" panose="020B0502040204020203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dirty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Bahnschrift SemiLight" panose="020B0502040204020203" pitchFamily="34" charset="0"/>
              </a:rPr>
              <a:t>перед педагогічним колективом,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dirty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Bahnschrift SemiLight" panose="020B0502040204020203" pitchFamily="34" charset="0"/>
              </a:rPr>
              <a:t> батьками та громадськістю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b="1" dirty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Bahnschrift SemiLight" panose="020B0502040204020203" pitchFamily="34" charset="0"/>
              </a:rPr>
              <a:t> за </a:t>
            </a:r>
            <a:r>
              <a:rPr lang="uk-UA" sz="2800" b="1" dirty="0" smtClean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Bahnschrift SemiLight" panose="020B0502040204020203" pitchFamily="34" charset="0"/>
              </a:rPr>
              <a:t>2022 </a:t>
            </a:r>
            <a:r>
              <a:rPr lang="uk-UA" sz="2800" b="1" dirty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Bahnschrift SemiLight" panose="020B0502040204020203" pitchFamily="34" charset="0"/>
              </a:rPr>
              <a:t>-</a:t>
            </a:r>
            <a:r>
              <a:rPr lang="uk-UA" sz="2800" b="1" dirty="0" smtClean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Bahnschrift SemiLight" panose="020B0502040204020203" pitchFamily="34" charset="0"/>
              </a:rPr>
              <a:t>2023 </a:t>
            </a:r>
            <a:r>
              <a:rPr lang="uk-UA" sz="2800" b="1" dirty="0">
                <a:ln w="10541" cmpd="sng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latin typeface="Bahnschrift SemiLight" panose="020B0502040204020203" pitchFamily="34" charset="0"/>
              </a:rPr>
              <a:t>навчальний рік</a:t>
            </a:r>
            <a:endParaRPr lang="ru-RU" sz="2800" b="1" cap="all" dirty="0">
              <a:ln w="10541" cmpd="sng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latin typeface="Bahnschrift SemiLight" panose="020B05020402040202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 descr="1023164bbe86dfbe4b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3338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Прямоугольник 1"/>
          <p:cNvSpPr>
            <a:spLocks noChangeArrowheads="1"/>
          </p:cNvSpPr>
          <p:nvPr/>
        </p:nvSpPr>
        <p:spPr bwMode="auto">
          <a:xfrm>
            <a:off x="539750" y="590550"/>
            <a:ext cx="4572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uk-UA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</p:txBody>
      </p:sp>
      <p:pic>
        <p:nvPicPr>
          <p:cNvPr id="22539" name="Picture 11" descr="C:\Users\Super\Desktop\IMG_220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962" y="1628800"/>
            <a:ext cx="5572398" cy="4156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 descr="1023164bbe86dfbe4b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7384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Прямоугольник 2"/>
          <p:cNvSpPr>
            <a:spLocks noChangeArrowheads="1"/>
          </p:cNvSpPr>
          <p:nvPr/>
        </p:nvSpPr>
        <p:spPr bwMode="auto">
          <a:xfrm>
            <a:off x="468313" y="395288"/>
            <a:ext cx="367188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 dirty="0">
                <a:latin typeface="Calibri" pitchFamily="34" charset="0"/>
              </a:rPr>
              <a:t>За </a:t>
            </a:r>
            <a:r>
              <a:rPr lang="ru-RU" b="1" i="1" dirty="0" err="1">
                <a:latin typeface="Calibri" pitchFamily="34" charset="0"/>
              </a:rPr>
              <a:t>педагогічним</a:t>
            </a:r>
            <a:r>
              <a:rPr lang="ru-RU" b="1" i="1" dirty="0">
                <a:latin typeface="Calibri" pitchFamily="34" charset="0"/>
              </a:rPr>
              <a:t> стажем:</a:t>
            </a:r>
            <a:endParaRPr lang="ru-RU" dirty="0">
              <a:latin typeface="Calibri" pitchFamily="34" charset="0"/>
            </a:endParaRPr>
          </a:p>
          <a:p>
            <a:r>
              <a:rPr lang="ru-RU" dirty="0" smtClean="0">
                <a:latin typeface="Calibri" pitchFamily="34" charset="0"/>
              </a:rPr>
              <a:t> 3- педагоги </a:t>
            </a:r>
            <a:r>
              <a:rPr lang="ru-RU" dirty="0" err="1" smtClean="0">
                <a:latin typeface="Calibri" pitchFamily="34" charset="0"/>
              </a:rPr>
              <a:t>більше</a:t>
            </a:r>
            <a:r>
              <a:rPr lang="ru-RU" dirty="0" smtClean="0">
                <a:latin typeface="Calibri" pitchFamily="34" charset="0"/>
              </a:rPr>
              <a:t> 20 </a:t>
            </a:r>
            <a:r>
              <a:rPr lang="ru-RU" dirty="0" err="1" smtClean="0">
                <a:latin typeface="Calibri" pitchFamily="34" charset="0"/>
              </a:rPr>
              <a:t>років</a:t>
            </a:r>
            <a:r>
              <a:rPr lang="ru-RU" dirty="0" smtClean="0">
                <a:latin typeface="Calibri" pitchFamily="34" charset="0"/>
              </a:rPr>
              <a:t> </a:t>
            </a:r>
            <a:r>
              <a:rPr lang="ru-RU" dirty="0" err="1" smtClean="0">
                <a:latin typeface="Calibri" pitchFamily="34" charset="0"/>
              </a:rPr>
              <a:t>педагогічного</a:t>
            </a:r>
            <a:r>
              <a:rPr lang="ru-RU" dirty="0" smtClean="0">
                <a:latin typeface="Calibri" pitchFamily="34" charset="0"/>
              </a:rPr>
              <a:t> стажу</a:t>
            </a:r>
            <a:r>
              <a:rPr lang="uk-UA" dirty="0" smtClean="0">
                <a:latin typeface="Calibri" pitchFamily="34" charset="0"/>
              </a:rPr>
              <a:t>.</a:t>
            </a:r>
            <a:endParaRPr lang="ru-RU" dirty="0">
              <a:latin typeface="Calibri" pitchFamily="34" charset="0"/>
            </a:endParaRPr>
          </a:p>
        </p:txBody>
      </p:sp>
      <p:pic>
        <p:nvPicPr>
          <p:cNvPr id="25602" name="Picture 2" descr="C:\Users\Super\Desktop\IMG_220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852935"/>
            <a:ext cx="4597400" cy="3665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 descr="1023164bbe86dfbe4b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588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Прямоугольник 2"/>
          <p:cNvSpPr>
            <a:spLocks noChangeArrowheads="1"/>
          </p:cNvSpPr>
          <p:nvPr/>
        </p:nvSpPr>
        <p:spPr bwMode="auto">
          <a:xfrm>
            <a:off x="323850" y="620713"/>
            <a:ext cx="360045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b="1" i="1" dirty="0">
                <a:latin typeface="Calibri" pitchFamily="34" charset="0"/>
              </a:rPr>
              <a:t>За віком:</a:t>
            </a:r>
            <a:endParaRPr lang="ru-RU" dirty="0">
              <a:latin typeface="Calibri" pitchFamily="34" charset="0"/>
            </a:endParaRPr>
          </a:p>
          <a:p>
            <a:r>
              <a:rPr lang="uk-UA" dirty="0">
                <a:latin typeface="Calibri" pitchFamily="34" charset="0"/>
              </a:rPr>
              <a:t>Всього – </a:t>
            </a:r>
            <a:r>
              <a:rPr lang="uk-UA" dirty="0" smtClean="0">
                <a:latin typeface="Calibri" pitchFamily="34" charset="0"/>
              </a:rPr>
              <a:t>5 </a:t>
            </a:r>
            <a:endParaRPr lang="ru-RU" dirty="0">
              <a:latin typeface="Calibri" pitchFamily="34" charset="0"/>
            </a:endParaRPr>
          </a:p>
          <a:p>
            <a:r>
              <a:rPr lang="uk-UA" dirty="0" smtClean="0">
                <a:latin typeface="Calibri" pitchFamily="34" charset="0"/>
              </a:rPr>
              <a:t>40-50 </a:t>
            </a:r>
            <a:r>
              <a:rPr lang="uk-UA" dirty="0">
                <a:latin typeface="Calibri" pitchFamily="34" charset="0"/>
              </a:rPr>
              <a:t>років </a:t>
            </a:r>
            <a:r>
              <a:rPr lang="uk-UA" dirty="0" smtClean="0">
                <a:latin typeface="Calibri" pitchFamily="34" charset="0"/>
              </a:rPr>
              <a:t>–4  </a:t>
            </a:r>
            <a:r>
              <a:rPr lang="uk-UA" dirty="0">
                <a:latin typeface="Calibri" pitchFamily="34" charset="0"/>
              </a:rPr>
              <a:t>чол.</a:t>
            </a:r>
            <a:endParaRPr lang="ru-RU" dirty="0">
              <a:latin typeface="Calibri" pitchFamily="34" charset="0"/>
            </a:endParaRPr>
          </a:p>
          <a:p>
            <a:r>
              <a:rPr lang="uk-UA" dirty="0">
                <a:latin typeface="Calibri" pitchFamily="34" charset="0"/>
              </a:rPr>
              <a:t>50 і більше – </a:t>
            </a:r>
            <a:r>
              <a:rPr lang="uk-UA" dirty="0" smtClean="0">
                <a:latin typeface="Calibri" pitchFamily="34" charset="0"/>
              </a:rPr>
              <a:t>1 </a:t>
            </a:r>
            <a:r>
              <a:rPr lang="uk-UA" dirty="0">
                <a:latin typeface="Calibri" pitchFamily="34" charset="0"/>
              </a:rPr>
              <a:t>чол.</a:t>
            </a:r>
            <a:endParaRPr lang="ru-RU" dirty="0">
              <a:latin typeface="Calibri" pitchFamily="34" charset="0"/>
            </a:endParaRPr>
          </a:p>
        </p:txBody>
      </p:sp>
      <p:graphicFrame>
        <p:nvGraphicFramePr>
          <p:cNvPr id="24579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8649092"/>
              </p:ext>
            </p:extLst>
          </p:nvPr>
        </p:nvGraphicFramePr>
        <p:xfrm>
          <a:off x="323850" y="2564904"/>
          <a:ext cx="8174037" cy="3887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4" r:id="rId4" imgW="8175445" imgH="3889585" progId="Excel.Chart.8">
                  <p:embed/>
                </p:oleObj>
              </mc:Choice>
              <mc:Fallback>
                <p:oleObj r:id="rId4" imgW="8175445" imgH="3889585" progId="Excel.Chart.8">
                  <p:embed/>
                  <p:pic>
                    <p:nvPicPr>
                      <p:cNvPr id="0" name="Диаграмма 3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2564904"/>
                        <a:ext cx="8174037" cy="3887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 descr="1023164bbe86dfbe4b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102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714480" y="214290"/>
            <a:ext cx="5786478" cy="1015663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2000" b="1" dirty="0">
              <a:ln w="50800"/>
              <a:solidFill>
                <a:srgbClr val="860000"/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2000" b="1" dirty="0">
              <a:ln w="50800"/>
              <a:solidFill>
                <a:srgbClr val="860000"/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2000" b="1" dirty="0">
              <a:ln w="50800"/>
              <a:solidFill>
                <a:srgbClr val="860000"/>
              </a:solidFill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99320" y="1916832"/>
            <a:ext cx="5601638" cy="1015663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2000" b="1" dirty="0">
              <a:ln w="50800"/>
              <a:solidFill>
                <a:srgbClr val="860000"/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2000" b="1" dirty="0">
              <a:ln w="50800"/>
              <a:solidFill>
                <a:srgbClr val="860000"/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ln w="50800"/>
              <a:solidFill>
                <a:srgbClr val="860000"/>
              </a:solidFill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65950" y="2424663"/>
            <a:ext cx="5786478" cy="163121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2000" b="1" dirty="0">
              <a:ln w="50800"/>
              <a:solidFill>
                <a:srgbClr val="860000"/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2000" b="1" dirty="0">
              <a:ln w="50800"/>
              <a:solidFill>
                <a:srgbClr val="860000"/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2000" b="1" dirty="0">
              <a:ln w="50800"/>
              <a:solidFill>
                <a:srgbClr val="860000"/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b="1" dirty="0">
                <a:ln w="50800"/>
                <a:solidFill>
                  <a:srgbClr val="860000"/>
                </a:solidFill>
                <a:latin typeface="+mn-lt"/>
              </a:rPr>
              <a:t>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ln w="50800"/>
              <a:solidFill>
                <a:srgbClr val="860000"/>
              </a:solidFill>
              <a:latin typeface="+mn-lt"/>
            </a:endParaRPr>
          </a:p>
        </p:txBody>
      </p:sp>
      <p:pic>
        <p:nvPicPr>
          <p:cNvPr id="25602" name="Picture 2" descr="C:\Users\Super\Desktop\IMG_143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1976" y="2574"/>
            <a:ext cx="10339390" cy="10339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 descr="1023164bbe86dfbe4b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57158" y="285729"/>
            <a:ext cx="857256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uk-UA" dirty="0">
              <a:latin typeface="+mn-lt"/>
            </a:endParaRPr>
          </a:p>
        </p:txBody>
      </p:sp>
      <p:pic>
        <p:nvPicPr>
          <p:cNvPr id="26626" name="Picture 2" descr="C:\Users\Super\Desktop\IMG_143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32824" y="-2459038"/>
            <a:ext cx="11430000" cy="11430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" descr="1023164bbe86dfbe4b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0" name="Picture 2" descr="C:\Users\Super\Desktop\IMG_142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60677" y="-1395536"/>
            <a:ext cx="12004675" cy="1143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 descr="1023164bbe86dfbe4b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3338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4" name="Прямоугольник 2"/>
          <p:cNvSpPr>
            <a:spLocks noChangeArrowheads="1"/>
          </p:cNvSpPr>
          <p:nvPr/>
        </p:nvSpPr>
        <p:spPr bwMode="auto">
          <a:xfrm>
            <a:off x="285750" y="357188"/>
            <a:ext cx="82867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i="1" dirty="0">
                <a:solidFill>
                  <a:srgbClr val="860000"/>
                </a:solidFill>
                <a:latin typeface="Arial Black" pitchFamily="34" charset="0"/>
              </a:rPr>
              <a:t>Організація  навчально-виховного процесу забезпечує належний рівень фізичного, інтелектуального, естетичного розвитку</a:t>
            </a:r>
            <a:endParaRPr lang="en-US" i="1" dirty="0">
              <a:solidFill>
                <a:srgbClr val="860000"/>
              </a:solidFill>
              <a:latin typeface="Arial Black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1472" y="1500174"/>
            <a:ext cx="8143932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7030A0"/>
                </a:solidFill>
                <a:latin typeface="+mn-lt"/>
              </a:rPr>
              <a:t>Пріоритетним напрямком роботи залишається турбота про фізичний розвиток дітей, зміцнення та укріплення здоров'я. </a:t>
            </a:r>
            <a:endParaRPr lang="ru-RU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7030A0"/>
              </a:solidFill>
              <a:latin typeface="+mn-lt"/>
            </a:endParaRPr>
          </a:p>
        </p:txBody>
      </p:sp>
      <p:pic>
        <p:nvPicPr>
          <p:cNvPr id="28676" name="Picture 1" descr="I:\малюнки 2\medik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2428875"/>
            <a:ext cx="1357312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C:\Documents and Settings\Admin\Рабочий стол\!\Копия SAM_016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57354" y="2335644"/>
            <a:ext cx="2493423" cy="187006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9" name="Picture 3" descr="C:\Documents and Settings\Admin\Рабочий стол\!\Копия SAM_018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8" y="2428868"/>
            <a:ext cx="2524102" cy="189307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IMG_9363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348" y="4500570"/>
            <a:ext cx="2857530" cy="213881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E:\2015\Новая папка2\Копия P3040179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00760" y="4429132"/>
            <a:ext cx="2554238" cy="207167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8681" name="Picture 6" descr="D:\перевірити\малюнки 2\квіти\0_a977f_15e12f9f_XL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500313" y="4714875"/>
            <a:ext cx="5049837" cy="242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2" name="Picture 2" descr="C:\Users\Super\Desktop\IMG_1410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55" y="2140748"/>
            <a:ext cx="2571769" cy="2104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 descr="1023164bbe86dfbe4b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00034" y="285728"/>
            <a:ext cx="8358246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7030A0"/>
                </a:solidFill>
                <a:latin typeface="+mn-lt"/>
              </a:rPr>
              <a:t>На належному рівні здійснюється підготовка до навчання дітей в школі. Моніторинг дітей шестирічного віку показав, що старші дошкільники підготовлені  до школи. Вони мають адекватну самооцінку, сформовану інтелектуальну, емоційно-вольову сферу.</a:t>
            </a:r>
            <a:endParaRPr lang="ru-RU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7030A0"/>
              </a:solidFill>
              <a:latin typeface="+mn-lt"/>
            </a:endParaRPr>
          </a:p>
        </p:txBody>
      </p:sp>
      <p:pic>
        <p:nvPicPr>
          <p:cNvPr id="6" name="Picture 3" descr="E:\2014\івана купала 2014\P704054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605749">
            <a:off x="762256" y="5054455"/>
            <a:ext cx="2580989" cy="15896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6" descr="E:\день незалежності\DSCN304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0911669">
            <a:off x="352369" y="3332259"/>
            <a:ext cx="2786580" cy="16684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6" name="Picture 2" descr="E:\2015\лена логопед\P306020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501307">
            <a:off x="6000760" y="3143248"/>
            <a:ext cx="2457441" cy="18430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27" name="Picture 3" descr="E:\P101002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21182853">
            <a:off x="5957207" y="4934340"/>
            <a:ext cx="2384211" cy="17859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2" descr="D:\портрет Таня\DCIM\100OLYMP\Копия P303004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71802" y="3643314"/>
            <a:ext cx="3000396" cy="22502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2" descr="1023164bbe86dfbe4b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69413" cy="699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2" name="WordArt 14"/>
          <p:cNvSpPr>
            <a:spLocks noChangeArrowheads="1" noChangeShapeType="1" noTextEdit="1"/>
          </p:cNvSpPr>
          <p:nvPr/>
        </p:nvSpPr>
        <p:spPr bwMode="auto">
          <a:xfrm>
            <a:off x="2789238" y="19050"/>
            <a:ext cx="421005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2700">
                  <a:solidFill>
                    <a:srgbClr val="17365D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Arial Black"/>
              </a:rPr>
              <a:t>Гурткова робота</a:t>
            </a:r>
          </a:p>
        </p:txBody>
      </p:sp>
      <p:sp>
        <p:nvSpPr>
          <p:cNvPr id="30723" name="WordArt 15"/>
          <p:cNvSpPr>
            <a:spLocks noChangeArrowheads="1" noChangeShapeType="1" noTextEdit="1"/>
          </p:cNvSpPr>
          <p:nvPr/>
        </p:nvSpPr>
        <p:spPr bwMode="auto">
          <a:xfrm>
            <a:off x="142875" y="2286000"/>
            <a:ext cx="2786063" cy="285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720">
                <a:ln w="9525">
                  <a:solidFill>
                    <a:srgbClr val="17365D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Monotype Corsiva"/>
              </a:rPr>
              <a:t>"Радість творчості"</a:t>
            </a:r>
          </a:p>
        </p:txBody>
      </p:sp>
      <p:sp>
        <p:nvSpPr>
          <p:cNvPr id="30724" name="WordArt 15"/>
          <p:cNvSpPr>
            <a:spLocks noChangeArrowheads="1" noChangeShapeType="1" noTextEdit="1"/>
          </p:cNvSpPr>
          <p:nvPr/>
        </p:nvSpPr>
        <p:spPr bwMode="auto">
          <a:xfrm>
            <a:off x="3776663" y="2786063"/>
            <a:ext cx="1581150" cy="2143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720">
                <a:ln w="9525">
                  <a:solidFill>
                    <a:srgbClr val="17365D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Monotype Corsiva"/>
              </a:rPr>
              <a:t>«Смайлик"</a:t>
            </a:r>
          </a:p>
        </p:txBody>
      </p:sp>
      <p:sp>
        <p:nvSpPr>
          <p:cNvPr id="30725" name="WordArt 15"/>
          <p:cNvSpPr>
            <a:spLocks noChangeArrowheads="1" noChangeShapeType="1" noTextEdit="1"/>
          </p:cNvSpPr>
          <p:nvPr/>
        </p:nvSpPr>
        <p:spPr bwMode="auto">
          <a:xfrm>
            <a:off x="6357938" y="2286000"/>
            <a:ext cx="2786062" cy="285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720">
                <a:ln w="9525">
                  <a:solidFill>
                    <a:srgbClr val="17365D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Monotype Corsiva"/>
              </a:rPr>
              <a:t>«Дзвінкі голосочки"</a:t>
            </a:r>
          </a:p>
        </p:txBody>
      </p:sp>
      <p:sp>
        <p:nvSpPr>
          <p:cNvPr id="30726" name="WordArt 15"/>
          <p:cNvSpPr>
            <a:spLocks noChangeArrowheads="1" noChangeShapeType="1" noTextEdit="1"/>
          </p:cNvSpPr>
          <p:nvPr/>
        </p:nvSpPr>
        <p:spPr bwMode="auto">
          <a:xfrm>
            <a:off x="379413" y="5843588"/>
            <a:ext cx="2786062" cy="285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720">
                <a:ln w="9525">
                  <a:solidFill>
                    <a:srgbClr val="17365D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Monotype Corsiva"/>
              </a:rPr>
              <a:t>«Митці пісочної країни"</a:t>
            </a:r>
          </a:p>
        </p:txBody>
      </p:sp>
      <p:sp>
        <p:nvSpPr>
          <p:cNvPr id="30727" name="WordArt 15"/>
          <p:cNvSpPr>
            <a:spLocks noChangeArrowheads="1" noChangeShapeType="1" noTextEdit="1"/>
          </p:cNvSpPr>
          <p:nvPr/>
        </p:nvSpPr>
        <p:spPr bwMode="auto">
          <a:xfrm>
            <a:off x="6072188" y="5715000"/>
            <a:ext cx="2214562" cy="285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spc="720">
                <a:ln w="9525">
                  <a:solidFill>
                    <a:srgbClr val="17365D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Monotype Corsiva"/>
              </a:rPr>
              <a:t>«Юні олімпійці"</a:t>
            </a:r>
          </a:p>
        </p:txBody>
      </p:sp>
      <p:sp>
        <p:nvSpPr>
          <p:cNvPr id="30728" name="WordArt 15"/>
          <p:cNvSpPr>
            <a:spLocks noChangeArrowheads="1" noChangeShapeType="1" noTextEdit="1"/>
          </p:cNvSpPr>
          <p:nvPr/>
        </p:nvSpPr>
        <p:spPr bwMode="auto">
          <a:xfrm>
            <a:off x="4000500" y="3357563"/>
            <a:ext cx="1785938" cy="285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spc="720">
              <a:ln w="9525">
                <a:solidFill>
                  <a:srgbClr val="17365D"/>
                </a:solidFill>
                <a:round/>
                <a:headEnd/>
                <a:tailEnd/>
              </a:ln>
              <a:solidFill>
                <a:srgbClr val="002060"/>
              </a:solidFill>
              <a:latin typeface="Monotype Corsiva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166211" y="3078305"/>
            <a:ext cx="2978147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b="1" dirty="0">
                <a:ln w="50800"/>
                <a:solidFill>
                  <a:srgbClr val="860000"/>
                </a:solidFill>
                <a:latin typeface="+mn-lt"/>
              </a:rPr>
              <a:t>(вивчення англійської мови)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b="1" dirty="0">
                <a:ln w="50800"/>
                <a:solidFill>
                  <a:srgbClr val="860000"/>
                </a:solidFill>
                <a:latin typeface="+mn-lt"/>
              </a:rPr>
              <a:t>Керівник: </a:t>
            </a:r>
            <a:r>
              <a:rPr lang="uk-UA" sz="2000" b="1" dirty="0" err="1">
                <a:ln w="50800"/>
                <a:solidFill>
                  <a:srgbClr val="860000"/>
                </a:solidFill>
                <a:latin typeface="+mn-lt"/>
              </a:rPr>
              <a:t>Кривець</a:t>
            </a:r>
            <a:r>
              <a:rPr lang="uk-UA" sz="2000" b="1" dirty="0">
                <a:ln w="50800"/>
                <a:solidFill>
                  <a:srgbClr val="860000"/>
                </a:solidFill>
                <a:latin typeface="+mn-lt"/>
              </a:rPr>
              <a:t> М.О.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0" y="2500306"/>
            <a:ext cx="3127820" cy="89255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b="1" dirty="0">
                <a:ln w="50800"/>
                <a:solidFill>
                  <a:srgbClr val="860000"/>
                </a:solidFill>
                <a:latin typeface="+mn-lt"/>
              </a:rPr>
              <a:t>(художньо-естетичний напрямок)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b="1" dirty="0">
                <a:ln w="50800"/>
                <a:solidFill>
                  <a:srgbClr val="860000"/>
                </a:solidFill>
                <a:latin typeface="+mn-lt"/>
              </a:rPr>
              <a:t>Керівник: Гетьман М.Г.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985004" y="2571744"/>
            <a:ext cx="3158996" cy="89255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b="1" dirty="0">
                <a:ln w="50800"/>
                <a:solidFill>
                  <a:srgbClr val="860000"/>
                </a:solidFill>
                <a:latin typeface="+mn-lt"/>
              </a:rPr>
              <a:t>(художньо-естетичний напрямок)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b="1" dirty="0">
                <a:ln w="50800"/>
                <a:solidFill>
                  <a:srgbClr val="860000"/>
                </a:solidFill>
                <a:latin typeface="+mn-lt"/>
              </a:rPr>
              <a:t>Керівник: </a:t>
            </a:r>
            <a:r>
              <a:rPr lang="uk-UA" sz="2000" b="1" dirty="0" err="1">
                <a:ln w="50800"/>
                <a:solidFill>
                  <a:srgbClr val="860000"/>
                </a:solidFill>
                <a:latin typeface="+mn-lt"/>
              </a:rPr>
              <a:t>Горбаченко</a:t>
            </a:r>
            <a:r>
              <a:rPr lang="uk-UA" sz="2000" b="1" dirty="0">
                <a:ln w="50800"/>
                <a:solidFill>
                  <a:srgbClr val="860000"/>
                </a:solidFill>
                <a:latin typeface="+mn-lt"/>
              </a:rPr>
              <a:t> Ю.С.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14282" y="6150114"/>
            <a:ext cx="312466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b="1" dirty="0">
                <a:ln w="50800"/>
                <a:solidFill>
                  <a:srgbClr val="860000"/>
                </a:solidFill>
                <a:latin typeface="+mn-lt"/>
              </a:rPr>
              <a:t>(пізнавальний напрямок)</a:t>
            </a:r>
            <a:endParaRPr lang="ru-RU" sz="1600" b="1" dirty="0">
              <a:ln w="50800"/>
              <a:solidFill>
                <a:srgbClr val="860000"/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b="1" dirty="0">
                <a:ln w="50800"/>
                <a:solidFill>
                  <a:srgbClr val="860000"/>
                </a:solidFill>
                <a:latin typeface="+mn-lt"/>
              </a:rPr>
              <a:t>Керівник:Співак М.В.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5198575" y="6000768"/>
            <a:ext cx="3945425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b="1" dirty="0">
                <a:ln w="50800"/>
                <a:solidFill>
                  <a:srgbClr val="860000"/>
                </a:solidFill>
                <a:latin typeface="+mn-lt"/>
              </a:rPr>
              <a:t>(фізкультурно-оздоровчий напрямок)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b="1" dirty="0">
                <a:ln w="50800"/>
                <a:solidFill>
                  <a:srgbClr val="860000"/>
                </a:solidFill>
                <a:latin typeface="+mn-lt"/>
              </a:rPr>
              <a:t>Керівник:Коротова О.С.</a:t>
            </a:r>
          </a:p>
        </p:txBody>
      </p:sp>
      <p:pic>
        <p:nvPicPr>
          <p:cNvPr id="20" name="Picture 4" descr="E:\2015\гетьман гуртожиток\Копия DSC006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57166"/>
            <a:ext cx="2059387" cy="19415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1" name="Picture 5" descr="E:\2015\англійська\P304012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57554" y="714356"/>
            <a:ext cx="2446563" cy="19415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2" name="Picture 6" descr="E:\2015\Співак\P306019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5225" y="3767185"/>
            <a:ext cx="2235892" cy="19789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3" name="Picture 7" descr="E:\2015\фізкультура\P3040179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43636" y="3571876"/>
            <a:ext cx="2232251" cy="21028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0738" name="Picture 2" descr="D:\перевірити\Копия картинки\0_5aefb_70a80dad_XL.jpg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739856">
            <a:off x="2339975" y="2840038"/>
            <a:ext cx="4318000" cy="431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 descr="C:\Documents and Settings\Admin\Рабочий стол\Новая папка\Копия DSC05755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715140" y="571480"/>
            <a:ext cx="2143140" cy="16073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2" descr="1023164bbe86dfbe4b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143240" y="285728"/>
            <a:ext cx="3387081" cy="58477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200" b="1" spc="50" dirty="0">
                <a:ln w="11430"/>
                <a:solidFill>
                  <a:srgbClr val="86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Розваги,виставки</a:t>
            </a:r>
            <a:endParaRPr lang="ru-RU" sz="3200" b="1" spc="50" dirty="0">
              <a:ln w="11430"/>
              <a:solidFill>
                <a:srgbClr val="86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43174" y="1428736"/>
            <a:ext cx="3857652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Спортивна розвага </a:t>
            </a:r>
            <a:r>
              <a:rPr lang="uk-UA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“Мама</a:t>
            </a:r>
            <a:r>
              <a:rPr lang="uk-UA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, тато, я – спортивна сім</a:t>
            </a:r>
            <a:r>
              <a:rPr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’</a:t>
            </a:r>
            <a:r>
              <a:rPr lang="uk-UA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я”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714612" y="3214686"/>
            <a:ext cx="4143403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Виставка-презентація присвячена нетрадиційним технікам малювання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786051" y="4929198"/>
            <a:ext cx="3500462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Виставка дитячих робіт  до свята Великодня</a:t>
            </a:r>
          </a:p>
        </p:txBody>
      </p:sp>
      <p:pic>
        <p:nvPicPr>
          <p:cNvPr id="5123" name="Picture 3" descr="E:\тато мама я\Копия IMG_348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071546"/>
            <a:ext cx="2454372" cy="1381124"/>
          </a:xfrm>
          <a:prstGeom prst="rect">
            <a:avLst/>
          </a:prstGeom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5" name="Picture 5" descr="E:\тато мама я\Копия IMG_350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388" y="1071546"/>
            <a:ext cx="2468500" cy="1389074"/>
          </a:xfrm>
          <a:prstGeom prst="rect">
            <a:avLst/>
          </a:prstGeom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7" name="Picture 7" descr="E:\фотовиставка\Копия DSC0691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34" y="3000372"/>
            <a:ext cx="2071702" cy="1381135"/>
          </a:xfrm>
          <a:prstGeom prst="rect">
            <a:avLst/>
          </a:prstGeom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8" name="Picture 8" descr="I:\сайт 2015\паска\днз паск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20" y="4786322"/>
            <a:ext cx="2317162" cy="1751004"/>
          </a:xfrm>
          <a:prstGeom prst="rect">
            <a:avLst/>
          </a:prstGeom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9" name="Picture 9" descr="I:\сайт 2015\гурток Гетьман\P4170094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929454" y="2643182"/>
            <a:ext cx="1643041" cy="2190721"/>
          </a:xfrm>
          <a:prstGeom prst="rect">
            <a:avLst/>
          </a:prstGeom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30" name="Picture 10" descr="I:\сайт 2015\паска\днз паска4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286512" y="5072074"/>
            <a:ext cx="2645560" cy="1489058"/>
          </a:xfrm>
          <a:prstGeom prst="rect">
            <a:avLst/>
          </a:prstGeom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1756" name="Picture 5" descr="D:\перевірити\Копия картинки\21.gif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071813" y="5572125"/>
            <a:ext cx="28575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5" descr="1023164bbe86dfbe4b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28596" y="4143380"/>
            <a:ext cx="4572000" cy="2062103"/>
          </a:xfrm>
          <a:prstGeom prst="rect">
            <a:avLst/>
          </a:prstGeom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Адреса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b="1" i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с.Комарів</a:t>
            </a:r>
            <a:endParaRPr lang="uk-UA" sz="16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b="1" i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вул</a:t>
            </a:r>
            <a:r>
              <a:rPr lang="uk-UA" sz="16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 . </a:t>
            </a:r>
            <a:r>
              <a:rPr lang="uk-UA" sz="16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Грушевського 45,А</a:t>
            </a:r>
            <a:endParaRPr lang="uk-UA" sz="16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Режим роботи </a:t>
            </a:r>
            <a:r>
              <a:rPr lang="uk-UA" sz="16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ЗДО </a:t>
            </a:r>
            <a:r>
              <a:rPr lang="uk-UA" sz="16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– 9</a:t>
            </a:r>
            <a:r>
              <a:rPr lang="uk-UA" sz="16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uk-UA" sz="16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годин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Тривалість роботи з </a:t>
            </a:r>
            <a:r>
              <a:rPr lang="uk-UA" sz="16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8.30 </a:t>
            </a:r>
            <a:r>
              <a:rPr lang="uk-UA" sz="16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до </a:t>
            </a:r>
            <a:r>
              <a:rPr lang="uk-UA" sz="16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17.30</a:t>
            </a:r>
            <a:endParaRPr lang="uk-UA" sz="16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5-денний робочий день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16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i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komarivsad@gmail</a:t>
            </a:r>
            <a:r>
              <a:rPr lang="uk-UA" sz="16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.</a:t>
            </a:r>
            <a:r>
              <a:rPr lang="en-US" sz="16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 Black" pitchFamily="34" charset="0"/>
              </a:rPr>
              <a:t>com</a:t>
            </a:r>
            <a:endParaRPr lang="uk-UA" sz="1600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29124" y="357166"/>
            <a:ext cx="4500594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Дошкільний навчальний заклад (ясла-садок) комбінованого типу </a:t>
            </a:r>
            <a:r>
              <a:rPr lang="uk-UA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 </a:t>
            </a:r>
            <a:r>
              <a:rPr lang="uk-UA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підпорядкований управлінню освіти і науки </a:t>
            </a:r>
            <a:r>
              <a:rPr lang="uk-UA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Сокальської</a:t>
            </a:r>
            <a:r>
              <a:rPr lang="uk-UA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 </a:t>
            </a:r>
            <a:r>
              <a:rPr lang="uk-UA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міської ради </a:t>
            </a:r>
            <a:r>
              <a:rPr lang="uk-UA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Львівської </a:t>
            </a:r>
            <a:r>
              <a:rPr lang="uk-UA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області.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Р</a:t>
            </a:r>
            <a:r>
              <a:rPr lang="ru-RU" sz="24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озпочав</a:t>
            </a:r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 </a:t>
            </a:r>
            <a:r>
              <a:rPr lang="ru-RU" sz="24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функціонування</a:t>
            </a:r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 у </a:t>
            </a:r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1960 </a:t>
            </a:r>
            <a:r>
              <a:rPr lang="ru-RU" sz="24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році</a:t>
            </a:r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.</a:t>
            </a:r>
            <a:endParaRPr lang="uk-UA" sz="2400" b="1" i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18290" y="914058"/>
            <a:ext cx="3182206" cy="2386654"/>
          </a:xfrm>
          <a:prstGeom prst="rect">
            <a:avLst/>
          </a:prstGeom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00628" y="3714752"/>
            <a:ext cx="3357586" cy="2518189"/>
          </a:xfrm>
          <a:prstGeom prst="rect">
            <a:avLst/>
          </a:prstGeom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reflection blurRad="12700" stA="30000" endPos="30000" dist="5000" dir="5400000" sy="-100000" algn="bl" rotWithShape="0"/>
          </a:effectLst>
          <a:scene3d>
            <a:camera prst="perspectiveContrastingLeftFacing"/>
            <a:lightRig rig="threePt" dir="t">
              <a:rot lat="0" lon="0" rev="2700000"/>
            </a:lightRig>
          </a:scene3d>
          <a:sp3d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2" descr="1023164bbe86dfbe4b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143240" y="285728"/>
            <a:ext cx="2952283" cy="58477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200" b="1" spc="50" dirty="0">
                <a:ln w="11430"/>
                <a:solidFill>
                  <a:srgbClr val="86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Святкові ранки</a:t>
            </a:r>
            <a:endParaRPr lang="ru-RU" sz="3200" b="1" spc="50" dirty="0">
              <a:ln w="11430"/>
              <a:solidFill>
                <a:srgbClr val="86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pic>
        <p:nvPicPr>
          <p:cNvPr id="3074" name="Picture 2" descr="E:\2015\8 березня на сайт\P304011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619208">
            <a:off x="6034520" y="1777847"/>
            <a:ext cx="2827320" cy="1949876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isometricOffAxis2Left"/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3075" name="Picture 3" descr="E:\2015\8 березня на сайт\IMG_207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0102745">
            <a:off x="271955" y="1625712"/>
            <a:ext cx="2706157" cy="1888016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isometricOffAxis1Right"/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3082" name="Picture 10" descr="E:\осінь 2014\IMG_20141024_10431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28992" y="3571876"/>
            <a:ext cx="2315754" cy="30876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83" name="Picture 11" descr="E:\2014\випуск 2014\випуск 2014\IMG_1149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4282" y="4071942"/>
            <a:ext cx="3002750" cy="20018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84" name="Picture 12" descr="E:\новий рік\DSC0329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929322" y="4000504"/>
            <a:ext cx="3000396" cy="214428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7" name="Picture 5" descr="E:\2015\свято весни\Віночок\Копия DSC03335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857488" y="1000108"/>
            <a:ext cx="3429024" cy="178148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2777" name="Picture 17" descr="D:\перевірити\Копия картинки\5984714.gif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-768384">
            <a:off x="2309813" y="2000250"/>
            <a:ext cx="4714875" cy="241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2" name="Picture 2" descr="C:\Users\Super\Desktop\IMG_2737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7968" y="-34360"/>
            <a:ext cx="9871968" cy="9871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2" descr="1023164bbe86dfbe4b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05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 descr="G:\малюнки 2\85320e1b47c3 копия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5000636"/>
            <a:ext cx="3145849" cy="1714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2" descr="1023164bbe86dfbe4b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463"/>
            <a:ext cx="94567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779713" y="303213"/>
            <a:ext cx="3584575" cy="461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b="1" spc="50" dirty="0">
                <a:ln w="11430"/>
                <a:solidFill>
                  <a:srgbClr val="86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Організація харчування </a:t>
            </a: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428596" y="714356"/>
            <a:ext cx="8715404" cy="6463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3556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dirty="0">
                <a:latin typeface="+mn-lt"/>
              </a:rPr>
              <a:t> </a:t>
            </a:r>
            <a:r>
              <a:rPr lang="uk-UA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У дошкільному навчальному закладі забезпечена доступність   і безоплатність здобуття дошкільної освіти.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</a:endParaRPr>
          </a:p>
          <a:p>
            <a:pPr indent="3556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Відповідно до законів України «Про дошкільну освіту» від 11.07.2001 року №2628 (зі змінами), «Про внесення змін та визнання такими, що втратили чинність, деяких законодавчих актів України» від 28.12.2015 року, на підставі рішення </a:t>
            </a:r>
            <a:r>
              <a:rPr lang="uk-UA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виконкому </a:t>
            </a:r>
            <a:r>
              <a:rPr lang="uk-UA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Сокальської</a:t>
            </a:r>
            <a:r>
              <a:rPr lang="uk-UA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 </a:t>
            </a:r>
            <a:r>
              <a:rPr lang="uk-UA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міської ради від </a:t>
            </a:r>
            <a:r>
              <a:rPr lang="uk-UA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06.01.2023 </a:t>
            </a:r>
            <a:r>
              <a:rPr lang="uk-UA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року №1 «Про вартість харчування вихованців комунальних дошкільних навчальних закладів»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</a:endParaRPr>
          </a:p>
          <a:p>
            <a:pPr indent="3556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В дошкільному закладі встановлено: 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</a:endParaRPr>
          </a:p>
          <a:p>
            <a:pPr marL="177800" indent="952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uk-UA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Вартість харчування одного вихованця в ДНЗ у розмірі </a:t>
            </a:r>
            <a:r>
              <a:rPr lang="uk-UA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35 </a:t>
            </a:r>
            <a:r>
              <a:rPr lang="uk-UA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грн</a:t>
            </a:r>
            <a:r>
              <a:rPr lang="uk-UA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, на день.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</a:endParaRPr>
          </a:p>
          <a:p>
            <a:pPr marL="177800" indent="952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uk-UA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Батьки сплачують за харчування дітей у розмірі </a:t>
            </a:r>
            <a:r>
              <a:rPr lang="uk-UA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50</a:t>
            </a:r>
            <a:r>
              <a:rPr lang="uk-UA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% від вартості харчування на день.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</a:endParaRPr>
          </a:p>
          <a:p>
            <a:pPr marL="177800" indent="952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uk-UA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Умови звільнення від плати або зменшення розміру плати для батьків за харчування дітей у ДНЗ визначається наказом Міністерства освіти і науки України від 21. 11. 2002 року 3667 «Про затвердження Порядку встановлення плати для батьків за перебування дітей у державних закладах» (зі змінами).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</a:endParaRPr>
          </a:p>
          <a:p>
            <a:pPr marL="177800" indent="95250" algn="just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uk-UA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Харчування дітей у ДНЗ здійснюється відповідно до норм, затверджених постановою Кабінету Міністрів України від 22.11.2014 року №1591 «Про затвердження норм харчування у навчальних та оздоровчих закладах».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</a:endParaRPr>
          </a:p>
          <a:p>
            <a:pPr indent="446088" algn="just">
              <a:defRPr/>
            </a:pPr>
            <a:endParaRPr lang="uk-UA" dirty="0">
              <a:solidFill>
                <a:srgbClr val="363636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indent="446088" algn="just">
              <a:defRPr/>
            </a:pPr>
            <a:endParaRPr lang="uk-UA" dirty="0">
              <a:solidFill>
                <a:srgbClr val="363636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indent="446088" algn="just">
              <a:defRPr/>
            </a:pPr>
            <a:endParaRPr lang="uk-UA" dirty="0">
              <a:solidFill>
                <a:srgbClr val="363636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indent="446088" algn="just">
              <a:defRPr/>
            </a:pPr>
            <a:endParaRPr lang="uk-UA" dirty="0">
              <a:solidFill>
                <a:srgbClr val="363636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indent="446088" algn="just">
              <a:defRPr/>
            </a:pPr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20" name="Прямоугольник 1"/>
          <p:cNvSpPr>
            <a:spLocks noChangeArrowheads="1"/>
          </p:cNvSpPr>
          <p:nvPr/>
        </p:nvSpPr>
        <p:spPr bwMode="auto">
          <a:xfrm>
            <a:off x="4008438" y="2392363"/>
            <a:ext cx="555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uk-UA" b="1">
                <a:solidFill>
                  <a:srgbClr val="860000"/>
                </a:solidFill>
                <a:latin typeface="Calibri" pitchFamily="34" charset="0"/>
              </a:rPr>
              <a:t>       </a:t>
            </a:r>
            <a:endParaRPr lang="ru-RU" b="1">
              <a:solidFill>
                <a:srgbClr val="860000"/>
              </a:solidFill>
              <a:latin typeface="Calibri" pitchFamily="34" charset="0"/>
            </a:endParaRPr>
          </a:p>
        </p:txBody>
      </p:sp>
      <p:pic>
        <p:nvPicPr>
          <p:cNvPr id="34821" name="Picture 2" descr="G:\208205714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38" y="5715000"/>
            <a:ext cx="73088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2" descr="1023164bbe86dfbe4b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4567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57158" y="642918"/>
            <a:ext cx="8786842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6088" algn="just">
              <a:defRPr/>
            </a:pPr>
            <a:r>
              <a:rPr lang="uk-UA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Найважливішою умовою правильної організації харчування дітей є суворе дотримання санітарно-гігієнічних вимог до харчоблоку та процесу приготування і зберігання їжі. З метою профілактики кишкових захворювань працівники суворо дотримуються встановлених вимог до технологічної обробки продуктів, правил особистої гігієни. </a:t>
            </a:r>
          </a:p>
          <a:p>
            <a:pPr indent="446088" algn="just">
              <a:defRPr/>
            </a:pPr>
            <a:r>
              <a:rPr lang="uk-UA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Усі продукти харчування, що надходять до ДНЗ  відповідають вимогам державних стандартів, супроводжуються накладними, сертифікатами якості, висновками санітарно-епідеміологічної експертизи. </a:t>
            </a:r>
          </a:p>
          <a:p>
            <a:pPr indent="446088" algn="just">
              <a:defRPr/>
            </a:pPr>
            <a:r>
              <a:rPr lang="uk-UA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Закупівлю овочів та оформлення необхідної документації здійснює управління освіти.</a:t>
            </a:r>
          </a:p>
        </p:txBody>
      </p:sp>
      <p:pic>
        <p:nvPicPr>
          <p:cNvPr id="1027" name="Picture 3" descr="E:\віночок\віночок\віночок\Копия DSC025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68" y="4357694"/>
            <a:ext cx="2905067" cy="20653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2" descr="1023164bbe86dfbe4b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6" name="Прямоугольник 2"/>
          <p:cNvSpPr>
            <a:spLocks noChangeArrowheads="1"/>
          </p:cNvSpPr>
          <p:nvPr/>
        </p:nvSpPr>
        <p:spPr bwMode="auto">
          <a:xfrm>
            <a:off x="2000250" y="214313"/>
            <a:ext cx="51117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2000" b="1">
                <a:solidFill>
                  <a:srgbClr val="860000"/>
                </a:solidFill>
                <a:latin typeface="Times New Roman" pitchFamily="18" charset="0"/>
                <a:cs typeface="Times New Roman" pitchFamily="18" charset="0"/>
              </a:rPr>
              <a:t>Зміцнення матеріально-технічної бази</a:t>
            </a: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642910" y="1540975"/>
            <a:ext cx="7929618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>
              <a:defRPr/>
            </a:pPr>
            <a:endParaRPr lang="uk-UA" sz="2000" b="1" dirty="0">
              <a:ln w="50800"/>
              <a:solidFill>
                <a:schemeClr val="bg1">
                  <a:shade val="50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>
              <a:defRPr/>
            </a:pPr>
            <a:r>
              <a:rPr lang="ru-RU" b="1" dirty="0" err="1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Протягом</a:t>
            </a:r>
            <a:r>
              <a:rPr lang="ru-RU" b="1" dirty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минулого</a:t>
            </a:r>
            <a:r>
              <a:rPr lang="ru-RU" b="1" dirty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року </a:t>
            </a:r>
            <a:r>
              <a:rPr lang="ru-RU" b="1" dirty="0" err="1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матеріальна</a:t>
            </a:r>
            <a:r>
              <a:rPr lang="ru-RU" b="1" dirty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база ДНЗ </a:t>
            </a:r>
            <a:r>
              <a:rPr lang="ru-RU" b="1" dirty="0" err="1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поповнилась</a:t>
            </a:r>
            <a:r>
              <a:rPr lang="ru-RU" b="1" dirty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b="1" dirty="0" err="1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бюджетні</a:t>
            </a:r>
            <a:r>
              <a:rPr lang="ru-RU" b="1" dirty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кошти</a:t>
            </a:r>
            <a:r>
              <a:rPr lang="ru-RU" b="1" dirty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ru-RU" b="1" dirty="0" err="1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кошти</a:t>
            </a:r>
            <a:r>
              <a:rPr lang="ru-RU" b="1" dirty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батьків</a:t>
            </a:r>
            <a:r>
              <a:rPr lang="ru-RU" b="1" dirty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b="1" dirty="0" err="1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спонсорів</a:t>
            </a:r>
            <a:r>
              <a:rPr lang="ru-RU" b="1" dirty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defRPr/>
            </a:pPr>
            <a:r>
              <a:rPr lang="uk-UA" b="1" dirty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 звітному періоді </a:t>
            </a:r>
            <a:r>
              <a:rPr lang="uk-UA" b="1" dirty="0" err="1" smtClean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небуло</a:t>
            </a:r>
            <a:r>
              <a:rPr lang="uk-UA" b="1" dirty="0" smtClean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виділено бюджетних коштів </a:t>
            </a:r>
            <a:r>
              <a:rPr lang="uk-UA" b="1" dirty="0" err="1" smtClean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.Також</a:t>
            </a:r>
            <a:r>
              <a:rPr lang="uk-UA" b="1" dirty="0" smtClean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закупили за повернення авансових звітів і встановлено туалет, </a:t>
            </a:r>
            <a:r>
              <a:rPr lang="uk-UA" b="1" dirty="0" err="1" smtClean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бензотример</a:t>
            </a:r>
            <a:r>
              <a:rPr lang="uk-UA" b="1" dirty="0" smtClean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ru-RU" b="1" dirty="0">
              <a:ln w="50800"/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defRPr/>
            </a:pPr>
            <a:r>
              <a:rPr lang="uk-UA" b="1" dirty="0" smtClean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 </a:t>
            </a:r>
            <a:r>
              <a:rPr lang="uk-UA" b="1" dirty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позабюджетні кошти придбали:</a:t>
            </a:r>
            <a:endParaRPr lang="ru-RU" b="1" dirty="0">
              <a:ln w="50800"/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Tx/>
              <a:buChar char="•"/>
              <a:defRPr/>
            </a:pPr>
            <a:r>
              <a:rPr lang="uk-UA" b="1" dirty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Миючі засоби – </a:t>
            </a:r>
            <a:r>
              <a:rPr lang="uk-UA" b="1" dirty="0" smtClean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915</a:t>
            </a:r>
          </a:p>
          <a:p>
            <a:pPr eaLnBrk="0" hangingPunct="0">
              <a:buFontTx/>
              <a:buChar char="•"/>
              <a:defRPr/>
            </a:pPr>
            <a:r>
              <a:rPr lang="uk-UA" b="1" dirty="0" smtClean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Канцелярію-1,736</a:t>
            </a:r>
            <a:endParaRPr lang="ru-RU" b="1" dirty="0">
              <a:ln w="50800"/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Tx/>
              <a:buChar char="•"/>
              <a:defRPr/>
            </a:pPr>
            <a:r>
              <a:rPr lang="uk-UA" b="1" dirty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Меблі – 0</a:t>
            </a:r>
            <a:endParaRPr lang="ru-RU" b="1" dirty="0">
              <a:ln w="50800"/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Tx/>
              <a:buChar char="•"/>
              <a:defRPr/>
            </a:pPr>
            <a:r>
              <a:rPr lang="uk-UA" b="1" dirty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М′який інвентар – </a:t>
            </a:r>
            <a:r>
              <a:rPr lang="uk-UA" b="1" dirty="0" smtClean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</a:t>
            </a:r>
          </a:p>
          <a:p>
            <a:pPr eaLnBrk="0" hangingPunct="0">
              <a:buFontTx/>
              <a:buChar char="•"/>
              <a:defRPr/>
            </a:pPr>
            <a:r>
              <a:rPr lang="uk-UA" b="1" dirty="0" smtClean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Господарчі </a:t>
            </a:r>
            <a:r>
              <a:rPr lang="uk-UA" b="1" dirty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товари </a:t>
            </a:r>
            <a:r>
              <a:rPr lang="uk-UA" b="1" dirty="0" smtClean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–0</a:t>
            </a:r>
          </a:p>
          <a:p>
            <a:pPr eaLnBrk="0" hangingPunct="0">
              <a:buFontTx/>
              <a:buChar char="•"/>
              <a:defRPr/>
            </a:pPr>
            <a:r>
              <a:rPr lang="uk-UA" b="1" dirty="0" smtClean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Іграшки</a:t>
            </a:r>
            <a:r>
              <a:rPr lang="uk-UA" b="1" dirty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книжки – </a:t>
            </a:r>
            <a:r>
              <a:rPr lang="uk-UA" b="1" dirty="0" smtClean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454 (на пісочницю)</a:t>
            </a:r>
            <a:endParaRPr lang="ru-RU" b="1" dirty="0">
              <a:ln w="50800"/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Tx/>
              <a:buChar char="•"/>
              <a:defRPr/>
            </a:pPr>
            <a:r>
              <a:rPr lang="uk-UA" b="1" dirty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Електротовари (обігрівачі,пилососи,електроводонагрівач) – </a:t>
            </a:r>
            <a:r>
              <a:rPr lang="uk-UA" b="1" dirty="0" smtClean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</a:t>
            </a:r>
            <a:endParaRPr lang="ru-RU" b="1" dirty="0">
              <a:ln w="50800"/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FontTx/>
              <a:buChar char="•"/>
              <a:defRPr/>
            </a:pPr>
            <a:r>
              <a:rPr lang="uk-UA" b="1" dirty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Медпрепарати – </a:t>
            </a:r>
            <a:r>
              <a:rPr lang="uk-UA" b="1" dirty="0" smtClean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 гривень(надало ЦОЗО бинт,</a:t>
            </a:r>
            <a:r>
              <a:rPr lang="uk-UA" b="1" dirty="0" err="1" smtClean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перекись</a:t>
            </a:r>
            <a:r>
              <a:rPr lang="uk-UA" b="1" dirty="0" smtClean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endParaRPr lang="uk-UA" b="1" dirty="0">
              <a:ln w="50800"/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>
              <a:buFontTx/>
              <a:buChar char="•"/>
              <a:defRPr/>
            </a:pPr>
            <a:r>
              <a:rPr lang="uk-UA" b="1" dirty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Будівельні </a:t>
            </a:r>
            <a:r>
              <a:rPr lang="uk-UA" b="1" dirty="0" err="1" smtClean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матеріали-</a:t>
            </a:r>
            <a:r>
              <a:rPr lang="uk-UA" b="1" dirty="0" smtClean="0">
                <a:ln w="50800"/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1,500(вікно в гараж,віконечко в укриття,кришка в укриття)1,000(на пісочницю)</a:t>
            </a:r>
            <a:endParaRPr lang="uk-UA" b="1" dirty="0">
              <a:ln w="50800"/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>
              <a:buFontTx/>
              <a:buChar char="•"/>
              <a:defRPr/>
            </a:pPr>
            <a:endParaRPr lang="uk-UA" b="1" dirty="0">
              <a:ln w="50800"/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2" descr="1023164bbe86dfbe4b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0" name="Прямоугольник 2"/>
          <p:cNvSpPr>
            <a:spLocks noChangeArrowheads="1"/>
          </p:cNvSpPr>
          <p:nvPr/>
        </p:nvSpPr>
        <p:spPr bwMode="auto">
          <a:xfrm>
            <a:off x="714375" y="428625"/>
            <a:ext cx="802640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2400" b="1" dirty="0">
                <a:solidFill>
                  <a:srgbClr val="86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r>
              <a:rPr lang="uk-UA" sz="2400" b="1" dirty="0">
                <a:solidFill>
                  <a:srgbClr val="860000"/>
                </a:solidFill>
                <a:latin typeface="Times New Roman" pitchFamily="18" charset="0"/>
                <a:cs typeface="Times New Roman" pitchFamily="18" charset="0"/>
              </a:rPr>
              <a:t>    Протягом року ДНЗ було надано суттєву допомогу: </a:t>
            </a:r>
          </a:p>
          <a:p>
            <a:pPr>
              <a:buFont typeface="Arial" charset="0"/>
              <a:buChar char="•"/>
            </a:pPr>
            <a:r>
              <a:rPr lang="uk-UA" sz="2400" b="1" dirty="0">
                <a:solidFill>
                  <a:srgbClr val="860000"/>
                </a:solidFill>
                <a:latin typeface="Times New Roman" pitchFamily="18" charset="0"/>
                <a:cs typeface="Times New Roman" pitchFamily="18" charset="0"/>
              </a:rPr>
              <a:t>придбано </a:t>
            </a:r>
            <a:r>
              <a:rPr lang="uk-UA" sz="2400" b="1" dirty="0" smtClean="0">
                <a:solidFill>
                  <a:srgbClr val="860000"/>
                </a:solidFill>
                <a:latin typeface="Times New Roman" pitchFamily="18" charset="0"/>
                <a:cs typeface="Times New Roman" pitchFamily="18" charset="0"/>
              </a:rPr>
              <a:t>пісочницю</a:t>
            </a:r>
            <a:r>
              <a:rPr lang="uk-UA" sz="2400" b="1" dirty="0" smtClean="0">
                <a:solidFill>
                  <a:srgbClr val="860000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uk-UA" sz="2400" b="1" dirty="0">
              <a:solidFill>
                <a:srgbClr val="86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r>
              <a:rPr lang="uk-UA" sz="2400" b="1" dirty="0">
                <a:solidFill>
                  <a:srgbClr val="86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uk-UA" sz="2400" b="1" dirty="0" smtClean="0">
                <a:solidFill>
                  <a:srgbClr val="860000"/>
                </a:solidFill>
                <a:latin typeface="Times New Roman" pitchFamily="18" charset="0"/>
                <a:cs typeface="Times New Roman" pitchFamily="18" charset="0"/>
              </a:rPr>
              <a:t>офарбовано огорожу, </a:t>
            </a:r>
            <a:endParaRPr lang="uk-UA" sz="2400" b="1" dirty="0">
              <a:solidFill>
                <a:srgbClr val="86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r>
              <a:rPr lang="uk-UA" sz="2400" b="1" dirty="0" err="1">
                <a:solidFill>
                  <a:srgbClr val="86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uk-UA" sz="2400" b="1" dirty="0" err="1" smtClean="0">
                <a:solidFill>
                  <a:srgbClr val="860000"/>
                </a:solidFill>
                <a:latin typeface="Times New Roman" pitchFamily="18" charset="0"/>
                <a:cs typeface="Times New Roman" pitchFamily="18" charset="0"/>
              </a:rPr>
              <a:t>ідведено</a:t>
            </a:r>
            <a:r>
              <a:rPr lang="uk-UA" sz="2400" b="1" dirty="0" smtClean="0">
                <a:solidFill>
                  <a:srgbClr val="860000"/>
                </a:solidFill>
                <a:latin typeface="Times New Roman" pitchFamily="18" charset="0"/>
                <a:cs typeface="Times New Roman" pitchFamily="18" charset="0"/>
              </a:rPr>
              <a:t> світло в укриття;</a:t>
            </a:r>
            <a:endParaRPr lang="uk-UA" sz="2400" b="1" dirty="0">
              <a:solidFill>
                <a:srgbClr val="86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r>
              <a:rPr lang="uk-UA" sz="2400" b="1" dirty="0">
                <a:solidFill>
                  <a:srgbClr val="86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uk-UA" sz="2400" b="1" dirty="0" smtClean="0">
                <a:solidFill>
                  <a:srgbClr val="860000"/>
                </a:solidFill>
                <a:latin typeface="Times New Roman" pitchFamily="18" charset="0"/>
                <a:cs typeface="Times New Roman" pitchFamily="18" charset="0"/>
              </a:rPr>
              <a:t>озбирання пічки;</a:t>
            </a:r>
          </a:p>
          <a:p>
            <a:pPr>
              <a:buFont typeface="Arial" charset="0"/>
              <a:buChar char="•"/>
            </a:pPr>
            <a:r>
              <a:rPr lang="uk-UA" sz="2400" b="1" dirty="0">
                <a:solidFill>
                  <a:srgbClr val="86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uk-UA" sz="2400" b="1" dirty="0" smtClean="0">
                <a:solidFill>
                  <a:srgbClr val="860000"/>
                </a:solidFill>
                <a:latin typeface="Times New Roman" pitchFamily="18" charset="0"/>
                <a:cs typeface="Times New Roman" pitchFamily="18" charset="0"/>
              </a:rPr>
              <a:t>апітальний ремонт каналізаційної системи.</a:t>
            </a:r>
            <a:endParaRPr lang="uk-UA" sz="2400" b="1" dirty="0">
              <a:solidFill>
                <a:srgbClr val="86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2400" b="1" dirty="0">
                <a:solidFill>
                  <a:srgbClr val="860000"/>
                </a:solidFill>
                <a:latin typeface="Times New Roman" pitchFamily="18" charset="0"/>
                <a:cs typeface="Times New Roman" pitchFamily="18" charset="0"/>
              </a:rPr>
              <a:t>Ми вдячні за надану допомогу.</a:t>
            </a:r>
          </a:p>
          <a:p>
            <a:pPr algn="just"/>
            <a:endParaRPr lang="uk-UA" sz="2400" b="1" dirty="0">
              <a:solidFill>
                <a:srgbClr val="86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400" b="1" dirty="0">
              <a:solidFill>
                <a:srgbClr val="86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400" b="1" dirty="0">
              <a:solidFill>
                <a:srgbClr val="86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E:\2014\для сайту 2014\вода\IMG_005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7" y="3786190"/>
            <a:ext cx="2571768" cy="2716430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37892" name="Прямоугольник 4"/>
          <p:cNvSpPr>
            <a:spLocks noChangeArrowheads="1"/>
          </p:cNvSpPr>
          <p:nvPr/>
        </p:nvSpPr>
        <p:spPr bwMode="auto">
          <a:xfrm>
            <a:off x="4067175" y="3933825"/>
            <a:ext cx="4500563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2400" b="1">
                <a:solidFill>
                  <a:srgbClr val="86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algn="just"/>
            <a:endParaRPr lang="uk-UA" sz="2400" b="1">
              <a:solidFill>
                <a:srgbClr val="86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400" b="1">
              <a:solidFill>
                <a:srgbClr val="86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2" descr="1023164bbe86dfbe4b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2863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714480" y="214290"/>
            <a:ext cx="5786478" cy="1015663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2000" b="1" dirty="0">
              <a:ln w="50800"/>
              <a:solidFill>
                <a:srgbClr val="860000"/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2000" b="1" dirty="0">
              <a:ln w="50800"/>
              <a:solidFill>
                <a:srgbClr val="860000"/>
              </a:solidFill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sz="2000" b="1" dirty="0">
              <a:ln w="50800"/>
              <a:solidFill>
                <a:srgbClr val="860000"/>
              </a:solidFill>
              <a:latin typeface="+mn-lt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785786" y="642918"/>
            <a:ext cx="778671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uk-UA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Колектив та адміністрація закладу висловлює щиру подяку всім батькам та спонсорам за активну участь в житті закладу. Сподіваємось , що й надалі спільними зусиллями ми будемо успішно працювати над вирішенням найактуальніших проблем сучасності </a:t>
            </a:r>
            <a:r>
              <a:rPr lang="uk-UA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lang="uk-UA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виховання майбутніх громадян нашої держави. 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</a:endParaRPr>
          </a:p>
          <a:p>
            <a:pPr algn="ctr" eaLnBrk="0" hangingPunct="0">
              <a:defRPr/>
            </a:pPr>
            <a:r>
              <a:rPr lang="uk-UA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Дякуємо Вам за створення затишку, комфорту для наших малят.</a:t>
            </a:r>
            <a:endParaRPr lang="uk-UA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</a:endParaRPr>
          </a:p>
        </p:txBody>
      </p:sp>
      <p:pic>
        <p:nvPicPr>
          <p:cNvPr id="38916" name="Picture 3" descr="G:\8727197_46b473f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4429125"/>
            <a:ext cx="7440613" cy="121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5" descr="1023164bbe86dfbe4b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Прямоугольник 2"/>
          <p:cNvSpPr>
            <a:spLocks noChangeArrowheads="1"/>
          </p:cNvSpPr>
          <p:nvPr/>
        </p:nvSpPr>
        <p:spPr bwMode="auto">
          <a:xfrm>
            <a:off x="2484438" y="-28575"/>
            <a:ext cx="45720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i="1">
                <a:solidFill>
                  <a:srgbClr val="860000"/>
                </a:solidFill>
                <a:latin typeface="Arial Black" pitchFamily="34" charset="0"/>
              </a:rPr>
              <a:t> </a:t>
            </a:r>
            <a:endParaRPr lang="uk-UA" sz="2800" i="1">
              <a:solidFill>
                <a:srgbClr val="860000"/>
              </a:solidFill>
              <a:latin typeface="Arial Black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57500" y="1285875"/>
            <a:ext cx="3643313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i="1" dirty="0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ЗАКОН УКРАЇНИ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i="1" dirty="0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“Про дошкільну </a:t>
            </a:r>
            <a:r>
              <a:rPr lang="uk-UA" b="1" i="1" dirty="0" err="1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освіту”</a:t>
            </a:r>
            <a:endParaRPr lang="uk-UA" b="1" i="1" dirty="0">
              <a:solidFill>
                <a:srgbClr val="0066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ook Antiqua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4643438"/>
            <a:ext cx="3603625" cy="9239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i="1" dirty="0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ПОЛОЖЕННЯ ПРО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i="1" dirty="0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ДОШКІЛЬНИЙ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i="1" dirty="0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НАВЧАЛЬНИЙ ЗАКЛАД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928813" y="233363"/>
            <a:ext cx="5357812" cy="3683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i="1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НОРМАТИВНО-ЗАКОНОДАВЧА  БАЗА:</a:t>
            </a:r>
            <a:endParaRPr lang="ru-RU" b="1" i="1" dirty="0">
              <a:solidFill>
                <a:srgbClr val="FF00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ook Antiqua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28938" y="785813"/>
            <a:ext cx="3643312" cy="36988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i="1" dirty="0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КОНСТИТУЦІЯ УКРАЇНИ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-214313" y="1285875"/>
            <a:ext cx="3643313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i="1" dirty="0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ЗАКОН УКРАЇНИ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i="1" dirty="0" err="1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“Про</a:t>
            </a:r>
            <a:r>
              <a:rPr lang="uk-UA" b="1" i="1" dirty="0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 </a:t>
            </a:r>
            <a:r>
              <a:rPr lang="uk-UA" b="1" i="1" dirty="0" err="1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освіту”</a:t>
            </a:r>
            <a:endParaRPr lang="uk-UA" b="1" i="1" dirty="0">
              <a:solidFill>
                <a:srgbClr val="0066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ook Antiqua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500688" y="4643438"/>
            <a:ext cx="3643312" cy="9239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i="1" dirty="0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БАЗОВИЙ КОМПОНЕНТ ДОШКІЛЬНОЇ ОСВІТИ УКРАЇНИ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-214313" y="2286000"/>
            <a:ext cx="3643313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i="1" dirty="0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ЗАКОН УКРАЇНИ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i="1" dirty="0" err="1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“Про</a:t>
            </a:r>
            <a:r>
              <a:rPr lang="uk-UA" b="1" i="1" dirty="0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 охорону </a:t>
            </a:r>
            <a:r>
              <a:rPr lang="uk-UA" b="1" i="1" dirty="0" err="1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праці”</a:t>
            </a:r>
            <a:endParaRPr lang="uk-UA" b="1" i="1" dirty="0">
              <a:solidFill>
                <a:srgbClr val="0066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ook Antiqua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786438" y="3500438"/>
            <a:ext cx="3643312" cy="6461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i="1" dirty="0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ЗАКОН УКРАЇНИ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i="1" dirty="0" err="1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“Про</a:t>
            </a:r>
            <a:r>
              <a:rPr lang="uk-UA" b="1" i="1" dirty="0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 дорожній </a:t>
            </a:r>
            <a:r>
              <a:rPr lang="uk-UA" b="1" i="1" dirty="0" err="1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рух”</a:t>
            </a:r>
            <a:endParaRPr lang="uk-UA" b="1" i="1" dirty="0">
              <a:solidFill>
                <a:srgbClr val="0066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ook Antiqua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715000" y="2428875"/>
            <a:ext cx="3643313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i="1" dirty="0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ЗАКОН УКРАЇНИ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i="1" dirty="0" err="1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“Про</a:t>
            </a:r>
            <a:r>
              <a:rPr lang="uk-UA" b="1" i="1" dirty="0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 </a:t>
            </a:r>
            <a:r>
              <a:rPr lang="uk-UA" b="1" i="1" dirty="0" err="1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відпустки”</a:t>
            </a:r>
            <a:endParaRPr lang="uk-UA" b="1" i="1" dirty="0">
              <a:solidFill>
                <a:srgbClr val="0066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ook Antiqua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715000" y="1285875"/>
            <a:ext cx="3643313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i="1" dirty="0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ЗАКОН УКРАЇНИ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i="1" dirty="0" err="1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“Про</a:t>
            </a:r>
            <a:r>
              <a:rPr lang="uk-UA" b="1" i="1" dirty="0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 </a:t>
            </a:r>
            <a:r>
              <a:rPr lang="uk-UA" b="1" i="1" dirty="0" err="1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мови”</a:t>
            </a:r>
            <a:endParaRPr lang="uk-UA" b="1" i="1" dirty="0">
              <a:solidFill>
                <a:srgbClr val="0066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ook Antiqua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-285750" y="3429000"/>
            <a:ext cx="3643313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i="1" dirty="0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ЗАКОН УКРАЇНИ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i="1" dirty="0" err="1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“Про</a:t>
            </a:r>
            <a:r>
              <a:rPr lang="uk-UA" b="1" i="1" dirty="0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  цивільний </a:t>
            </a:r>
            <a:r>
              <a:rPr lang="uk-UA" b="1" i="1" dirty="0" err="1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захист”</a:t>
            </a:r>
            <a:endParaRPr lang="uk-UA" b="1" i="1" dirty="0">
              <a:solidFill>
                <a:srgbClr val="0066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ook Antiqua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571625" y="5643563"/>
            <a:ext cx="2857500" cy="9239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i="1" dirty="0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ПРОГРАМА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i="1" dirty="0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“УКРАЇНСЬКЕ ДОШКІЛЛЯ” 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4572000" y="5857875"/>
            <a:ext cx="2857500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i="1" dirty="0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ПРОГРАМА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i="1" dirty="0">
                <a:solidFill>
                  <a:srgbClr val="0066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“ВПЕВНЕНИЙ СТАРТ” </a:t>
            </a:r>
          </a:p>
        </p:txBody>
      </p:sp>
      <p:pic>
        <p:nvPicPr>
          <p:cNvPr id="15376" name="Picture 4" descr="D:\перевірити\малюнки 2\1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50" y="2286000"/>
            <a:ext cx="3363913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1023164bbe86dfbe4b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0638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2484438" y="476250"/>
            <a:ext cx="4572000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i="1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 Antiqua" pitchFamily="18" charset="0"/>
              </a:rPr>
              <a:t>ГОЛОВНІ  ЗАВДАННЯ  ЗВІТУ  КЕРІВНИКА:</a:t>
            </a:r>
            <a:endParaRPr lang="ru-RU" b="1" i="1" dirty="0">
              <a:solidFill>
                <a:srgbClr val="FF006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ook Antiqu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8438" y="1844675"/>
            <a:ext cx="4572000" cy="13239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i="1" dirty="0">
                <a:solidFill>
                  <a:schemeClr val="bg1">
                    <a:lumMod val="50000"/>
                  </a:schemeClr>
                </a:solidFill>
                <a:latin typeface="Arial Black" pitchFamily="34" charset="0"/>
              </a:rPr>
              <a:t>Забезпечити прозорість, відкритість  і демократичність управління навчальним закладом;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067175" y="3429000"/>
            <a:ext cx="4537075" cy="22463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i="1" dirty="0">
                <a:solidFill>
                  <a:schemeClr val="bg1">
                    <a:lumMod val="50000"/>
                  </a:schemeClr>
                </a:solidFill>
                <a:latin typeface="Arial Black" pitchFamily="34" charset="0"/>
              </a:rPr>
              <a:t>Стимулювати вплив громадськості на прийняття та виконання керівником навчального закладу відповідних рішень у сфері управління навчальним закладом</a:t>
            </a:r>
            <a:endParaRPr lang="ru-RU" sz="2000" i="1" dirty="0">
              <a:solidFill>
                <a:schemeClr val="bg1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16389" name="Picture 2" descr="I:\idocument-icon3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25" y="4000500"/>
            <a:ext cx="2249488" cy="224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1023164bbe86dfbe4b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71450"/>
            <a:ext cx="9324975" cy="702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324528" cy="594008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Діяльність  дошкільного навчального закладу регламентована: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- Планом роботи на навчальний рік, який тривав з </a:t>
            </a:r>
            <a:r>
              <a:rPr lang="uk-UA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01.09.2022 </a:t>
            </a:r>
            <a:r>
              <a:rPr lang="uk-UA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р. до </a:t>
            </a:r>
            <a:r>
              <a:rPr lang="uk-UA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31.05.2023 </a:t>
            </a:r>
            <a:r>
              <a:rPr lang="uk-UA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uk-UA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Планом на оздоровчий період з </a:t>
            </a:r>
            <a:r>
              <a:rPr lang="uk-UA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01.06.2023  </a:t>
            </a:r>
            <a:r>
              <a:rPr lang="uk-UA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р. по </a:t>
            </a:r>
            <a:r>
              <a:rPr lang="uk-UA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31.08.2023 </a:t>
            </a:r>
            <a:r>
              <a:rPr lang="uk-UA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р.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Керуючись законом ”Про дошкільну освіту“, Положенням про дошкільний навчальний заклад. Колектив </a:t>
            </a:r>
            <a:r>
              <a:rPr lang="uk-UA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ЗДО </a:t>
            </a:r>
            <a:r>
              <a:rPr lang="uk-UA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спрямував свої зусилля на розв'язання завдань: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uk-UA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створення оптимальних організаційно-педагогічних, санітарно-гігієнічних, навчально-методичних, матеріально-технічних умов для стовідсоткового охоплення обов’язковою дошкільною освітою дітей через урізноманітнення форм її здобуття з метою гармонійного розвитку дитини дошкільного віку;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uk-UA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забезпечення систематизації змісту і засобів навчання, виховання та розвитку дітей дошкільного віку відповідно до вимог Базового компоненту дошкільної освіти та програм розвитку дитини;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uk-UA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виховування у дітей любові до рідного краю, культурного спадку свого народу, поваги до національних звичаїв і традицій;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uk-UA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формування у дошкільників емоційної готовності до праці, елементарних умінь і навичок в різних видах трудової діяльності;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uk-UA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продовжував працювати над впровадженням нових підходів до організації та керівництва ігровою діяльністю дітей раннього та дошкільного віку. </a:t>
            </a:r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1023164bbe86dfbe4b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519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2" descr="I:\Betula_pendula_7380.jpg"/>
          <p:cNvPicPr>
            <a:picLocks noChangeAspect="1" noChangeArrowheads="1"/>
          </p:cNvPicPr>
          <p:nvPr/>
        </p:nvPicPr>
        <p:blipFill>
          <a:blip r:embed="rId3"/>
          <a:srcRect l="33125" t="8022" r="10625" b="10821"/>
          <a:stretch>
            <a:fillRect/>
          </a:stretch>
        </p:blipFill>
        <p:spPr bwMode="auto">
          <a:xfrm>
            <a:off x="1714480" y="5556096"/>
            <a:ext cx="1346797" cy="13019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7" descr="I:\iпар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43174" y="4643446"/>
            <a:ext cx="1409991" cy="13645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6" name="Picture 10" descr="I:\vinochok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643688" y="1928813"/>
            <a:ext cx="1357312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I:\emblema_malyatko1.jpg"/>
          <p:cNvPicPr>
            <a:picLocks noChangeAspect="1" noChangeArrowheads="1"/>
          </p:cNvPicPr>
          <p:nvPr/>
        </p:nvPicPr>
        <p:blipFill>
          <a:blip r:embed="rId6"/>
          <a:srcRect l="11363" r="15909"/>
          <a:stretch>
            <a:fillRect/>
          </a:stretch>
        </p:blipFill>
        <p:spPr bwMode="auto">
          <a:xfrm>
            <a:off x="4143372" y="4357694"/>
            <a:ext cx="1255918" cy="12192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13" descr="I:\40650_St_Babachk-800x800.jpg"/>
          <p:cNvPicPr>
            <a:picLocks noChangeAspect="1" noChangeArrowheads="1"/>
          </p:cNvPicPr>
          <p:nvPr/>
        </p:nvPicPr>
        <p:blipFill>
          <a:blip r:embed="rId7"/>
          <a:srcRect t="30938" r="64375" b="33437"/>
          <a:stretch>
            <a:fillRect/>
          </a:stretch>
        </p:blipFill>
        <p:spPr bwMode="auto">
          <a:xfrm>
            <a:off x="7072330" y="357166"/>
            <a:ext cx="1534159" cy="153415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2" descr="I:\54d9ab67dc60f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001024" y="1500174"/>
            <a:ext cx="1357322" cy="13573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15" descr="I:\9785813808753.jpg"/>
          <p:cNvPicPr>
            <a:picLocks noChangeAspect="1" noChangeArrowheads="1"/>
          </p:cNvPicPr>
          <p:nvPr/>
        </p:nvPicPr>
        <p:blipFill>
          <a:blip r:embed="rId9"/>
          <a:srcRect t="12987"/>
          <a:stretch>
            <a:fillRect/>
          </a:stretch>
        </p:blipFill>
        <p:spPr bwMode="auto">
          <a:xfrm>
            <a:off x="7786710" y="4429132"/>
            <a:ext cx="1544640" cy="17248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4" descr="I:\50896420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500430" y="5536839"/>
            <a:ext cx="1337372" cy="13211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6" descr="I:\i.jpe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000628" y="5492190"/>
            <a:ext cx="1384021" cy="13658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3" descr="I:\2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500826" y="5286388"/>
            <a:ext cx="1399935" cy="14027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8" descr="I:\iноп.jpe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858148" y="2857496"/>
            <a:ext cx="1545782" cy="15056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16" descr="I:\ввввв.jpg"/>
          <p:cNvPicPr>
            <a:picLocks noChangeAspect="1" noChangeArrowheads="1"/>
          </p:cNvPicPr>
          <p:nvPr/>
        </p:nvPicPr>
        <p:blipFill>
          <a:blip r:embed="rId14"/>
          <a:srcRect l="20000" r="7647"/>
          <a:stretch>
            <a:fillRect/>
          </a:stretch>
        </p:blipFill>
        <p:spPr bwMode="auto">
          <a:xfrm>
            <a:off x="6572264" y="3500438"/>
            <a:ext cx="1485215" cy="14489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46" name="Picture 11" descr="I:\103598830_0_94204_946b02f5_L.png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5214938" y="4071938"/>
            <a:ext cx="1719262" cy="159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16"/>
          <p:cNvSpPr/>
          <p:nvPr/>
        </p:nvSpPr>
        <p:spPr>
          <a:xfrm>
            <a:off x="500034" y="500042"/>
            <a:ext cx="6858048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В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ЗДО </a:t>
            </a:r>
            <a:r>
              <a:rPr lang="ru-RU" sz="2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працює</a:t>
            </a: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1 </a:t>
            </a:r>
            <a:r>
              <a:rPr lang="ru-RU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різновікова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 </a:t>
            </a:r>
            <a:r>
              <a:rPr lang="ru-RU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група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.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Проектна</a:t>
            </a: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 </a:t>
            </a:r>
            <a:r>
              <a:rPr lang="ru-RU" sz="2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потужність</a:t>
            </a: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20 </a:t>
            </a:r>
            <a:r>
              <a:rPr lang="ru-RU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дітей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 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Загальна</a:t>
            </a: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 </a:t>
            </a:r>
            <a:r>
              <a:rPr lang="ru-RU" sz="2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кількість</a:t>
            </a: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 дітей на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01.06.2023р</a:t>
            </a: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.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19 </a:t>
            </a:r>
            <a:r>
              <a:rPr lang="ru-RU" sz="28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дітей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: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1023164bbe86dfbe4b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71400"/>
            <a:ext cx="919956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00034" y="857232"/>
            <a:ext cx="6000792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В дошкільному закладі для занять дітей створені всі умови, а саме, обладнані спеціальні приміщення: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- музична зала;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- спортивна зала;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-</a:t>
            </a:r>
            <a:r>
              <a:rPr lang="uk-UA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 </a:t>
            </a:r>
            <a:r>
              <a:rPr lang="uk-UA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прогулянковий майданчик </a:t>
            </a:r>
            <a:r>
              <a:rPr lang="uk-UA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для </a:t>
            </a:r>
            <a:r>
              <a:rPr lang="uk-UA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 </a:t>
            </a:r>
            <a:r>
              <a:rPr lang="uk-UA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групи;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- 1 спортивний </a:t>
            </a:r>
            <a:r>
              <a:rPr lang="uk-UA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майданчик;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- спальня.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n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14480" y="214290"/>
            <a:ext cx="5786478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b="1" dirty="0">
                <a:ln w="50800"/>
                <a:solidFill>
                  <a:srgbClr val="860000"/>
                </a:solidFill>
                <a:latin typeface="+mn-lt"/>
              </a:rPr>
              <a:t>Розвивальне середовище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ln w="50800"/>
              <a:solidFill>
                <a:srgbClr val="860000"/>
              </a:solidFill>
              <a:latin typeface="+mn-lt"/>
            </a:endParaRPr>
          </a:p>
        </p:txBody>
      </p:sp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244940">
            <a:off x="6500826" y="500042"/>
            <a:ext cx="2211374" cy="1658531"/>
          </a:xfrm>
          <a:prstGeom prst="teardrop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6191213">
            <a:off x="6429388" y="2643182"/>
            <a:ext cx="2214578" cy="1660933"/>
          </a:xfrm>
          <a:prstGeom prst="teardrop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5400000">
            <a:off x="5500994" y="4643446"/>
            <a:ext cx="2213977" cy="1660483"/>
          </a:xfrm>
          <a:prstGeom prst="teardrop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22533" name="Picture 5" descr="E:\2014\яслі сонечко 7 листопада\ясли 009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7158" y="4714884"/>
            <a:ext cx="2190765" cy="1643074"/>
          </a:xfrm>
          <a:prstGeom prst="teardrop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22535" name="Picture 7" descr="E:\2014\для сайту 2014\бджілка\Копия IMG_005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28926" y="4714884"/>
            <a:ext cx="2215199" cy="1660948"/>
          </a:xfrm>
          <a:prstGeom prst="teardrop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</a:t>
            </a:r>
            <a:r>
              <a:rPr lang="ru-RU" dirty="0" smtClean="0"/>
              <a:t>адри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304995" y="1633101"/>
            <a:ext cx="4532423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i="1" dirty="0">
                <a:solidFill>
                  <a:srgbClr val="860000"/>
                </a:solidFill>
                <a:latin typeface="Arial Black" pitchFamily="34" charset="0"/>
              </a:rPr>
              <a:t>Кадрове забезпечення  </a:t>
            </a:r>
            <a:r>
              <a:rPr lang="uk-UA" i="1" dirty="0" smtClean="0">
                <a:solidFill>
                  <a:srgbClr val="860000"/>
                </a:solidFill>
                <a:latin typeface="Arial Black" pitchFamily="34" charset="0"/>
              </a:rPr>
              <a:t>ЗДО</a:t>
            </a:r>
            <a:endParaRPr lang="en-US" i="1" dirty="0">
              <a:solidFill>
                <a:srgbClr val="860000"/>
              </a:solidFill>
              <a:latin typeface="Arial Black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uk-UA" i="1" dirty="0">
              <a:solidFill>
                <a:srgbClr val="860000"/>
              </a:solidFill>
              <a:latin typeface="Arial Black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В дошкільному закладі працює досвідчений педагогічний колектив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Всього </a:t>
            </a:r>
            <a:r>
              <a:rPr lang="uk-UA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3 педагога:</a:t>
            </a:r>
            <a:endParaRPr lang="uk-UA" b="1" i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директор,</a:t>
            </a:r>
            <a:endParaRPr lang="uk-UA" b="1" i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Вихователі -2,</a:t>
            </a:r>
            <a:endParaRPr lang="uk-UA" b="1" i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З</a:t>
            </a:r>
            <a:r>
              <a:rPr lang="uk-UA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 них 1-музичний керівник.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Всі фахівці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 Black" pitchFamily="34" charset="0"/>
              </a:rPr>
              <a:t>1- вища освіта.</a:t>
            </a:r>
            <a:endParaRPr lang="uk-UA" b="1" i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1023164bbe86dfbe4b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6" name="Picture 2" descr="1023164bbe86dfbe4b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33338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684213" y="444500"/>
            <a:ext cx="4319587" cy="224631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Якісний</a:t>
            </a:r>
            <a:r>
              <a:rPr lang="ru-RU" sz="20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 склад </a:t>
            </a:r>
            <a:r>
              <a:rPr lang="ru-RU" sz="2000" b="1" dirty="0" err="1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+mn-lt"/>
              </a:rPr>
              <a:t>педпрацівників</a:t>
            </a:r>
            <a:endParaRPr lang="ru-RU" sz="20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latin typeface="+mn-lt"/>
              </a:rPr>
              <a:t>За </a:t>
            </a:r>
            <a:r>
              <a:rPr lang="ru-RU" sz="2000" b="1" i="1" dirty="0" err="1">
                <a:latin typeface="+mn-lt"/>
              </a:rPr>
              <a:t>освітою</a:t>
            </a:r>
            <a:r>
              <a:rPr lang="ru-RU" sz="2000" b="1" i="1" dirty="0">
                <a:latin typeface="+mn-lt"/>
              </a:rPr>
              <a:t>:</a:t>
            </a:r>
            <a:endParaRPr lang="ru-RU" sz="20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err="1">
                <a:latin typeface="+mn-lt"/>
              </a:rPr>
              <a:t>Всього</a:t>
            </a:r>
            <a:r>
              <a:rPr lang="ru-RU" sz="2000" dirty="0">
                <a:latin typeface="+mn-lt"/>
              </a:rPr>
              <a:t> – </a:t>
            </a:r>
            <a:r>
              <a:rPr lang="ru-RU" sz="2000" dirty="0" smtClean="0">
                <a:latin typeface="+mn-lt"/>
              </a:rPr>
              <a:t>3</a:t>
            </a:r>
            <a:r>
              <a:rPr lang="uk-UA" sz="2000" dirty="0" smtClean="0">
                <a:latin typeface="+mn-lt"/>
              </a:rPr>
              <a:t> </a:t>
            </a:r>
            <a:r>
              <a:rPr lang="uk-UA" sz="2000" dirty="0">
                <a:latin typeface="+mn-lt"/>
              </a:rPr>
              <a:t>чол.</a:t>
            </a:r>
            <a:endParaRPr lang="ru-RU" sz="20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err="1">
                <a:latin typeface="+mn-lt"/>
              </a:rPr>
              <a:t>Повна</a:t>
            </a:r>
            <a:r>
              <a:rPr lang="ru-RU" sz="2000" dirty="0">
                <a:latin typeface="+mn-lt"/>
              </a:rPr>
              <a:t> </a:t>
            </a:r>
            <a:r>
              <a:rPr lang="ru-RU" sz="2000" dirty="0" err="1">
                <a:latin typeface="+mn-lt"/>
              </a:rPr>
              <a:t>вища</a:t>
            </a:r>
            <a:r>
              <a:rPr lang="ru-RU" sz="2000" dirty="0">
                <a:latin typeface="+mn-lt"/>
              </a:rPr>
              <a:t> </a:t>
            </a:r>
            <a:r>
              <a:rPr lang="ru-RU" sz="2000" dirty="0" err="1">
                <a:latin typeface="+mn-lt"/>
              </a:rPr>
              <a:t>освіта</a:t>
            </a:r>
            <a:r>
              <a:rPr lang="ru-RU" sz="2000" dirty="0">
                <a:latin typeface="+mn-lt"/>
              </a:rPr>
              <a:t> – </a:t>
            </a:r>
            <a:r>
              <a:rPr lang="ru-RU" sz="2000" dirty="0" smtClean="0">
                <a:latin typeface="+mn-lt"/>
              </a:rPr>
              <a:t>1 </a:t>
            </a:r>
            <a:r>
              <a:rPr lang="ru-RU" sz="2000" dirty="0" err="1">
                <a:latin typeface="+mn-lt"/>
              </a:rPr>
              <a:t>чол</a:t>
            </a:r>
            <a:r>
              <a:rPr lang="ru-RU" sz="2000" dirty="0">
                <a:latin typeface="+mn-lt"/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>
                <a:latin typeface="+mn-lt"/>
              </a:rPr>
              <a:t> </a:t>
            </a:r>
            <a:endParaRPr lang="ru-RU" sz="20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err="1">
                <a:latin typeface="+mn-lt"/>
              </a:rPr>
              <a:t>Базова</a:t>
            </a:r>
            <a:r>
              <a:rPr lang="ru-RU" sz="2000" dirty="0">
                <a:latin typeface="+mn-lt"/>
              </a:rPr>
              <a:t> </a:t>
            </a:r>
            <a:r>
              <a:rPr lang="ru-RU" sz="2000" dirty="0" err="1">
                <a:latin typeface="+mn-lt"/>
              </a:rPr>
              <a:t>вища</a:t>
            </a:r>
            <a:r>
              <a:rPr lang="ru-RU" sz="2000" dirty="0">
                <a:latin typeface="+mn-lt"/>
              </a:rPr>
              <a:t> </a:t>
            </a:r>
            <a:r>
              <a:rPr lang="ru-RU" sz="2000" dirty="0" err="1">
                <a:latin typeface="+mn-lt"/>
              </a:rPr>
              <a:t>освіта</a:t>
            </a:r>
            <a:r>
              <a:rPr lang="ru-RU" sz="2000" dirty="0">
                <a:latin typeface="+mn-lt"/>
              </a:rPr>
              <a:t> – </a:t>
            </a:r>
            <a:r>
              <a:rPr lang="uk-UA" sz="2000" dirty="0">
                <a:latin typeface="+mn-lt"/>
              </a:rPr>
              <a:t>2</a:t>
            </a:r>
            <a:r>
              <a:rPr lang="ru-RU" sz="2000" dirty="0">
                <a:latin typeface="+mn-lt"/>
              </a:rPr>
              <a:t> </a:t>
            </a:r>
            <a:r>
              <a:rPr lang="ru-RU" sz="2000" dirty="0" err="1">
                <a:latin typeface="+mn-lt"/>
              </a:rPr>
              <a:t>чол</a:t>
            </a:r>
            <a:r>
              <a:rPr lang="ru-RU" sz="2000" dirty="0">
                <a:latin typeface="+mn-lt"/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err="1">
                <a:latin typeface="+mn-lt"/>
              </a:rPr>
              <a:t>Неповна</a:t>
            </a:r>
            <a:r>
              <a:rPr lang="ru-RU" sz="2000" dirty="0">
                <a:latin typeface="+mn-lt"/>
              </a:rPr>
              <a:t> </a:t>
            </a:r>
            <a:r>
              <a:rPr lang="ru-RU" sz="2000" dirty="0" err="1">
                <a:latin typeface="+mn-lt"/>
              </a:rPr>
              <a:t>вища</a:t>
            </a:r>
            <a:r>
              <a:rPr lang="ru-RU" sz="2000" dirty="0">
                <a:latin typeface="+mn-lt"/>
              </a:rPr>
              <a:t> </a:t>
            </a:r>
            <a:r>
              <a:rPr lang="ru-RU" sz="2000" dirty="0" err="1">
                <a:latin typeface="+mn-lt"/>
              </a:rPr>
              <a:t>освіта</a:t>
            </a:r>
            <a:r>
              <a:rPr lang="ru-RU" sz="2000" dirty="0">
                <a:latin typeface="+mn-lt"/>
              </a:rPr>
              <a:t> – 0</a:t>
            </a:r>
            <a:r>
              <a:rPr lang="ru-RU" sz="2000" dirty="0" smtClean="0">
                <a:latin typeface="+mn-lt"/>
              </a:rPr>
              <a:t> </a:t>
            </a:r>
            <a:r>
              <a:rPr lang="ru-RU" sz="2000" dirty="0" err="1">
                <a:latin typeface="+mn-lt"/>
              </a:rPr>
              <a:t>чол</a:t>
            </a:r>
            <a:r>
              <a:rPr lang="ru-RU" sz="2000" dirty="0">
                <a:latin typeface="+mn-lt"/>
              </a:rPr>
              <a:t>.</a:t>
            </a:r>
          </a:p>
        </p:txBody>
      </p:sp>
      <p:graphicFrame>
        <p:nvGraphicFramePr>
          <p:cNvPr id="21508" name="Диаграмма 4"/>
          <p:cNvGraphicFramePr>
            <a:graphicFrameLocks/>
          </p:cNvGraphicFramePr>
          <p:nvPr/>
        </p:nvGraphicFramePr>
        <p:xfrm>
          <a:off x="1020763" y="2663825"/>
          <a:ext cx="7388225" cy="3673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2" r:id="rId4" imgW="7388992" imgH="3676207" progId="Excel.Chart.8">
                  <p:embed/>
                </p:oleObj>
              </mc:Choice>
              <mc:Fallback>
                <p:oleObj r:id="rId4" imgW="7388992" imgH="3676207" progId="Excel.Chart.8">
                  <p:embed/>
                  <p:pic>
                    <p:nvPicPr>
                      <p:cNvPr id="0" name="Диаграмма 4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0763" y="2663825"/>
                        <a:ext cx="7388225" cy="3673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2069</TotalTime>
  <Words>839</Words>
  <Application>Microsoft Office PowerPoint</Application>
  <PresentationFormat>Екран (4:3)</PresentationFormat>
  <Paragraphs>163</Paragraphs>
  <Slides>26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Вбудовані сервери OLE</vt:lpstr>
      </vt:variant>
      <vt:variant>
        <vt:i4>1</vt:i4>
      </vt:variant>
      <vt:variant>
        <vt:lpstr>Заголовки слайдів</vt:lpstr>
      </vt:variant>
      <vt:variant>
        <vt:i4>26</vt:i4>
      </vt:variant>
    </vt:vector>
  </HeadingPairs>
  <TitlesOfParts>
    <vt:vector size="28" baseType="lpstr">
      <vt:lpstr>Тема Office</vt:lpstr>
      <vt:lpstr>Діаграма Microsoft Excel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Кадри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Гавриленко</dc:creator>
  <cp:lastModifiedBy>Super</cp:lastModifiedBy>
  <cp:revision>199</cp:revision>
  <dcterms:created xsi:type="dcterms:W3CDTF">2015-04-21T10:54:39Z</dcterms:created>
  <dcterms:modified xsi:type="dcterms:W3CDTF">2023-06-20T10:33:23Z</dcterms:modified>
</cp:coreProperties>
</file>