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09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33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00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3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8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61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47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989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29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46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04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4F5D7-0679-41FD-B50E-48D00489BE33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A5C94-8B82-4BCE-A48E-B4F211ED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2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6624736" cy="4176464"/>
          </a:xfrm>
        </p:spPr>
        <p:txBody>
          <a:bodyPr/>
          <a:lstStyle/>
          <a:p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Права та обов'язки</a:t>
            </a:r>
            <a:b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дітей і підлітків</a:t>
            </a:r>
            <a:b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школі – </a:t>
            </a:r>
            <a:b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ГОВОРИТЬ ЗАКОН</a:t>
            </a:r>
            <a:endParaRPr lang="ru-RU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350" y="764704"/>
            <a:ext cx="2366300" cy="3446388"/>
          </a:xfrm>
          <a:prstGeom prst="rect">
            <a:avLst/>
          </a:prstGeom>
        </p:spPr>
      </p:pic>
      <p:pic>
        <p:nvPicPr>
          <p:cNvPr id="1026" name="Picture 2" descr="D:\Документы и рабочий стол\Desktop\Картинки та іконки\342пві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05064"/>
            <a:ext cx="3744416" cy="2569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382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6840760" cy="1152128"/>
          </a:xfrm>
        </p:spPr>
        <p:txBody>
          <a:bodyPr>
            <a:noAutofit/>
          </a:bodyPr>
          <a:lstStyle/>
          <a:p>
            <a:r>
              <a:rPr lang="uk-UA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Конвенція ООН </a:t>
            </a:r>
            <a:br>
              <a:rPr lang="uk-UA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права дитини</a:t>
            </a:r>
            <a:endParaRPr lang="ru-RU" b="1" i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3" t="9892" r="30000" b="14438"/>
          <a:stretch/>
        </p:blipFill>
        <p:spPr>
          <a:xfrm>
            <a:off x="6972031" y="2924944"/>
            <a:ext cx="2174702" cy="343337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83767"/>
            <a:ext cx="6707088" cy="51399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      Основні </a:t>
            </a:r>
            <a:r>
              <a:rPr lang="uk-UA" dirty="0"/>
              <a:t>права дитини закріплені Конвенцією ООН про права </a:t>
            </a:r>
            <a:r>
              <a:rPr lang="uk-UA" dirty="0" smtClean="0"/>
              <a:t>дитини (прийнята </a:t>
            </a:r>
            <a:r>
              <a:rPr lang="uk-UA" dirty="0"/>
              <a:t>20 листопада 1989 </a:t>
            </a:r>
            <a:r>
              <a:rPr lang="uk-UA" dirty="0" smtClean="0"/>
              <a:t>року. Україна приєдналась до Конвенції у </a:t>
            </a:r>
            <a:r>
              <a:rPr lang="uk-UA" dirty="0"/>
              <a:t>1991 </a:t>
            </a:r>
            <a:r>
              <a:rPr lang="uk-UA" dirty="0" smtClean="0"/>
              <a:t>році).</a:t>
            </a:r>
          </a:p>
          <a:p>
            <a:pPr marL="0" indent="0" algn="just">
              <a:buNone/>
            </a:pPr>
            <a:r>
              <a:rPr lang="uk-UA" dirty="0"/>
              <a:t> </a:t>
            </a:r>
            <a:r>
              <a:rPr lang="uk-UA" dirty="0" smtClean="0"/>
              <a:t>     Відповідно </a:t>
            </a:r>
            <a:r>
              <a:rPr lang="uk-UA" dirty="0"/>
              <a:t>до ст. 1 Конвенції про права дитини, дитиною вважається кожна людина </a:t>
            </a:r>
            <a:r>
              <a:rPr lang="uk-UA" u="sng" dirty="0"/>
              <a:t>до досягнення нею 18 </a:t>
            </a:r>
            <a:r>
              <a:rPr lang="uk-UA" u="sng" dirty="0" smtClean="0"/>
              <a:t>років.</a:t>
            </a:r>
            <a:r>
              <a:rPr lang="uk-UA" dirty="0" smtClean="0"/>
              <a:t> </a:t>
            </a:r>
            <a:r>
              <a:rPr lang="uk-UA" dirty="0"/>
              <a:t> </a:t>
            </a:r>
            <a:r>
              <a:rPr lang="uk-UA" dirty="0" smtClean="0"/>
              <a:t>Ця ж норма права прописана і у Конституції України.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      Дитина</a:t>
            </a:r>
            <a:r>
              <a:rPr lang="uk-UA" dirty="0"/>
              <a:t>, як і кожна людська істота, від народження має права людини. Але вона повинна мати ще й додаткові, особливі права. </a:t>
            </a:r>
            <a:r>
              <a:rPr lang="uk-UA" dirty="0" smtClean="0"/>
              <a:t>Це зумовлено </a:t>
            </a:r>
            <a:r>
              <a:rPr lang="uk-UA" dirty="0"/>
              <a:t>її фізичною, розумовою, соціальною, моральною та духовною незрілістю. І для того, щоб дитина стала зрілою людиною у всіх відношеннях, їй необхідно мати певні спеціальні можливості.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 </a:t>
            </a:r>
            <a:r>
              <a:rPr lang="uk-UA" dirty="0" smtClean="0"/>
              <a:t>     Отже</a:t>
            </a:r>
            <a:r>
              <a:rPr lang="uk-UA" dirty="0"/>
              <a:t>, права дитини – це певні спеціальні можливості, які необхідні людині віком до 18 років для існування і досягнення зрілості. </a:t>
            </a:r>
            <a:endParaRPr lang="ru-RU" dirty="0"/>
          </a:p>
          <a:p>
            <a:pPr marL="0" indent="0" algn="just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55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910"/>
            <a:ext cx="6840760" cy="1105834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Права дитини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7344816" cy="208823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i="1" dirty="0" smtClean="0">
                <a:solidFill>
                  <a:srgbClr val="0000CC"/>
                </a:solidFill>
              </a:rPr>
              <a:t>Розрізняють основні </a:t>
            </a:r>
            <a:r>
              <a:rPr lang="uk-UA" b="1" i="1" dirty="0">
                <a:solidFill>
                  <a:srgbClr val="0000CC"/>
                </a:solidFill>
              </a:rPr>
              <a:t>групи прав дитини:</a:t>
            </a:r>
            <a:endParaRPr lang="ru-RU" b="1" i="1" dirty="0">
              <a:solidFill>
                <a:srgbClr val="0000CC"/>
              </a:solidFill>
            </a:endParaRPr>
          </a:p>
          <a:p>
            <a:pPr algn="just"/>
            <a:r>
              <a:rPr lang="uk-UA" dirty="0"/>
              <a:t>- </a:t>
            </a:r>
            <a:r>
              <a:rPr lang="uk-UA" b="1" i="1" u="sng" dirty="0" smtClean="0"/>
              <a:t>особисті</a:t>
            </a:r>
            <a:r>
              <a:rPr lang="uk-UA" dirty="0" smtClean="0"/>
              <a:t> права: на життя і розвиток; на громадянство; на родину; на захист; на  </a:t>
            </a:r>
            <a:r>
              <a:rPr lang="uk-UA" dirty="0" err="1" smtClean="0"/>
              <a:t>сводобу</a:t>
            </a:r>
            <a:r>
              <a:rPr lang="uk-UA" dirty="0" smtClean="0"/>
              <a:t> релігії і переконань тощо.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3" t="9348" r="37823" b="12337"/>
          <a:stretch/>
        </p:blipFill>
        <p:spPr>
          <a:xfrm>
            <a:off x="7812360" y="4149080"/>
            <a:ext cx="997535" cy="20068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4" t="5211" r="18531" b="10191"/>
          <a:stretch/>
        </p:blipFill>
        <p:spPr>
          <a:xfrm>
            <a:off x="7654259" y="908720"/>
            <a:ext cx="1030579" cy="1847512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1763686" y="2924944"/>
            <a:ext cx="6903215" cy="18661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 smtClean="0"/>
              <a:t>- </a:t>
            </a:r>
            <a:r>
              <a:rPr lang="uk-UA" b="1" i="1" u="sng" dirty="0" smtClean="0"/>
              <a:t>культурні</a:t>
            </a:r>
            <a:r>
              <a:rPr lang="uk-UA" dirty="0" smtClean="0"/>
              <a:t> права: на освіту; на інформацію; на користування культурними цінностями; на знання та забезпечення своїх прав.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4" t="6163" r="9094" b="11307"/>
          <a:stretch/>
        </p:blipFill>
        <p:spPr>
          <a:xfrm flipH="1">
            <a:off x="426643" y="3078576"/>
            <a:ext cx="1391821" cy="1558930"/>
          </a:xfrm>
          <a:prstGeom prst="rect">
            <a:avLst/>
          </a:prstGeom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426643" y="4791138"/>
            <a:ext cx="7025677" cy="12961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 smtClean="0"/>
              <a:t>- </a:t>
            </a:r>
            <a:r>
              <a:rPr lang="uk-UA" b="1" i="1" u="sng" dirty="0" smtClean="0"/>
              <a:t>соціальні</a:t>
            </a:r>
            <a:r>
              <a:rPr lang="uk-UA" dirty="0" smtClean="0"/>
              <a:t> права: на охорону здоров'я; на гідні умови життя; на відпочинок і дозвілля тощо.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79512" y="6087281"/>
            <a:ext cx="8712968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solidFill>
                  <a:srgbClr val="006600"/>
                </a:solidFill>
              </a:rPr>
              <a:t>Українське законодавство підтверджує всі ці права дитини</a:t>
            </a:r>
            <a:endParaRPr lang="ru-RU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26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2992" cy="1570186"/>
          </a:xfrm>
        </p:spPr>
        <p:txBody>
          <a:bodyPr/>
          <a:lstStyle/>
          <a:p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школі учень </a:t>
            </a:r>
            <a:b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u="sng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має право</a:t>
            </a:r>
            <a:r>
              <a:rPr lang="uk-UA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693" y="44624"/>
            <a:ext cx="2095604" cy="191957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363272" cy="476850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На </a:t>
            </a:r>
            <a:r>
              <a:rPr lang="ru-RU" sz="1800" dirty="0" err="1"/>
              <a:t>захист</a:t>
            </a:r>
            <a:r>
              <a:rPr lang="ru-RU" sz="1800" dirty="0"/>
              <a:t> прав </a:t>
            </a:r>
            <a:r>
              <a:rPr lang="ru-RU" sz="1800" dirty="0" err="1" smtClean="0"/>
              <a:t>своєї</a:t>
            </a:r>
            <a:r>
              <a:rPr lang="ru-RU" sz="1800" dirty="0" smtClean="0"/>
              <a:t> </a:t>
            </a:r>
            <a:r>
              <a:rPr lang="ru-RU" sz="1800" dirty="0" err="1" smtClean="0"/>
              <a:t>особистості</a:t>
            </a:r>
            <a:r>
              <a:rPr lang="ru-RU" sz="1800" dirty="0" smtClean="0"/>
              <a:t> і </a:t>
            </a:r>
            <a:r>
              <a:rPr lang="ru-RU" sz="1800" dirty="0" err="1" smtClean="0"/>
              <a:t>свого</a:t>
            </a:r>
            <a:r>
              <a:rPr lang="ru-RU" sz="1800" dirty="0" smtClean="0"/>
              <a:t> майна, на </a:t>
            </a:r>
            <a:r>
              <a:rPr lang="ru-RU" sz="1800" dirty="0" err="1" smtClean="0"/>
              <a:t>ввічливе</a:t>
            </a:r>
            <a:r>
              <a:rPr lang="ru-RU" sz="1800" dirty="0" smtClean="0"/>
              <a:t> </a:t>
            </a:r>
            <a:r>
              <a:rPr lang="ru-RU" sz="1800" dirty="0" err="1"/>
              <a:t>ставлення</a:t>
            </a:r>
            <a:r>
              <a:rPr lang="ru-RU" sz="1800" dirty="0"/>
              <a:t> до </a:t>
            </a:r>
            <a:r>
              <a:rPr lang="ru-RU" sz="1800" dirty="0" smtClean="0"/>
              <a:t>себе.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На </a:t>
            </a:r>
            <a:r>
              <a:rPr lang="ru-RU" sz="1800" dirty="0" err="1"/>
              <a:t>вибір</a:t>
            </a:r>
            <a:r>
              <a:rPr lang="ru-RU" sz="1800" dirty="0"/>
              <a:t> предмету </a:t>
            </a:r>
            <a:r>
              <a:rPr lang="ru-RU" sz="1800" dirty="0" err="1"/>
              <a:t>поглибленого</a:t>
            </a:r>
            <a:r>
              <a:rPr lang="ru-RU" sz="1800" dirty="0"/>
              <a:t> </a:t>
            </a:r>
            <a:r>
              <a:rPr lang="ru-RU" sz="1800" dirty="0" err="1"/>
              <a:t>вивчення</a:t>
            </a:r>
            <a:r>
              <a:rPr lang="ru-RU" sz="1800" dirty="0"/>
              <a:t>, </a:t>
            </a:r>
            <a:r>
              <a:rPr lang="ru-RU" sz="1800" dirty="0" err="1"/>
              <a:t>позакласних</a:t>
            </a:r>
            <a:r>
              <a:rPr lang="ru-RU" sz="1800" dirty="0"/>
              <a:t> </a:t>
            </a:r>
            <a:r>
              <a:rPr lang="ru-RU" sz="1800" dirty="0" err="1"/>
              <a:t>додаткових</a:t>
            </a:r>
            <a:r>
              <a:rPr lang="ru-RU" sz="1800" dirty="0"/>
              <a:t>, </a:t>
            </a:r>
            <a:r>
              <a:rPr lang="ru-RU" sz="1800" dirty="0" err="1" smtClean="0"/>
              <a:t>факультативних</a:t>
            </a:r>
            <a:r>
              <a:rPr lang="ru-RU" sz="1800" dirty="0" smtClean="0"/>
              <a:t> занять</a:t>
            </a:r>
            <a:r>
              <a:rPr lang="ru-RU" sz="1800" dirty="0"/>
              <a:t>, </a:t>
            </a:r>
            <a:r>
              <a:rPr lang="ru-RU" sz="1800" dirty="0" err="1"/>
              <a:t>екзаменів</a:t>
            </a:r>
            <a:r>
              <a:rPr lang="ru-RU" sz="1800" dirty="0"/>
              <a:t> </a:t>
            </a:r>
            <a:r>
              <a:rPr lang="ru-RU" sz="1800" dirty="0" err="1"/>
              <a:t>із</a:t>
            </a:r>
            <a:r>
              <a:rPr lang="ru-RU" sz="1800" dirty="0"/>
              <a:t> </a:t>
            </a:r>
            <a:r>
              <a:rPr lang="ru-RU" sz="1800" dirty="0" err="1"/>
              <a:t>окремих</a:t>
            </a:r>
            <a:r>
              <a:rPr lang="ru-RU" sz="1800" dirty="0"/>
              <a:t> </a:t>
            </a:r>
            <a:r>
              <a:rPr lang="ru-RU" sz="1800" dirty="0" err="1"/>
              <a:t>предметів</a:t>
            </a:r>
            <a:r>
              <a:rPr lang="ru-RU" sz="1800" dirty="0"/>
              <a:t> і </a:t>
            </a:r>
            <a:r>
              <a:rPr lang="ru-RU" sz="1800" dirty="0" err="1"/>
              <a:t>складання</a:t>
            </a:r>
            <a:r>
              <a:rPr lang="ru-RU" sz="1800" dirty="0"/>
              <a:t> курсу </a:t>
            </a:r>
            <a:r>
              <a:rPr lang="ru-RU" sz="1800" dirty="0" err="1" smtClean="0"/>
              <a:t>екстерном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На </a:t>
            </a:r>
            <a:r>
              <a:rPr lang="ru-RU" sz="1800" dirty="0" err="1"/>
              <a:t>відкриту</a:t>
            </a:r>
            <a:r>
              <a:rPr lang="ru-RU" sz="1800" dirty="0"/>
              <a:t> </a:t>
            </a:r>
            <a:r>
              <a:rPr lang="ru-RU" sz="1800" dirty="0" err="1"/>
              <a:t>оцінку</a:t>
            </a:r>
            <a:r>
              <a:rPr lang="ru-RU" sz="1800" dirty="0"/>
              <a:t> </a:t>
            </a:r>
            <a:r>
              <a:rPr lang="ru-RU" sz="1800" dirty="0" err="1"/>
              <a:t>своїх</a:t>
            </a:r>
            <a:r>
              <a:rPr lang="ru-RU" sz="1800" dirty="0"/>
              <a:t> </a:t>
            </a:r>
            <a:r>
              <a:rPr lang="ru-RU" sz="1800" dirty="0" err="1"/>
              <a:t>знань</a:t>
            </a:r>
            <a:r>
              <a:rPr lang="ru-RU" sz="1800" dirty="0"/>
              <a:t>, </a:t>
            </a:r>
            <a:r>
              <a:rPr lang="ru-RU" sz="1800" dirty="0" err="1"/>
              <a:t>отримання</a:t>
            </a:r>
            <a:r>
              <a:rPr lang="ru-RU" sz="1800" dirty="0"/>
              <a:t> </a:t>
            </a:r>
            <a:r>
              <a:rPr lang="ru-RU" sz="1800" dirty="0" err="1"/>
              <a:t>об’єктивної</a:t>
            </a:r>
            <a:r>
              <a:rPr lang="ru-RU" sz="1800" dirty="0"/>
              <a:t> </a:t>
            </a:r>
            <a:r>
              <a:rPr lang="ru-RU" sz="1800" dirty="0" err="1"/>
              <a:t>оцінки</a:t>
            </a:r>
            <a:r>
              <a:rPr lang="ru-RU" sz="1800" dirty="0"/>
              <a:t> </a:t>
            </a:r>
            <a:r>
              <a:rPr lang="ru-RU" sz="1800" dirty="0" err="1"/>
              <a:t>із</a:t>
            </a:r>
            <a:r>
              <a:rPr lang="ru-RU" sz="1800" dirty="0"/>
              <a:t> </a:t>
            </a:r>
            <a:r>
              <a:rPr lang="ru-RU" sz="1800" dirty="0" err="1" smtClean="0"/>
              <a:t>предметів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err="1" smtClean="0"/>
              <a:t>Вносити</a:t>
            </a:r>
            <a:r>
              <a:rPr lang="ru-RU" sz="1800" dirty="0" smtClean="0"/>
              <a:t> </a:t>
            </a:r>
            <a:r>
              <a:rPr lang="ru-RU" sz="1800" dirty="0" err="1"/>
              <a:t>пропозиції</a:t>
            </a:r>
            <a:r>
              <a:rPr lang="ru-RU" sz="1800" dirty="0"/>
              <a:t> в раду, </a:t>
            </a:r>
            <a:r>
              <a:rPr lang="ru-RU" sz="1800" dirty="0" err="1"/>
              <a:t>адміністрацію</a:t>
            </a:r>
            <a:r>
              <a:rPr lang="ru-RU" sz="1800" dirty="0"/>
              <a:t> </a:t>
            </a:r>
            <a:r>
              <a:rPr lang="ru-RU" sz="1800" dirty="0" err="1"/>
              <a:t>школи</a:t>
            </a:r>
            <a:r>
              <a:rPr lang="ru-RU" sz="1800" dirty="0"/>
              <a:t> по </a:t>
            </a:r>
            <a:r>
              <a:rPr lang="ru-RU" sz="1800" dirty="0" err="1"/>
              <a:t>покращенню</a:t>
            </a:r>
            <a:r>
              <a:rPr lang="ru-RU" sz="1800" dirty="0"/>
              <a:t> </a:t>
            </a:r>
            <a:r>
              <a:rPr lang="ru-RU" sz="1800" dirty="0" err="1" smtClean="0"/>
              <a:t>програмного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навчання</a:t>
            </a:r>
            <a:r>
              <a:rPr lang="ru-RU" sz="1800" dirty="0" smtClean="0"/>
              <a:t> </a:t>
            </a:r>
            <a:r>
              <a:rPr lang="ru-RU" sz="1800" dirty="0"/>
              <a:t>і </a:t>
            </a:r>
            <a:r>
              <a:rPr lang="ru-RU" sz="1800" dirty="0" err="1" smtClean="0"/>
              <a:t>виховання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На </a:t>
            </a:r>
            <a:r>
              <a:rPr lang="ru-RU" sz="1800" dirty="0" err="1"/>
              <a:t>апеляцію</a:t>
            </a:r>
            <a:r>
              <a:rPr lang="ru-RU" sz="1800" dirty="0"/>
              <a:t> у </a:t>
            </a:r>
            <a:r>
              <a:rPr lang="ru-RU" sz="1800" dirty="0" err="1"/>
              <a:t>випадку</a:t>
            </a:r>
            <a:r>
              <a:rPr lang="ru-RU" sz="1800" dirty="0"/>
              <a:t> </a:t>
            </a:r>
            <a:r>
              <a:rPr lang="ru-RU" sz="1800" dirty="0" err="1"/>
              <a:t>конфлікту</a:t>
            </a:r>
            <a:r>
              <a:rPr lang="ru-RU" sz="1800" dirty="0"/>
              <a:t> з учителем в раду </a:t>
            </a:r>
            <a:r>
              <a:rPr lang="ru-RU" sz="1800" dirty="0" err="1"/>
              <a:t>школи</a:t>
            </a:r>
            <a:r>
              <a:rPr lang="ru-RU" sz="1800" dirty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адміністрацію</a:t>
            </a:r>
            <a:r>
              <a:rPr lang="ru-RU" sz="1800" dirty="0" smtClean="0"/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На </a:t>
            </a:r>
            <a:r>
              <a:rPr lang="ru-RU" sz="1800" dirty="0" err="1"/>
              <a:t>забезпечення</a:t>
            </a:r>
            <a:r>
              <a:rPr lang="ru-RU" sz="1800" dirty="0"/>
              <a:t> </a:t>
            </a:r>
            <a:r>
              <a:rPr lang="ru-RU" sz="1800" dirty="0" err="1"/>
              <a:t>якісним</a:t>
            </a:r>
            <a:r>
              <a:rPr lang="ru-RU" sz="1800" dirty="0"/>
              <a:t> </a:t>
            </a:r>
            <a:r>
              <a:rPr lang="ru-RU" sz="1800" dirty="0" err="1" smtClean="0"/>
              <a:t>харчуванням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err="1" smtClean="0"/>
              <a:t>Висловлювати</a:t>
            </a:r>
            <a:r>
              <a:rPr lang="ru-RU" sz="1800" dirty="0" smtClean="0"/>
              <a:t> </a:t>
            </a:r>
            <a:r>
              <a:rPr lang="ru-RU" sz="1800" dirty="0" err="1"/>
              <a:t>класному</a:t>
            </a:r>
            <a:r>
              <a:rPr lang="ru-RU" sz="1800" dirty="0"/>
              <a:t> </a:t>
            </a:r>
            <a:r>
              <a:rPr lang="ru-RU" sz="1800" dirty="0" err="1"/>
              <a:t>керівнику</a:t>
            </a:r>
            <a:r>
              <a:rPr lang="ru-RU" sz="1800" dirty="0"/>
              <a:t>, директору, </a:t>
            </a:r>
            <a:r>
              <a:rPr lang="ru-RU" sz="1800" dirty="0" err="1"/>
              <a:t>вчителям</a:t>
            </a:r>
            <a:r>
              <a:rPr lang="ru-RU" sz="1800" dirty="0"/>
              <a:t> </a:t>
            </a:r>
            <a:r>
              <a:rPr lang="ru-RU" sz="1800" dirty="0" err="1"/>
              <a:t>свої</a:t>
            </a:r>
            <a:r>
              <a:rPr lang="ru-RU" sz="1800" dirty="0"/>
              <a:t> </a:t>
            </a:r>
            <a:r>
              <a:rPr lang="ru-RU" sz="1800" dirty="0" err="1"/>
              <a:t>проблеми</a:t>
            </a:r>
            <a:r>
              <a:rPr lang="ru-RU" sz="1800" dirty="0"/>
              <a:t> і </a:t>
            </a:r>
            <a:r>
              <a:rPr lang="ru-RU" sz="1800" dirty="0" err="1" smtClean="0"/>
              <a:t>отримувати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/>
              <a:t>них </a:t>
            </a:r>
            <a:r>
              <a:rPr lang="ru-RU" sz="1800" dirty="0" err="1"/>
              <a:t>допомогу</a:t>
            </a:r>
            <a:r>
              <a:rPr lang="ru-RU" sz="1800" dirty="0"/>
              <a:t>, </a:t>
            </a:r>
            <a:r>
              <a:rPr lang="ru-RU" sz="1800" dirty="0" err="1"/>
              <a:t>пояснення</a:t>
            </a:r>
            <a:r>
              <a:rPr lang="ru-RU" sz="1800" dirty="0"/>
              <a:t>, </a:t>
            </a:r>
            <a:r>
              <a:rPr lang="ru-RU" sz="1800" dirty="0" err="1"/>
              <a:t>відповіді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/>
              <a:t> </a:t>
            </a:r>
            <a:r>
              <a:rPr lang="ru-RU" sz="1800" dirty="0" err="1" smtClean="0"/>
              <a:t>Відкрито</a:t>
            </a:r>
            <a:r>
              <a:rPr lang="ru-RU" sz="1800" dirty="0" smtClean="0"/>
              <a:t>, не </a:t>
            </a:r>
            <a:r>
              <a:rPr lang="ru-RU" sz="1800" dirty="0" err="1" smtClean="0"/>
              <a:t>принижуючи</a:t>
            </a:r>
            <a:r>
              <a:rPr lang="ru-RU" sz="1800" dirty="0" smtClean="0"/>
              <a:t> </a:t>
            </a:r>
            <a:r>
              <a:rPr lang="ru-RU" sz="1800" dirty="0" err="1" smtClean="0"/>
              <a:t>гідності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інших</a:t>
            </a:r>
            <a:r>
              <a:rPr lang="ru-RU" sz="1800" dirty="0" smtClean="0"/>
              <a:t>, </a:t>
            </a:r>
            <a:r>
              <a:rPr lang="ru-RU" sz="1800" dirty="0" err="1" smtClean="0"/>
              <a:t>висловлювати</a:t>
            </a:r>
            <a:r>
              <a:rPr lang="ru-RU" sz="1800" dirty="0" smtClean="0"/>
              <a:t> </a:t>
            </a:r>
            <a:r>
              <a:rPr lang="ru-RU" sz="1800" dirty="0"/>
              <a:t>свою думку </a:t>
            </a:r>
            <a:r>
              <a:rPr lang="ru-RU" sz="1800" dirty="0" err="1"/>
              <a:t>стосовно</a:t>
            </a:r>
            <a:r>
              <a:rPr lang="ru-RU" sz="1800" dirty="0"/>
              <a:t> </a:t>
            </a:r>
            <a:r>
              <a:rPr lang="ru-RU" sz="1800" dirty="0" err="1"/>
              <a:t>життя</a:t>
            </a:r>
            <a:r>
              <a:rPr lang="ru-RU" sz="1800" dirty="0"/>
              <a:t> </a:t>
            </a:r>
            <a:r>
              <a:rPr lang="ru-RU" sz="1800" dirty="0" err="1" smtClean="0"/>
              <a:t>школи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err="1" smtClean="0"/>
              <a:t>Представляти</a:t>
            </a:r>
            <a:r>
              <a:rPr lang="ru-RU" sz="1800" dirty="0" smtClean="0"/>
              <a:t> школу </a:t>
            </a:r>
            <a:r>
              <a:rPr lang="ru-RU" sz="1800" dirty="0"/>
              <a:t>в конкурсах, </a:t>
            </a:r>
            <a:r>
              <a:rPr lang="ru-RU" sz="1800" dirty="0" err="1"/>
              <a:t>оглядах</a:t>
            </a:r>
            <a:r>
              <a:rPr lang="ru-RU" sz="1800" dirty="0"/>
              <a:t>, </a:t>
            </a:r>
            <a:r>
              <a:rPr lang="ru-RU" sz="1800" dirty="0" err="1"/>
              <a:t>змаганнях</a:t>
            </a:r>
            <a:r>
              <a:rPr lang="ru-RU" sz="1800" dirty="0"/>
              <a:t> та </a:t>
            </a:r>
            <a:r>
              <a:rPr lang="ru-RU" sz="1800" dirty="0" err="1"/>
              <a:t>інших</a:t>
            </a:r>
            <a:r>
              <a:rPr lang="ru-RU" sz="1800" dirty="0"/>
              <a:t> заходах </a:t>
            </a:r>
            <a:r>
              <a:rPr lang="ru-RU" sz="1800" dirty="0" err="1"/>
              <a:t>відповідно</a:t>
            </a:r>
            <a:r>
              <a:rPr lang="ru-RU" sz="1800" dirty="0"/>
              <a:t> </a:t>
            </a:r>
            <a:r>
              <a:rPr lang="ru-RU" sz="1800" dirty="0" err="1" smtClean="0"/>
              <a:t>зі</a:t>
            </a:r>
            <a:r>
              <a:rPr lang="ru-RU" sz="1800" dirty="0" smtClean="0"/>
              <a:t> </a:t>
            </a:r>
            <a:r>
              <a:rPr lang="ru-RU" sz="1800" dirty="0" err="1" smtClean="0"/>
              <a:t>своїми</a:t>
            </a:r>
            <a:r>
              <a:rPr lang="ru-RU" sz="1800" dirty="0" smtClean="0"/>
              <a:t> </a:t>
            </a:r>
            <a:r>
              <a:rPr lang="ru-RU" sz="1800" dirty="0" err="1" smtClean="0"/>
              <a:t>можливостями</a:t>
            </a:r>
            <a:r>
              <a:rPr lang="ru-RU" sz="1800" dirty="0" smtClean="0"/>
              <a:t> </a:t>
            </a:r>
            <a:r>
              <a:rPr lang="ru-RU" sz="1800" dirty="0"/>
              <a:t>і </a:t>
            </a:r>
            <a:r>
              <a:rPr lang="ru-RU" sz="1800" dirty="0" err="1"/>
              <a:t>вміннями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29078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216" y="116632"/>
            <a:ext cx="6563072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Окрім прав, </a:t>
            </a:r>
            <a:br>
              <a:rPr lang="uk-UA" b="1" dirty="0" smtClean="0">
                <a:solidFill>
                  <a:srgbClr val="C00000"/>
                </a:solidFill>
              </a:rPr>
            </a:br>
            <a:r>
              <a:rPr lang="uk-UA" b="1" dirty="0" smtClean="0">
                <a:solidFill>
                  <a:srgbClr val="C00000"/>
                </a:solidFill>
              </a:rPr>
              <a:t>закон визначає і обов'язки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6779096" cy="499715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7030A0"/>
                </a:solidFill>
              </a:rPr>
              <a:t>Обов'язки теж можна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7030A0"/>
                </a:solidFill>
              </a:rPr>
              <a:t>розділити на кілька видів:</a:t>
            </a:r>
          </a:p>
          <a:p>
            <a:pPr algn="just">
              <a:buFontTx/>
              <a:buChar char="-"/>
            </a:pPr>
            <a:r>
              <a:rPr lang="uk-UA" sz="2300" u="sng" dirty="0" smtClean="0"/>
              <a:t>юридичні:</a:t>
            </a:r>
            <a:r>
              <a:rPr lang="uk-UA" sz="2300" dirty="0" smtClean="0"/>
              <a:t> поважати і дотримуватися законодавства України, виконувати законні вимоги представників влади, батьків, опікунів та піклувальників, вчителів  і т.д.;</a:t>
            </a:r>
          </a:p>
          <a:p>
            <a:pPr algn="just">
              <a:buFontTx/>
              <a:buChar char="-"/>
            </a:pPr>
            <a:r>
              <a:rPr lang="uk-UA" sz="2300" u="sng" dirty="0" smtClean="0"/>
              <a:t>соціальні:</a:t>
            </a:r>
            <a:r>
              <a:rPr lang="uk-UA" sz="2300" dirty="0" smtClean="0"/>
              <a:t> дотримуватися загальноприйнятих правил норм та моралі, визначених у школі чи у родині правил поведінки, поважати народні та сімейні традиції тощо; </a:t>
            </a:r>
          </a:p>
          <a:p>
            <a:pPr algn="just">
              <a:buFontTx/>
              <a:buChar char="-"/>
            </a:pPr>
            <a:r>
              <a:rPr lang="uk-UA" sz="2300" u="sng" dirty="0" smtClean="0"/>
              <a:t>особисті:</a:t>
            </a:r>
            <a:r>
              <a:rPr lang="uk-UA" sz="2300" dirty="0" smtClean="0"/>
              <a:t> берегти своє здоров'я, з повагою ставитися до інших людей, власними правами не порушувати прав інших людей і </a:t>
            </a:r>
            <a:r>
              <a:rPr lang="uk-UA" sz="2300" dirty="0" err="1" smtClean="0"/>
              <a:t>т.і</a:t>
            </a:r>
            <a:r>
              <a:rPr lang="uk-UA" sz="2300" dirty="0" smtClean="0"/>
              <a:t>.</a:t>
            </a:r>
            <a:endParaRPr lang="ru-RU" sz="23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564904"/>
            <a:ext cx="1867019" cy="21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9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6600"/>
                </a:solidFill>
              </a:rPr>
              <a:t>Про  обов'язки  більш  детально: 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6480720" cy="5760640"/>
          </a:xfrm>
        </p:spPr>
        <p:txBody>
          <a:bodyPr>
            <a:noAutofit/>
          </a:bodyPr>
          <a:lstStyle/>
          <a:p>
            <a:pPr algn="just"/>
            <a:r>
              <a:rPr lang="uk-UA" sz="1600" dirty="0" smtClean="0"/>
              <a:t>Поважати </a:t>
            </a:r>
            <a:r>
              <a:rPr lang="uk-UA" sz="1600" dirty="0"/>
              <a:t>і любити своє </a:t>
            </a:r>
            <a:r>
              <a:rPr lang="uk-UA" sz="1600" dirty="0" smtClean="0"/>
              <a:t>оточення: батьків, членів родини, опікунів, друзів і </a:t>
            </a:r>
            <a:r>
              <a:rPr lang="uk-UA" sz="1600" dirty="0" err="1" smtClean="0"/>
              <a:t>т.і</a:t>
            </a:r>
            <a:r>
              <a:rPr lang="uk-UA" sz="1600" dirty="0" smtClean="0"/>
              <a:t>.. </a:t>
            </a:r>
          </a:p>
          <a:p>
            <a:pPr algn="just"/>
            <a:r>
              <a:rPr lang="uk-UA" sz="1600" dirty="0" smtClean="0"/>
              <a:t>Не ображати і не принижувати </a:t>
            </a:r>
            <a:r>
              <a:rPr lang="uk-UA" sz="1600" dirty="0"/>
              <a:t>гідності </a:t>
            </a:r>
            <a:r>
              <a:rPr lang="uk-UA" sz="1600" dirty="0" smtClean="0"/>
              <a:t>жодної </a:t>
            </a:r>
            <a:r>
              <a:rPr lang="uk-UA" sz="1600" dirty="0"/>
              <a:t>людини. Поводитись так, щоб своєю поведінкою не порушувати прав іншої </a:t>
            </a:r>
            <a:r>
              <a:rPr lang="uk-UA" sz="1600" dirty="0" smtClean="0"/>
              <a:t>людини.</a:t>
            </a:r>
            <a:endParaRPr lang="ru-RU" sz="1600" dirty="0"/>
          </a:p>
          <a:p>
            <a:pPr algn="just"/>
            <a:r>
              <a:rPr lang="uk-UA" sz="1600" dirty="0" smtClean="0"/>
              <a:t>Бути </a:t>
            </a:r>
            <a:r>
              <a:rPr lang="uk-UA" sz="1600" dirty="0"/>
              <a:t>толерантним до </a:t>
            </a:r>
            <a:r>
              <a:rPr lang="uk-UA" sz="1600" dirty="0" smtClean="0"/>
              <a:t>інших </a:t>
            </a:r>
            <a:r>
              <a:rPr lang="uk-UA" sz="1600" dirty="0"/>
              <a:t>людей. Поважати </a:t>
            </a:r>
            <a:r>
              <a:rPr lang="uk-UA" sz="1600" dirty="0" smtClean="0"/>
              <a:t>їх права  </a:t>
            </a:r>
            <a:r>
              <a:rPr lang="uk-UA" sz="1600" dirty="0"/>
              <a:t>і допомагати </a:t>
            </a:r>
            <a:r>
              <a:rPr lang="uk-UA" sz="1600" dirty="0" smtClean="0"/>
              <a:t>їм в разі необхідності.</a:t>
            </a:r>
            <a:endParaRPr lang="ru-RU" sz="1600" dirty="0"/>
          </a:p>
          <a:p>
            <a:pPr algn="just"/>
            <a:r>
              <a:rPr lang="uk-UA" sz="1600" dirty="0" smtClean="0"/>
              <a:t>Дотримуватись загальноприйнятих у суспільстві норм поведінки. Намагатись не створювати ситуації, які призводять до порушення закону.</a:t>
            </a:r>
            <a:endParaRPr lang="ru-RU" sz="1600" dirty="0" smtClean="0"/>
          </a:p>
          <a:p>
            <a:pPr algn="just"/>
            <a:r>
              <a:rPr lang="uk-UA" sz="1600" dirty="0" smtClean="0"/>
              <a:t>Поважати співрозмовників. Коректно і тактовно висловлювати свої думки. Дотримуватись правил мовного етикету. Не нав'язувати своїх поглядів іншим, якщо вони з ними не згодні.</a:t>
            </a:r>
            <a:endParaRPr lang="ru-RU" sz="1600" dirty="0" smtClean="0"/>
          </a:p>
          <a:p>
            <a:pPr algn="just"/>
            <a:r>
              <a:rPr lang="uk-UA" sz="1600" dirty="0" smtClean="0"/>
              <a:t>З повагою ставитися до людей, які піклуються про вас.</a:t>
            </a:r>
          </a:p>
          <a:p>
            <a:pPr marL="0" indent="0" algn="just">
              <a:buNone/>
            </a:pPr>
            <a:endParaRPr lang="ru-RU" sz="800" dirty="0" smtClean="0"/>
          </a:p>
          <a:p>
            <a:pPr algn="just"/>
            <a:r>
              <a:rPr lang="uk-UA" sz="1600" dirty="0" smtClean="0"/>
              <a:t>Цінувати і дбати про своє здоров'я. У разі потреби чітко виконувати приписи лікарів.</a:t>
            </a:r>
            <a:endParaRPr lang="ru-RU" sz="1600" dirty="0" smtClean="0"/>
          </a:p>
          <a:p>
            <a:pPr algn="just"/>
            <a:r>
              <a:rPr lang="uk-UA" sz="1600" dirty="0" smtClean="0"/>
              <a:t>Виконувати доручену роботу, якщо вона не завдає шкоди здоров'ю. </a:t>
            </a:r>
            <a:endParaRPr lang="ru-RU" sz="1600" dirty="0" smtClean="0"/>
          </a:p>
          <a:p>
            <a:pPr algn="just"/>
            <a:r>
              <a:rPr lang="uk-UA" sz="1600" dirty="0" smtClean="0"/>
              <a:t>Організовувати </a:t>
            </a:r>
            <a:r>
              <a:rPr lang="uk-UA" sz="1600" dirty="0"/>
              <a:t>дозвілля так, щоб воно приносило корись і не заважало </a:t>
            </a:r>
            <a:r>
              <a:rPr lang="uk-UA" sz="1600" dirty="0" smtClean="0"/>
              <a:t>іншим.</a:t>
            </a:r>
            <a:endParaRPr lang="ru-RU" sz="1600" dirty="0"/>
          </a:p>
          <a:p>
            <a:pPr algn="just"/>
            <a:endParaRPr lang="ru-RU" sz="1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24" r="33571"/>
          <a:stretch/>
        </p:blipFill>
        <p:spPr>
          <a:xfrm>
            <a:off x="7020272" y="1844824"/>
            <a:ext cx="1744718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0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0000CC"/>
                </a:solidFill>
              </a:rPr>
              <a:t>Що говорить Закон </a:t>
            </a:r>
            <a:br>
              <a:rPr lang="uk-UA" b="1" i="1" dirty="0" smtClean="0">
                <a:solidFill>
                  <a:srgbClr val="0000CC"/>
                </a:solidFill>
              </a:rPr>
            </a:br>
            <a:r>
              <a:rPr lang="uk-UA" b="1" i="1" dirty="0" smtClean="0">
                <a:solidFill>
                  <a:srgbClr val="0000CC"/>
                </a:solidFill>
              </a:rPr>
              <a:t>про обов'язки здобувачів освіти?</a:t>
            </a:r>
            <a:endParaRPr lang="ru-RU" b="1" i="1" dirty="0">
              <a:solidFill>
                <a:srgbClr val="0000CC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23" r="19758" b="8046"/>
          <a:stretch/>
        </p:blipFill>
        <p:spPr>
          <a:xfrm>
            <a:off x="7100892" y="1412776"/>
            <a:ext cx="2043107" cy="4032448"/>
          </a:xfrm>
          <a:prstGeom prst="rect">
            <a:avLst/>
          </a:prstGeom>
        </p:spPr>
      </p:pic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7056784" cy="540060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 мають керуватися правилами, визначеними статутом школи та внутрішнім її розпорядком.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Гідно себе поводити, бути ввічливими з батьками, вчителями, працівниками школи та іншими дітьми. Уникати створення конфліктних чи критичних ситуацій. 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пропускати заняття  і не запізнюватися на уроки.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Акуратно вести щоденник і подавати  його за першою вимогою вчителя; особливо дбайливо ставитися до збереження підручників. 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Сумлінно навчатись; активно працювати на уроках; не заважати працювати інших учням та педагогу, самостійно і старанно виконувати домашні завдання.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 зобов'язані виконувати законні вимоги вчителів  та обслуговуючого персоналу. 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Одягатися відповідно рекомендацій, спільно затверджених адміністрацією школи та батьківським комітетом, бути охайними та акуратними.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 режиму харчування. Поважати працю кухарів.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Беззаперечно дотримуватися правил особистої та протипожежної безпеки, а також правил дорожнього руху для пасажирів, пішоходів та велосипедистів.</a:t>
            </a:r>
          </a:p>
          <a:p>
            <a:pPr algn="just">
              <a:spcBef>
                <a:spcPts val="0"/>
              </a:spcBef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 ставитися до шкільного майна, підтримувати порядок і чистоту як у приміщенні,  так і на території школи.</a:t>
            </a:r>
          </a:p>
          <a:p>
            <a:pPr algn="just">
              <a:spcBef>
                <a:spcPts val="0"/>
              </a:spcBef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56125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45624" cy="998984"/>
          </a:xfrm>
        </p:spPr>
        <p:txBody>
          <a:bodyPr>
            <a:normAutofit/>
          </a:bodyPr>
          <a:lstStyle/>
          <a:p>
            <a:r>
              <a:rPr lang="uk-UA" u="sng" dirty="0" smtClean="0">
                <a:solidFill>
                  <a:srgbClr val="C00000"/>
                </a:solidFill>
              </a:rPr>
              <a:t>Обов'язкове правило для всіх: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268760"/>
            <a:ext cx="7067128" cy="518457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rgbClr val="FF0000"/>
                </a:solidFill>
              </a:rPr>
              <a:t>Якщо ви стали свідком чи жертвою протиправної поведінки, нещасного випадку або  злочину – негайно повідомте тих з дорослих, хто перебуває найближче до вас, або кому найбільше довіряєте, або зателефонуйте на спецлінію поліції «102». </a:t>
            </a:r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Від цього залежить життя і здоров'я  - ваше або іншої людини!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7" r="19356"/>
          <a:stretch/>
        </p:blipFill>
        <p:spPr>
          <a:xfrm flipH="1">
            <a:off x="0" y="2204864"/>
            <a:ext cx="2052374" cy="319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14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085184"/>
            <a:ext cx="8229600" cy="1143000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006600"/>
                </a:solidFill>
              </a:rPr>
              <a:t>Дякую за увагу!</a:t>
            </a:r>
            <a:endParaRPr lang="ru-RU" sz="5400" b="1" dirty="0">
              <a:solidFill>
                <a:srgbClr val="0066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548680"/>
            <a:ext cx="5953844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865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824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Права та обов'язки дітей і підлітків у школі –  ЩО ГОВОРИТЬ ЗАКОН</vt:lpstr>
      <vt:lpstr>Конвенція ООН  про права дитини</vt:lpstr>
      <vt:lpstr>Права дитини</vt:lpstr>
      <vt:lpstr>У школі учень  має право:</vt:lpstr>
      <vt:lpstr>Окрім прав,  закон визначає і обов'язки</vt:lpstr>
      <vt:lpstr>Про  обов'язки  більш  детально: </vt:lpstr>
      <vt:lpstr>Що говорить Закон  про обов'язки здобувачів освіти?</vt:lpstr>
      <vt:lpstr>Обов'язкове правило для всіх: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та обов’язки дітей і підлітків у школі –  ЩО ГОВОРИТЬ ЗАКОН</dc:title>
  <dc:creator>Dell</dc:creator>
  <cp:lastModifiedBy>ПК</cp:lastModifiedBy>
  <cp:revision>17</cp:revision>
  <dcterms:created xsi:type="dcterms:W3CDTF">2021-05-27T05:27:26Z</dcterms:created>
  <dcterms:modified xsi:type="dcterms:W3CDTF">2025-09-18T06:33:54Z</dcterms:modified>
</cp:coreProperties>
</file>