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6"/>
  </p:notesMasterIdLst>
  <p:sldIdLst>
    <p:sldId id="256" r:id="rId2"/>
    <p:sldId id="426" r:id="rId3"/>
    <p:sldId id="261" r:id="rId4"/>
    <p:sldId id="353" r:id="rId5"/>
    <p:sldId id="272" r:id="rId6"/>
    <p:sldId id="287" r:id="rId7"/>
    <p:sldId id="352" r:id="rId8"/>
    <p:sldId id="348" r:id="rId9"/>
    <p:sldId id="374" r:id="rId10"/>
    <p:sldId id="421" r:id="rId11"/>
    <p:sldId id="438" r:id="rId12"/>
    <p:sldId id="373" r:id="rId13"/>
    <p:sldId id="380" r:id="rId14"/>
    <p:sldId id="437" r:id="rId15"/>
    <p:sldId id="420" r:id="rId16"/>
    <p:sldId id="376" r:id="rId17"/>
    <p:sldId id="273" r:id="rId18"/>
    <p:sldId id="290" r:id="rId19"/>
    <p:sldId id="356" r:id="rId20"/>
    <p:sldId id="357" r:id="rId21"/>
    <p:sldId id="404" r:id="rId22"/>
    <p:sldId id="441" r:id="rId23"/>
    <p:sldId id="440" r:id="rId24"/>
    <p:sldId id="384" r:id="rId25"/>
    <p:sldId id="385" r:id="rId26"/>
    <p:sldId id="398" r:id="rId27"/>
    <p:sldId id="359" r:id="rId28"/>
    <p:sldId id="399" r:id="rId29"/>
    <p:sldId id="435" r:id="rId30"/>
    <p:sldId id="418" r:id="rId31"/>
    <p:sldId id="442" r:id="rId32"/>
    <p:sldId id="436" r:id="rId33"/>
    <p:sldId id="430" r:id="rId34"/>
    <p:sldId id="429" r:id="rId35"/>
    <p:sldId id="428" r:id="rId36"/>
    <p:sldId id="423" r:id="rId37"/>
    <p:sldId id="431" r:id="rId38"/>
    <p:sldId id="425" r:id="rId39"/>
    <p:sldId id="424" r:id="rId40"/>
    <p:sldId id="444" r:id="rId41"/>
    <p:sldId id="381" r:id="rId42"/>
    <p:sldId id="443" r:id="rId43"/>
    <p:sldId id="386" r:id="rId44"/>
    <p:sldId id="389" r:id="rId45"/>
    <p:sldId id="390" r:id="rId46"/>
    <p:sldId id="391" r:id="rId47"/>
    <p:sldId id="387" r:id="rId48"/>
    <p:sldId id="388" r:id="rId49"/>
    <p:sldId id="393" r:id="rId50"/>
    <p:sldId id="394" r:id="rId51"/>
    <p:sldId id="395" r:id="rId52"/>
    <p:sldId id="396" r:id="rId53"/>
    <p:sldId id="409" r:id="rId54"/>
    <p:sldId id="408" r:id="rId55"/>
    <p:sldId id="416" r:id="rId56"/>
    <p:sldId id="400" r:id="rId57"/>
    <p:sldId id="402" r:id="rId58"/>
    <p:sldId id="406" r:id="rId59"/>
    <p:sldId id="383" r:id="rId60"/>
    <p:sldId id="414" r:id="rId61"/>
    <p:sldId id="382" r:id="rId62"/>
    <p:sldId id="432" r:id="rId63"/>
    <p:sldId id="405" r:id="rId64"/>
    <p:sldId id="411" r:id="rId65"/>
    <p:sldId id="412" r:id="rId66"/>
    <p:sldId id="417" r:id="rId67"/>
    <p:sldId id="410" r:id="rId68"/>
    <p:sldId id="415" r:id="rId69"/>
    <p:sldId id="274" r:id="rId70"/>
    <p:sldId id="433" r:id="rId71"/>
    <p:sldId id="413" r:id="rId72"/>
    <p:sldId id="379" r:id="rId73"/>
    <p:sldId id="361" r:id="rId74"/>
    <p:sldId id="364" r:id="rId75"/>
    <p:sldId id="370" r:id="rId76"/>
    <p:sldId id="367" r:id="rId77"/>
    <p:sldId id="366" r:id="rId78"/>
    <p:sldId id="369" r:id="rId79"/>
    <p:sldId id="371" r:id="rId80"/>
    <p:sldId id="368" r:id="rId81"/>
    <p:sldId id="365" r:id="rId82"/>
    <p:sldId id="372" r:id="rId83"/>
    <p:sldId id="446" r:id="rId84"/>
    <p:sldId id="445" r:id="rId85"/>
  </p:sldIdLst>
  <p:sldSz cx="9144000" cy="6858000" type="screen4x3"/>
  <p:notesSz cx="6808788" cy="99409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99" autoAdjust="0"/>
  </p:normalViewPr>
  <p:slideViewPr>
    <p:cSldViewPr>
      <p:cViewPr varScale="1">
        <p:scale>
          <a:sx n="95" d="100"/>
          <a:sy n="95" d="100"/>
        </p:scale>
        <p:origin x="118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uk-UA"/>
            </a:pPr>
            <a:r>
              <a:rPr lang="ru-RU">
                <a:latin typeface="Times New Roman" pitchFamily="18" charset="0"/>
                <a:cs typeface="Times New Roman" pitchFamily="18" charset="0"/>
              </a:rPr>
              <a:t>Кваліфікаційні категорії</a:t>
            </a:r>
          </a:p>
        </c:rich>
      </c:tx>
      <c:layout/>
      <c:overlay val="1"/>
    </c:title>
    <c:autoTitleDeleted val="0"/>
    <c:plotArea>
      <c:layout>
        <c:manualLayout>
          <c:layoutTarget val="inner"/>
          <c:xMode val="edge"/>
          <c:yMode val="edge"/>
          <c:x val="8.3240663995947886E-2"/>
          <c:y val="0.14073339561827358"/>
          <c:w val="0.47533153750518026"/>
          <c:h val="0.7888999065725899"/>
        </c:manualLayout>
      </c:layout>
      <c:pieChart>
        <c:varyColors val="1"/>
        <c:ser>
          <c:idx val="0"/>
          <c:order val="0"/>
          <c:tx>
            <c:strRef>
              <c:f>Лист1!$B$1</c:f>
              <c:strCache>
                <c:ptCount val="1"/>
                <c:pt idx="0">
                  <c:v>Кваліфікаційні категорії</c:v>
                </c:pt>
              </c:strCache>
            </c:strRef>
          </c:tx>
          <c:cat>
            <c:strRef>
              <c:f>Лист1!$A$2:$A$6</c:f>
              <c:strCache>
                <c:ptCount val="5"/>
                <c:pt idx="0">
                  <c:v>Вища</c:v>
                </c:pt>
                <c:pt idx="1">
                  <c:v>Перша</c:v>
                </c:pt>
                <c:pt idx="2">
                  <c:v>Друга</c:v>
                </c:pt>
                <c:pt idx="3">
                  <c:v>Спеціаліст, магістр</c:v>
                </c:pt>
                <c:pt idx="4">
                  <c:v> 11 розряд</c:v>
                </c:pt>
              </c:strCache>
            </c:strRef>
          </c:cat>
          <c:val>
            <c:numRef>
              <c:f>Лист1!$B$2:$B$6</c:f>
              <c:numCache>
                <c:formatCode>General</c:formatCode>
                <c:ptCount val="5"/>
                <c:pt idx="0">
                  <c:v>33</c:v>
                </c:pt>
                <c:pt idx="1">
                  <c:v>4</c:v>
                </c:pt>
                <c:pt idx="2">
                  <c:v>1</c:v>
                </c:pt>
                <c:pt idx="3">
                  <c:v>2</c:v>
                </c:pt>
                <c:pt idx="4">
                  <c:v>5</c:v>
                </c:pt>
              </c:numCache>
            </c:numRef>
          </c:val>
          <c:extLst>
            <c:ext xmlns:c16="http://schemas.microsoft.com/office/drawing/2014/chart" uri="{C3380CC4-5D6E-409C-BE32-E72D297353CC}">
              <c16:uniqueId val="{00000000-E56E-4161-9454-5DAA31C0CD3A}"/>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61810405241282362"/>
          <c:y val="5.6581473860386221E-2"/>
          <c:w val="0.29300736483180612"/>
          <c:h val="0.81912751366449921"/>
        </c:manualLayout>
      </c:layout>
      <c:overlay val="1"/>
      <c:txPr>
        <a:bodyPr/>
        <a:lstStyle/>
        <a:p>
          <a:pPr>
            <a:defRPr lang="uk-UA"/>
          </a:pPr>
          <a:endParaRPr lang="ru-RU"/>
        </a:p>
      </c:txPr>
    </c:legend>
    <c:plotVisOnly val="1"/>
    <c:dispBlanksAs val="zero"/>
    <c:showDLblsOverMax val="1"/>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ru-RU"/>
          </a:p>
        </p:txBody>
      </p:sp>
      <p:sp>
        <p:nvSpPr>
          <p:cNvPr id="3" name="Місце для дати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B486F2C7-412B-43E3-9A76-30E57451441E}" type="datetimeFigureOut">
              <a:rPr lang="ru-RU" smtClean="0"/>
              <a:pPr/>
              <a:t>15.07.2024</a:t>
            </a:fld>
            <a:endParaRPr lang="ru-RU"/>
          </a:p>
        </p:txBody>
      </p:sp>
      <p:sp>
        <p:nvSpPr>
          <p:cNvPr id="4" name="Місце для зображення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endParaRPr lang="ru-RU"/>
          </a:p>
        </p:txBody>
      </p:sp>
      <p:sp>
        <p:nvSpPr>
          <p:cNvPr id="5" name="Місце для нотаток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6" name="Місце для нижнього колонтитула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ru-RU"/>
          </a:p>
        </p:txBody>
      </p:sp>
      <p:sp>
        <p:nvSpPr>
          <p:cNvPr id="7" name="Місце для номера слайда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EC246F79-955A-4005-B18E-5A4567E78D6E}" type="slidenum">
              <a:rPr lang="ru-RU" smtClean="0"/>
              <a:pPr/>
              <a:t>‹№›</a:t>
            </a:fld>
            <a:endParaRPr lang="ru-RU"/>
          </a:p>
        </p:txBody>
      </p:sp>
    </p:spTree>
    <p:extLst>
      <p:ext uri="{BB962C8B-B14F-4D97-AF65-F5344CB8AC3E}">
        <p14:creationId xmlns:p14="http://schemas.microsoft.com/office/powerpoint/2010/main" val="1700840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C246F79-955A-4005-B18E-5A4567E78D6E}" type="slidenum">
              <a:rPr lang="ru-RU" smtClean="0"/>
              <a:pPr/>
              <a:t>5</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ru-RU" dirty="0"/>
          </a:p>
        </p:txBody>
      </p:sp>
      <p:sp>
        <p:nvSpPr>
          <p:cNvPr id="4" name="Місце для номера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A226DD-4DAB-4EB2-AD96-43CBDCAF0A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52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smtClean="0"/>
              <a:t>                                                                   </a:t>
            </a:r>
            <a:endParaRPr lang="ru-RU" dirty="0"/>
          </a:p>
        </p:txBody>
      </p:sp>
      <p:sp>
        <p:nvSpPr>
          <p:cNvPr id="4" name="Номер слайда 3"/>
          <p:cNvSpPr>
            <a:spLocks noGrp="1"/>
          </p:cNvSpPr>
          <p:nvPr>
            <p:ph type="sldNum" sz="quarter" idx="10"/>
          </p:nvPr>
        </p:nvSpPr>
        <p:spPr/>
        <p:txBody>
          <a:bodyPr/>
          <a:lstStyle/>
          <a:p>
            <a:fld id="{EC246F79-955A-4005-B18E-5A4567E78D6E}" type="slidenum">
              <a:rPr lang="ru-RU" smtClean="0"/>
              <a:pPr/>
              <a:t>26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ru-RU" dirty="0"/>
          </a:p>
        </p:txBody>
      </p:sp>
      <p:sp>
        <p:nvSpPr>
          <p:cNvPr id="4" name="Місце для номера слайда 3"/>
          <p:cNvSpPr>
            <a:spLocks noGrp="1"/>
          </p:cNvSpPr>
          <p:nvPr>
            <p:ph type="sldNum" sz="quarter" idx="10"/>
          </p:nvPr>
        </p:nvSpPr>
        <p:spPr/>
        <p:txBody>
          <a:bodyPr/>
          <a:lstStyle/>
          <a:p>
            <a:fld id="{EC246F79-955A-4005-B18E-5A4567E78D6E}" type="slidenum">
              <a:rPr lang="ru-RU" smtClean="0"/>
              <a:pPr/>
              <a:t>83</a:t>
            </a:fld>
            <a:endParaRPr lang="ru-RU"/>
          </a:p>
        </p:txBody>
      </p:sp>
    </p:spTree>
    <p:extLst>
      <p:ext uri="{BB962C8B-B14F-4D97-AF65-F5344CB8AC3E}">
        <p14:creationId xmlns:p14="http://schemas.microsoft.com/office/powerpoint/2010/main" val="28173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ru-RU" dirty="0"/>
          </a:p>
        </p:txBody>
      </p:sp>
      <p:sp>
        <p:nvSpPr>
          <p:cNvPr id="4" name="Місце для номера слайда 3"/>
          <p:cNvSpPr>
            <a:spLocks noGrp="1"/>
          </p:cNvSpPr>
          <p:nvPr>
            <p:ph type="sldNum" sz="quarter" idx="10"/>
          </p:nvPr>
        </p:nvSpPr>
        <p:spPr/>
        <p:txBody>
          <a:bodyPr/>
          <a:lstStyle/>
          <a:p>
            <a:fld id="{EC246F79-955A-4005-B18E-5A4567E78D6E}" type="slidenum">
              <a:rPr lang="ru-RU" smtClean="0"/>
              <a:pPr/>
              <a:t>84</a:t>
            </a:fld>
            <a:endParaRPr lang="ru-RU"/>
          </a:p>
        </p:txBody>
      </p:sp>
    </p:spTree>
    <p:extLst>
      <p:ext uri="{BB962C8B-B14F-4D97-AF65-F5344CB8AC3E}">
        <p14:creationId xmlns:p14="http://schemas.microsoft.com/office/powerpoint/2010/main" val="3999577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uk-UA" smtClean="0"/>
              <a:t>Зразок заголовка</a:t>
            </a:r>
            <a:endParaRPr lang="ru-RU"/>
          </a:p>
        </p:txBody>
      </p:sp>
      <p:sp>
        <p:nvSpPr>
          <p:cNvPr id="3" name="Пі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smtClean="0"/>
              <a:t>Клацніть, щоб редагувати стиль зразка підзаголовка</a:t>
            </a:r>
            <a:endParaRPr lang="ru-RU"/>
          </a:p>
        </p:txBody>
      </p:sp>
      <p:sp>
        <p:nvSpPr>
          <p:cNvPr id="4" name="Місце для дати 3"/>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348460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вертикального тексту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23878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543675" y="365125"/>
            <a:ext cx="1971675" cy="5811838"/>
          </a:xfrm>
        </p:spPr>
        <p:txBody>
          <a:bodyPr vert="eaVert"/>
          <a:lstStyle/>
          <a:p>
            <a:r>
              <a:rPr lang="uk-UA" smtClean="0"/>
              <a:t>Зразок заголовка</a:t>
            </a:r>
            <a:endParaRPr lang="ru-RU"/>
          </a:p>
        </p:txBody>
      </p:sp>
      <p:sp>
        <p:nvSpPr>
          <p:cNvPr id="3" name="Місце для вертикального тексту 2"/>
          <p:cNvSpPr>
            <a:spLocks noGrp="1"/>
          </p:cNvSpPr>
          <p:nvPr>
            <p:ph type="body" orient="vert" idx="1"/>
          </p:nvPr>
        </p:nvSpPr>
        <p:spPr>
          <a:xfrm>
            <a:off x="628650" y="365125"/>
            <a:ext cx="5800725" cy="5811838"/>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16456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вмісту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90761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uk-UA" smtClean="0"/>
              <a:t>Зразок заголовка</a:t>
            </a:r>
            <a:endParaRPr lang="ru-RU"/>
          </a:p>
        </p:txBody>
      </p:sp>
      <p:sp>
        <p:nvSpPr>
          <p:cNvPr id="3" name="Місце для тексту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smtClean="0"/>
              <a:t>Редагувати стиль зразка тексту</a:t>
            </a:r>
          </a:p>
        </p:txBody>
      </p:sp>
      <p:sp>
        <p:nvSpPr>
          <p:cNvPr id="4" name="Місце для дати 3"/>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48127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вмісту 2"/>
          <p:cNvSpPr>
            <a:spLocks noGrp="1"/>
          </p:cNvSpPr>
          <p:nvPr>
            <p:ph sz="half" idx="1"/>
          </p:nvPr>
        </p:nvSpPr>
        <p:spPr>
          <a:xfrm>
            <a:off x="628650" y="1825625"/>
            <a:ext cx="38862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вмісту 3"/>
          <p:cNvSpPr>
            <a:spLocks noGrp="1"/>
          </p:cNvSpPr>
          <p:nvPr>
            <p:ph sz="half" idx="2"/>
          </p:nvPr>
        </p:nvSpPr>
        <p:spPr>
          <a:xfrm>
            <a:off x="4629150" y="1825625"/>
            <a:ext cx="38862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Місце для дати 4"/>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61478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uk-UA" smtClean="0"/>
              <a:t>Зразок заголовка</a:t>
            </a:r>
            <a:endParaRPr lang="ru-RU"/>
          </a:p>
        </p:txBody>
      </p:sp>
      <p:sp>
        <p:nvSpPr>
          <p:cNvPr id="3" name="Місце для тексту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Редагувати стиль зразка тексту</a:t>
            </a:r>
          </a:p>
        </p:txBody>
      </p:sp>
      <p:sp>
        <p:nvSpPr>
          <p:cNvPr id="4" name="Місце для вмісту 3"/>
          <p:cNvSpPr>
            <a:spLocks noGrp="1"/>
          </p:cNvSpPr>
          <p:nvPr>
            <p:ph sz="half" idx="2"/>
          </p:nvPr>
        </p:nvSpPr>
        <p:spPr>
          <a:xfrm>
            <a:off x="629842" y="2505075"/>
            <a:ext cx="3868340"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Місце для тексту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Редагувати стиль зразка тексту</a:t>
            </a:r>
          </a:p>
        </p:txBody>
      </p:sp>
      <p:sp>
        <p:nvSpPr>
          <p:cNvPr id="6" name="Місце для вмісту 5"/>
          <p:cNvSpPr>
            <a:spLocks noGrp="1"/>
          </p:cNvSpPr>
          <p:nvPr>
            <p:ph sz="quarter" idx="4"/>
          </p:nvPr>
        </p:nvSpPr>
        <p:spPr>
          <a:xfrm>
            <a:off x="4629150" y="2505075"/>
            <a:ext cx="3887391"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Місце для дати 6"/>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pPr defTabSz="685800"/>
            <a:endParaRPr lang="ru-RU">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52361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Місце для дати 2"/>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pPr defTabSz="685800"/>
            <a:endParaRPr lang="ru-RU">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714256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pPr defTabSz="685800"/>
            <a:endParaRPr lang="ru-RU">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045902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ru-RU"/>
          </a:p>
        </p:txBody>
      </p:sp>
      <p:sp>
        <p:nvSpPr>
          <p:cNvPr id="3" name="Місце для вмісту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67650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ru-RU"/>
          </a:p>
        </p:txBody>
      </p:sp>
      <p:sp>
        <p:nvSpPr>
          <p:cNvPr id="3" name="Місце для зображення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916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smtClean="0"/>
              <a:t>Зразок заголовка</a:t>
            </a:r>
            <a:endParaRPr lang="ru-RU"/>
          </a:p>
        </p:txBody>
      </p:sp>
      <p:sp>
        <p:nvSpPr>
          <p:cNvPr id="3" name="Місце для тексту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Місце для дати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C72E3D89-B283-4533-A4ED-1F32EFC27BBE}" type="datetimeFigureOut">
              <a:rPr lang="ru-RU" smtClean="0">
                <a:solidFill>
                  <a:prstClr val="black">
                    <a:tint val="75000"/>
                  </a:prstClr>
                </a:solidFill>
              </a:rPr>
              <a:pPr defTabSz="685800"/>
              <a:t>15.07.2024</a:t>
            </a:fld>
            <a:endParaRPr lang="ru-RU">
              <a:solidFill>
                <a:prstClr val="black">
                  <a:tint val="75000"/>
                </a:prstClr>
              </a:solidFill>
            </a:endParaRPr>
          </a:p>
        </p:txBody>
      </p:sp>
      <p:sp>
        <p:nvSpPr>
          <p:cNvPr id="5" name="Місце для нижнього колонтитула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ru-RU">
              <a:solidFill>
                <a:prstClr val="black">
                  <a:tint val="75000"/>
                </a:prstClr>
              </a:solidFill>
            </a:endParaRPr>
          </a:p>
        </p:txBody>
      </p:sp>
      <p:sp>
        <p:nvSpPr>
          <p:cNvPr id="6" name="Місце для номера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54AFD7AD-976A-49FC-ABF9-499252402F28}"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3205563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1952945761587982/user/100008877726170/?__cft__%5b0%5d=AZUXcjn7hdjHu-dkLhZoaDhKNTAzSy_psuMKqPIb7XFCvgZqK0QEeEcxFHM4kRTAV_iIDCuyZVIIma6C3xYHDi4ew9yMzSEWSnk3dDeQcwm5Z7vVGYOsUFb7amQn5VceRbB-Ie1v5ZmdgkJsuCUCXohgaPPV6mK80qNrSg06ufLVnmtG8sC8Obh6CxWqpUcEjUXqXWP7_F4ldIQRyeSLwTvM&amp;__tn__=-%5dK-R" TargetMode="External"/><Relationship Id="rId7" Type="http://schemas.openxmlformats.org/officeDocument/2006/relationships/image" Target="../media/image55.png"/><Relationship Id="rId2" Type="http://schemas.openxmlformats.org/officeDocument/2006/relationships/hyperlink" Target="https://www.facebook.com/groups/1952945761587982/user/100017435650721/?__cft__%5b0%5d=AZUXcjn7hdjHu-dkLhZoaDhKNTAzSy_psuMKqPIb7XFCvgZqK0QEeEcxFHM4kRTAV_iIDCuyZVIIma6C3xYHDi4ew9yMzSEWSnk3dDeQcwm5Z7vVGYOsUFb7amQn5VceRbB-Ie1v5ZmdgkJsuCUCXohgaPPV6mK80qNrSg06ufLVnmtG8sC8Obh6CxWqpUcEjUXqXWP7_F4ldIQRyeSLwTvM&amp;__tn__=-%5dK-R" TargetMode="Externa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s://www.facebook.com/groups/1952945761587982/?__cft__%5b0%5d=AZUXcjn7hdjHu-dkLhZoaDhKNTAzSy_psuMKqPIb7XFCvgZqK0QEeEcxFHM4kRTAV_iIDCuyZVIIma6C3xYHDi4ew9yMzSEWSnk3dDeQcwm5Z7vVGYOsUFb7amQn5VceRbB-Ie1v5ZmdgkJsuCUCXohgaPPV6mK80qNrSg06ufLVnmtG8sC8Obh6CxWqpUcEjUXqXWP7_F4ldIQRyeSLwTvM&amp;__tn__=-UK-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https://www.facebook.com/hashtag/%D0%B3%D0%B5%D1%80%D0%BE%D1%8F%D0%BC_%D0%BD%D0%B5%D0%B1%D0%B5%D1%81%D0%BD%D0%BE%D1%97_%D1%81%D0%BE%D1%82%D0%BD%D1%96?__eep__=6&amp;__cft__%5b0%5d=AZUypdcDuTu5TNIYoeVfbzGEzOA8r7C_N8nURmN1GWGleH49zN2s8gs3LWUbRoNRbUx3I-2E8pTgNRdFtE8_R8FIc8nruz9tchijARHnA2DuClHbXsrC-WpfSHei3E520jPEeyIjP6q0P6NR61oqtZeWuCfI3X_keRxlXq16QiWqSDxqDH7-7n3hcsKs8rQ4m_1GFTLlfE-yT45QZu9qxomd&amp;__tn__=*NK-R"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facebook.com/hashtag/%D0%B2%D1%81%D0%B5%D1%81%D0%B2%D1%96%D1%82%D0%BD%D1%96%D0%B9_%D1%82%D0%B8%D0%B6%D0%B4%D0%B5%D0%BD%D1%8C_%D0%B3%D1%80%D0%BE%D1%88%D0%B5%D0%B9?__eep__=6&amp;__cft__%5b0%5d=AZVtchC9xl9NoshVps4fWheGNo4sRamXSp9oLsrDm-uhcpjQ4QaR2HE2cxOj96PV6kMwkEB8y5avvBcVGPwyFxxUZupciwszrvEhia6WaMlLeoNGJIQUTUh01mflq36Ju4i5IBLXGXqWfICQ5-PQwQysxS4_dwyxfjYH2ExIQQ2qE39QPjkgJPbSocyT0Uglc0eR0qlLWkGNGlsCA_YWAJTj&amp;__tn__=*NK-R" TargetMode="Externa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facebook.com/hashtag/%D0%B4%D0%B5%D0%BD%D1%8C_%D1%83%D0%BA%D1%80%D0%B0%D1%97%D0%BD%D1%81%D1%8C%D0%BA%D0%BE%D1%97_%D1%85%D1%83%D1%81%D1%82%D0%BA%D0%B8?__eep__=6&amp;__cft__%5b0%5d=AZWGaFTa9jHGBuc4oFD7b_8QkoHD_hUsh_gWzZmEHcwcWDASbawC-tIzxmdCogIc7kEGV388c4UvWqOvjZHz524yEY5vLpZX-IqiebeIKdR30JWTvt-qAYWjyOcVFKxBU12UquXgQjTrHbjVdkfg_Pa_cxIXXmOrydRxi0Nw2UoezQXLrQDFUNe1ypB1oOasSf74vdove13npG0BMypZFtpw&amp;__tn__=*NK-R" TargetMode="Externa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hyperlink" Target="https://www.facebook.com/hashtag/%D0%B4%D0%B5%D0%BD%D1%8C?__eep__=6&amp;__cft__%5b0%5d=AZXsQwwhDcNU0n-8bEOvR5yaBJslx8Pv3JL9tu_1dj3QRiuSVSK6HjPIROY24-jYW0AsrVmaMkk9GBC7zW_A9chuBMz2-z7X1KvZk0p0eT15C5bn5KQCfWm5xfXKULZwbROW2XSegW0xU0rshkr0LlRiglIGFkEEeDDv4_pEx5-if-m4mxlWhYVosDT9-ykgmTAjqftuIUy1DlZPJ7mrjW9x&amp;__tn__=*NK-R" TargetMode="External"/><Relationship Id="rId7" Type="http://schemas.openxmlformats.org/officeDocument/2006/relationships/image" Target="../media/image109.jpeg"/><Relationship Id="rId2" Type="http://schemas.openxmlformats.org/officeDocument/2006/relationships/hyperlink" Target="https://www.facebook.com/hashtag/%D1%81%D1%82%D0%B8%D0%BB%D1%8C%D0%BD%D1%96_%D0%B4%D0%BD%D1%96?__eep__=6&amp;__cft__%5b0%5d=AZXsQwwhDcNU0n-8bEOvR5yaBJslx8Pv3JL9tu_1dj3QRiuSVSK6HjPIROY24-jYW0AsrVmaMkk9GBC7zW_A9chuBMz2-z7X1KvZk0p0eT15C5bn5KQCfWm5xfXKULZwbROW2XSegW0xU0rshkr0LlRiglIGFkEEeDDv4_pEx5-if-m4mxlWhYVosDT9-ykgmTAjqftuIUy1DlZPJ7mrjW9x&amp;__tn__=*NK-R" TargetMode="Externa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www.facebook.com/hashtag/%D0%B4%D0%B6%D1%83%D1%80%D0%B0_%D0%BA%D0%BE%D1%82%D0%B8%D0%B3%D0%BE%D1%80%D0%BE%D1%88%D0%BA%D0%BE_%D1%81%D0%BE%D0%BA%D0%B0%D0%BB%D1%8C_2024?__eep__=6&amp;__cft__%5b0%5d=AZXEcCc_EiPUXpeCkNL80gNcgnubIN-HzBBr2Kg3-Dshb-fYo92HndfQVXoVuy5Ei8OXKrykbUhsbWSXTqurpMdUUZ_mfsnStPBZKTpcoj3eZWca7Cv5Ztz4BefxrMKhxEiTn-hEXtLXZ7HxiyW7Th-anmkeaUYEf7CTJQqjVlkCoehC2UOShh7rLpOpiha3mPLvoJczkTmyFPH7pNA9ZZ7X9jkd_Wl7Pk9E6g-sfIgg83MsfMH5DxEvkb1fBb5RbzvFIQBxMzOVNUeXg42LKXkL&amp;__tn__=*NK-y-R" TargetMode="Externa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s://www.facebook.com/groups/1952945761587982/?__cft__%5b0%5d=AZWAiAqQKWTDDZr536GiUccdGJYDg4h_giu_DnNndSz7WZJkd5RZHdska6uFAJaq5AdtN_Ex4NIUl-3SPA2u58E-uaS9pnRwJ8Ab3JujMHNpTo0qpF40sRNQ2GhABX2887MoFDz2W5STZBgJnGhdWwFSEM_z40nj2v4MRdgjenVqantu0rsxpHnFz6XGPQEO7Pu9lYUQxqpW3LIAOsrB2ogwwJJqpAuADXyeWBY8IB4cNGR0KcxBJ7jPz5ybreJEEZc&amp;__tn__=-UK-y-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2852936"/>
            <a:ext cx="8101042" cy="3816424"/>
          </a:xfrm>
        </p:spPr>
        <p:txBody>
          <a:bodyPr>
            <a:normAutofit fontScale="90000"/>
          </a:bodyPr>
          <a:lstStyle/>
          <a:p>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err="1" smtClean="0">
                <a:latin typeface="Times New Roman" pitchFamily="18" charset="0"/>
                <a:cs typeface="Times New Roman" pitchFamily="18" charset="0"/>
              </a:rPr>
              <a:t>Звіт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керівника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err="1" smtClean="0">
                <a:latin typeface="Times New Roman" pitchFamily="18" charset="0"/>
                <a:cs typeface="Times New Roman" pitchFamily="18" charset="0"/>
              </a:rPr>
              <a:t>Сокальсько</a:t>
            </a:r>
            <a:r>
              <a:rPr lang="uk-UA" dirty="0" smtClean="0">
                <a:latin typeface="Times New Roman" pitchFamily="18" charset="0"/>
                <a:cs typeface="Times New Roman" pitchFamily="18" charset="0"/>
              </a:rPr>
              <a:t>ї</a:t>
            </a:r>
            <a:r>
              <a:rPr lang="ru-RU" dirty="0" smtClean="0">
                <a:latin typeface="Times New Roman" pitchFamily="18" charset="0"/>
                <a:cs typeface="Times New Roman" pitchFamily="18" charset="0"/>
              </a:rPr>
              <a:t> ЗШ І-ІІІ ст.№2</a:t>
            </a:r>
            <a:br>
              <a:rPr lang="ru-RU" dirty="0" smtClean="0">
                <a:latin typeface="Times New Roman" pitchFamily="18" charset="0"/>
                <a:cs typeface="Times New Roman" pitchFamily="18" charset="0"/>
              </a:rPr>
            </a:b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err="1" smtClean="0">
                <a:latin typeface="Times New Roman" pitchFamily="18" charset="0"/>
                <a:cs typeface="Times New Roman" pitchFamily="18" charset="0"/>
              </a:rPr>
              <a:t>Кравцової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Любові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Володимирівни</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за 2023/2024 </a:t>
            </a:r>
            <a:r>
              <a:rPr lang="ru-RU" dirty="0" err="1" smtClean="0">
                <a:latin typeface="Times New Roman" pitchFamily="18" charset="0"/>
                <a:cs typeface="Times New Roman" pitchFamily="18" charset="0"/>
              </a:rPr>
              <a:t>навчальний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рік</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41243"/>
            <a:ext cx="5112568" cy="6816757"/>
          </a:xfrm>
          <a:prstGeom prst="rect">
            <a:avLst/>
          </a:prstGeom>
        </p:spPr>
      </p:pic>
      <p:sp>
        <p:nvSpPr>
          <p:cNvPr id="3" name="Місце для вмісту 2"/>
          <p:cNvSpPr>
            <a:spLocks noGrp="1"/>
          </p:cNvSpPr>
          <p:nvPr>
            <p:ph idx="1"/>
          </p:nvPr>
        </p:nvSpPr>
        <p:spPr>
          <a:xfrm>
            <a:off x="323528" y="1034406"/>
            <a:ext cx="2503190" cy="4351338"/>
          </a:xfrm>
        </p:spPr>
        <p:txBody>
          <a:bodyPr/>
          <a:lstStyle/>
          <a:p>
            <a:pPr marL="0" indent="0">
              <a:buNone/>
            </a:pPr>
            <a:r>
              <a:rPr lang="uk-UA" sz="3300" dirty="0">
                <a:solidFill>
                  <a:prstClr val="black"/>
                </a:solidFill>
                <a:latin typeface="Times New Roman" panose="02020603050405020304" pitchFamily="18" charset="0"/>
                <a:ea typeface="+mj-ea"/>
                <a:cs typeface="Times New Roman" panose="02020603050405020304" pitchFamily="18" charset="0"/>
              </a:rPr>
              <a:t>Дбаємо </a:t>
            </a:r>
            <a:endParaRPr lang="uk-UA" sz="3300" dirty="0" smtClean="0">
              <a:solidFill>
                <a:prstClr val="black"/>
              </a:solidFill>
              <a:latin typeface="Times New Roman" panose="02020603050405020304" pitchFamily="18" charset="0"/>
              <a:ea typeface="+mj-ea"/>
              <a:cs typeface="Times New Roman" panose="02020603050405020304" pitchFamily="18" charset="0"/>
            </a:endParaRPr>
          </a:p>
          <a:p>
            <a:pPr marL="0" indent="0">
              <a:buNone/>
            </a:pPr>
            <a:r>
              <a:rPr lang="uk-UA" sz="3300" dirty="0" smtClean="0">
                <a:solidFill>
                  <a:prstClr val="black"/>
                </a:solidFill>
                <a:latin typeface="Times New Roman" panose="02020603050405020304" pitchFamily="18" charset="0"/>
                <a:ea typeface="+mj-ea"/>
                <a:cs typeface="Times New Roman" panose="02020603050405020304" pitchFamily="18" charset="0"/>
              </a:rPr>
              <a:t>про </a:t>
            </a:r>
          </a:p>
          <a:p>
            <a:pPr marL="0" indent="0">
              <a:buNone/>
            </a:pPr>
            <a:r>
              <a:rPr lang="uk-UA" sz="3300" dirty="0" smtClean="0">
                <a:solidFill>
                  <a:prstClr val="black"/>
                </a:solidFill>
                <a:latin typeface="Times New Roman" panose="02020603050405020304" pitchFamily="18" charset="0"/>
                <a:ea typeface="+mj-ea"/>
                <a:cs typeface="Times New Roman" panose="02020603050405020304" pitchFamily="18" charset="0"/>
              </a:rPr>
              <a:t>пожежну </a:t>
            </a:r>
          </a:p>
          <a:p>
            <a:pPr marL="0" indent="0">
              <a:buNone/>
            </a:pPr>
            <a:r>
              <a:rPr lang="uk-UA" sz="3300" dirty="0" smtClean="0">
                <a:solidFill>
                  <a:prstClr val="black"/>
                </a:solidFill>
                <a:latin typeface="Times New Roman" panose="02020603050405020304" pitchFamily="18" charset="0"/>
                <a:ea typeface="+mj-ea"/>
                <a:cs typeface="Times New Roman" panose="02020603050405020304" pitchFamily="18" charset="0"/>
              </a:rPr>
              <a:t>безпеку</a:t>
            </a:r>
            <a:endParaRPr lang="ru-RU" dirty="0"/>
          </a:p>
        </p:txBody>
      </p:sp>
    </p:spTree>
    <p:extLst>
      <p:ext uri="{BB962C8B-B14F-4D97-AF65-F5344CB8AC3E}">
        <p14:creationId xmlns:p14="http://schemas.microsoft.com/office/powerpoint/2010/main" val="2839018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882" y="-531440"/>
            <a:ext cx="7886700" cy="1633988"/>
          </a:xfrm>
        </p:spPr>
        <p:txBody>
          <a:bodyPr>
            <a:normAutofit/>
          </a:bodyPr>
          <a:lstStyle/>
          <a:p>
            <a:pPr algn="ctr"/>
            <a:r>
              <a:rPr lang="uk-UA" sz="3600" dirty="0" smtClean="0">
                <a:latin typeface="Times New Roman" panose="02020603050405020304" pitchFamily="18" charset="0"/>
                <a:cs typeface="Times New Roman" panose="02020603050405020304" pitchFamily="18" charset="0"/>
              </a:rPr>
              <a:t>Здійснено    ремонт  сходів</a:t>
            </a:r>
            <a:endParaRPr lang="ru-RU" sz="3600" dirty="0">
              <a:latin typeface="Times New Roman" panose="02020603050405020304" pitchFamily="18" charset="0"/>
              <a:cs typeface="Times New Roman" panose="02020603050405020304" pitchFamily="18" charset="0"/>
            </a:endParaRPr>
          </a:p>
        </p:txBody>
      </p:sp>
      <p:pic>
        <p:nvPicPr>
          <p:cNvPr id="5" name="Місце для вмісту 4"/>
          <p:cNvPicPr>
            <a:picLocks noGrp="1" noChangeAspect="1"/>
          </p:cNvPicPr>
          <p:nvPr>
            <p:ph idx="1"/>
          </p:nvPr>
        </p:nvPicPr>
        <p:blipFill>
          <a:blip r:embed="rId2"/>
          <a:stretch>
            <a:fillRect/>
          </a:stretch>
        </p:blipFill>
        <p:spPr>
          <a:xfrm>
            <a:off x="0" y="727799"/>
            <a:ext cx="4211960" cy="5615949"/>
          </a:xfrm>
          <a:prstGeom prst="rect">
            <a:avLst/>
          </a:prstGeom>
        </p:spPr>
      </p:pic>
      <p:pic>
        <p:nvPicPr>
          <p:cNvPr id="4" name="Рисунок 3"/>
          <p:cNvPicPr>
            <a:picLocks noChangeAspect="1"/>
          </p:cNvPicPr>
          <p:nvPr/>
        </p:nvPicPr>
        <p:blipFill>
          <a:blip r:embed="rId3"/>
          <a:stretch>
            <a:fillRect/>
          </a:stretch>
        </p:blipFill>
        <p:spPr>
          <a:xfrm>
            <a:off x="4316232" y="752171"/>
            <a:ext cx="4205734" cy="5615950"/>
          </a:xfrm>
          <a:prstGeom prst="rect">
            <a:avLst/>
          </a:prstGeom>
        </p:spPr>
      </p:pic>
    </p:spTree>
    <p:extLst>
      <p:ext uri="{BB962C8B-B14F-4D97-AF65-F5344CB8AC3E}">
        <p14:creationId xmlns:p14="http://schemas.microsoft.com/office/powerpoint/2010/main" val="82709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uk-UA" sz="2800" b="0" dirty="0" smtClean="0">
                <a:effectLst/>
                <a:latin typeface="Times New Roman" panose="02020603050405020304" pitchFamily="18" charset="0"/>
                <a:cs typeface="Times New Roman" panose="02020603050405020304" pitchFamily="18" charset="0"/>
              </a:rPr>
              <a:t>Створено умови для дітей з особливими освітніми потребами. Обладнано ресурсну  кімнату. Функціонує 4 інклюзивних класи. Створюємо умови для індивідуального навчання.</a:t>
            </a:r>
            <a:endParaRPr lang="ru-RU" sz="2800" b="0" dirty="0">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0" y="2132856"/>
            <a:ext cx="5302481" cy="3976861"/>
          </a:xfrm>
          <a:prstGeom prst="rect">
            <a:avLst/>
          </a:prstGeom>
        </p:spPr>
      </p:pic>
      <p:pic>
        <p:nvPicPr>
          <p:cNvPr id="4" name="Рисунок 3"/>
          <p:cNvPicPr>
            <a:picLocks noChangeAspect="1"/>
          </p:cNvPicPr>
          <p:nvPr/>
        </p:nvPicPr>
        <p:blipFill>
          <a:blip r:embed="rId3" cstate="print"/>
          <a:stretch>
            <a:fillRect/>
          </a:stretch>
        </p:blipFill>
        <p:spPr>
          <a:xfrm>
            <a:off x="5477338" y="1916832"/>
            <a:ext cx="3666662" cy="2749996"/>
          </a:xfrm>
          <a:prstGeom prst="rect">
            <a:avLst/>
          </a:prstGeom>
        </p:spPr>
      </p:pic>
    </p:spTree>
    <p:extLst>
      <p:ext uri="{BB962C8B-B14F-4D97-AF65-F5344CB8AC3E}">
        <p14:creationId xmlns:p14="http://schemas.microsoft.com/office/powerpoint/2010/main" val="85005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324528" cy="360040"/>
          </a:xfrm>
        </p:spPr>
        <p:txBody>
          <a:bodyPr>
            <a:normAutofit fontScale="90000"/>
          </a:bodyPr>
          <a:lstStyle/>
          <a:p>
            <a:pPr algn="ctr"/>
            <a:r>
              <a:rPr lang="uk-UA" dirty="0" smtClean="0">
                <a:latin typeface="Times New Roman" panose="02020603050405020304" pitchFamily="18" charset="0"/>
                <a:cs typeface="Times New Roman" panose="02020603050405020304" pitchFamily="18" charset="0"/>
              </a:rPr>
              <a:t>В </a:t>
            </a: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кабінеті хореографії здійснено ремонт, підлогу </a:t>
            </a:r>
            <a:r>
              <a:rPr lang="uk-UA" dirty="0" err="1" smtClean="0">
                <a:latin typeface="Times New Roman" panose="02020603050405020304" pitchFamily="18" charset="0"/>
                <a:cs typeface="Times New Roman" panose="02020603050405020304" pitchFamily="18" charset="0"/>
              </a:rPr>
              <a:t>застелено</a:t>
            </a:r>
            <a:r>
              <a:rPr lang="uk-UA" dirty="0" smtClean="0">
                <a:latin typeface="Times New Roman" panose="02020603050405020304" pitchFamily="18" charset="0"/>
                <a:cs typeface="Times New Roman" panose="02020603050405020304" pitchFamily="18" charset="0"/>
              </a:rPr>
              <a:t> </a:t>
            </a:r>
            <a:r>
              <a:rPr lang="uk-UA" dirty="0" err="1" smtClean="0">
                <a:latin typeface="Times New Roman" panose="02020603050405020304" pitchFamily="18" charset="0"/>
                <a:cs typeface="Times New Roman" panose="02020603050405020304" pitchFamily="18" charset="0"/>
              </a:rPr>
              <a:t>ліноліумом</a:t>
            </a:r>
            <a:r>
              <a:rPr lang="uk-UA" dirty="0" smtClean="0">
                <a:latin typeface="Times New Roman" panose="02020603050405020304" pitchFamily="18" charset="0"/>
                <a:cs typeface="Times New Roman" panose="02020603050405020304" pitchFamily="18" charset="0"/>
              </a:rPr>
              <a:t> для танцювальних залів</a:t>
            </a:r>
            <a:endParaRPr lang="ru-RU"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5997" y="2595129"/>
            <a:ext cx="5676005" cy="4257004"/>
          </a:xfrm>
          <a:prstGeom prst="rect">
            <a:avLst/>
          </a:prstGeom>
        </p:spPr>
      </p:pic>
      <p:pic>
        <p:nvPicPr>
          <p:cNvPr id="4" name="Рисунок 3"/>
          <p:cNvPicPr>
            <a:picLocks noChangeAspect="1"/>
          </p:cNvPicPr>
          <p:nvPr/>
        </p:nvPicPr>
        <p:blipFill>
          <a:blip r:embed="rId3" cstate="print"/>
          <a:stretch>
            <a:fillRect/>
          </a:stretch>
        </p:blipFill>
        <p:spPr>
          <a:xfrm>
            <a:off x="395536" y="908720"/>
            <a:ext cx="4392488" cy="3294366"/>
          </a:xfrm>
          <a:prstGeom prst="rect">
            <a:avLst/>
          </a:prstGeom>
        </p:spPr>
      </p:pic>
    </p:spTree>
    <p:extLst>
      <p:ext uri="{BB962C8B-B14F-4D97-AF65-F5344CB8AC3E}">
        <p14:creationId xmlns:p14="http://schemas.microsoft.com/office/powerpoint/2010/main" val="2481375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420888"/>
            <a:ext cx="7886700" cy="1325563"/>
          </a:xfrm>
        </p:spPr>
        <p:txBody>
          <a:bodyPr>
            <a:normAutofit fontScale="90000"/>
          </a:bodyPr>
          <a:lstStyle/>
          <a:p>
            <a:r>
              <a:rPr lang="uk-UA" dirty="0" smtClean="0">
                <a:latin typeface="Times New Roman" panose="02020603050405020304" pitchFamily="18" charset="0"/>
                <a:cs typeface="Times New Roman" panose="02020603050405020304" pitchFamily="18" charset="0"/>
              </a:rPr>
              <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Організовано гаряче харчування.</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Безкоштовно харчуються 86 здобувачів освіти:</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сироти-3,</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ВПО -13,</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малозабезпечені -11,</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учасники АТО-12,</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діти з особливими освітніми потребами -4,</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учасники війни – 43.</a:t>
            </a:r>
            <a:r>
              <a:rPr lang="uk-UA" dirty="0">
                <a:latin typeface="Times New Roman" panose="02020603050405020304" pitchFamily="18" charset="0"/>
                <a:cs typeface="Times New Roman" panose="02020603050405020304" pitchFamily="18" charset="0"/>
              </a:rPr>
              <a:t/>
            </a:r>
            <a:br>
              <a:rPr lang="uk-UA" dirty="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Середня  вартість обіду 25 гривень.</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Меню розробляє технолог відділу освіти і затверджує Червоноградське Головне управління </a:t>
            </a:r>
            <a:r>
              <a:rPr lang="uk-UA" dirty="0" err="1" smtClean="0">
                <a:latin typeface="Times New Roman" panose="02020603050405020304" pitchFamily="18" charset="0"/>
                <a:cs typeface="Times New Roman" panose="02020603050405020304" pitchFamily="18" charset="0"/>
              </a:rPr>
              <a:t>держспоживслужби</a:t>
            </a:r>
            <a:r>
              <a:rPr lang="uk-UA" dirty="0" smtClean="0">
                <a:latin typeface="Times New Roman" panose="02020603050405020304" pitchFamily="18" charset="0"/>
                <a:cs typeface="Times New Roman" panose="02020603050405020304" pitchFamily="18" charset="0"/>
              </a:rPr>
              <a:t>.</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Харчоблок забезпечений необхідним устаткуванням  для організації здорового харчування.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944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езпечений</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567637"/>
            <a:ext cx="5760640" cy="432048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27054"/>
            <a:ext cx="3702131" cy="493617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44478"/>
            <a:ext cx="3600400" cy="4800533"/>
          </a:xfrm>
          <a:prstGeom prst="rect">
            <a:avLst/>
          </a:prstGeom>
        </p:spPr>
      </p:pic>
      <p:pic>
        <p:nvPicPr>
          <p:cNvPr id="8" name="Рисунок 7"/>
          <p:cNvPicPr>
            <a:picLocks noChangeAspect="1"/>
          </p:cNvPicPr>
          <p:nvPr/>
        </p:nvPicPr>
        <p:blipFill>
          <a:blip r:embed="rId5"/>
          <a:stretch>
            <a:fillRect/>
          </a:stretch>
        </p:blipFill>
        <p:spPr>
          <a:xfrm>
            <a:off x="6012160" y="3721076"/>
            <a:ext cx="2748937" cy="3666852"/>
          </a:xfrm>
          <a:prstGeom prst="rect">
            <a:avLst/>
          </a:prstGeom>
        </p:spPr>
      </p:pic>
    </p:spTree>
    <p:extLst>
      <p:ext uri="{BB962C8B-B14F-4D97-AF65-F5344CB8AC3E}">
        <p14:creationId xmlns:p14="http://schemas.microsoft.com/office/powerpoint/2010/main" val="511564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uk-UA" sz="2400" dirty="0" smtClean="0">
                <a:latin typeface="Times New Roman" pitchFamily="18" charset="0"/>
                <a:cs typeface="Times New Roman" pitchFamily="18" charset="0"/>
              </a:rPr>
              <a:t>Швидко реагуючи на зміни до Санітарного регламенту для закладів освіти встановлено дверцята в кабінки у вбиральнях . </a:t>
            </a:r>
            <a:br>
              <a:rPr lang="uk-UA"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
        <p:nvSpPr>
          <p:cNvPr id="2" name="Содержимое 1"/>
          <p:cNvSpPr>
            <a:spLocks noGrp="1"/>
          </p:cNvSpPr>
          <p:nvPr>
            <p:ph idx="1"/>
          </p:nvPr>
        </p:nvSpPr>
        <p:spPr/>
        <p:txBody>
          <a:bodyPr/>
          <a:lstStyle/>
          <a:p>
            <a:endParaRPr lang="ru-RU" dirty="0"/>
          </a:p>
        </p:txBody>
      </p:sp>
      <p:pic>
        <p:nvPicPr>
          <p:cNvPr id="2050" name="Picture 2" descr="C:\Users\User\Desktop\фото\IMG_20210607_160934.jpg"/>
          <p:cNvPicPr>
            <a:picLocks noChangeAspect="1" noChangeArrowheads="1"/>
          </p:cNvPicPr>
          <p:nvPr/>
        </p:nvPicPr>
        <p:blipFill>
          <a:blip r:embed="rId2" cstate="print"/>
          <a:srcRect/>
          <a:stretch>
            <a:fillRect/>
          </a:stretch>
        </p:blipFill>
        <p:spPr bwMode="auto">
          <a:xfrm>
            <a:off x="5357818" y="1500174"/>
            <a:ext cx="3643356" cy="4857808"/>
          </a:xfrm>
          <a:prstGeom prst="rect">
            <a:avLst/>
          </a:prstGeom>
          <a:noFill/>
        </p:spPr>
      </p:pic>
      <p:pic>
        <p:nvPicPr>
          <p:cNvPr id="2051" name="Picture 3" descr="C:\Users\User\Desktop\фото\IMG_20210607_161114.jpg"/>
          <p:cNvPicPr>
            <a:picLocks noChangeAspect="1" noChangeArrowheads="1"/>
          </p:cNvPicPr>
          <p:nvPr/>
        </p:nvPicPr>
        <p:blipFill>
          <a:blip r:embed="rId3" cstate="print"/>
          <a:srcRect/>
          <a:stretch>
            <a:fillRect/>
          </a:stretch>
        </p:blipFill>
        <p:spPr bwMode="auto">
          <a:xfrm>
            <a:off x="214282" y="1857364"/>
            <a:ext cx="2946800" cy="3929066"/>
          </a:xfrm>
          <a:prstGeom prst="rect">
            <a:avLst/>
          </a:prstGeom>
          <a:noFill/>
        </p:spPr>
      </p:pic>
      <p:pic>
        <p:nvPicPr>
          <p:cNvPr id="2052" name="Picture 4" descr="C:\Users\User\Desktop\фото\IMG_20210607_161642.jpg"/>
          <p:cNvPicPr>
            <a:picLocks noChangeAspect="1" noChangeArrowheads="1"/>
          </p:cNvPicPr>
          <p:nvPr/>
        </p:nvPicPr>
        <p:blipFill>
          <a:blip r:embed="rId4" cstate="print"/>
          <a:srcRect/>
          <a:stretch>
            <a:fillRect/>
          </a:stretch>
        </p:blipFill>
        <p:spPr bwMode="auto">
          <a:xfrm>
            <a:off x="3000364" y="2285992"/>
            <a:ext cx="2700000" cy="3600000"/>
          </a:xfrm>
          <a:prstGeom prst="rect">
            <a:avLst/>
          </a:prstGeom>
          <a:noFill/>
        </p:spPr>
      </p:pic>
      <p:pic>
        <p:nvPicPr>
          <p:cNvPr id="7" name="Picture 3" descr="C:\Users\User\Desktop\фото\IMG_20210607_161114.jpg"/>
          <p:cNvPicPr>
            <a:picLocks noChangeAspect="1" noChangeArrowheads="1"/>
          </p:cNvPicPr>
          <p:nvPr/>
        </p:nvPicPr>
        <p:blipFill>
          <a:blip r:embed="rId3" cstate="print"/>
          <a:srcRect/>
          <a:stretch>
            <a:fillRect/>
          </a:stretch>
        </p:blipFill>
        <p:spPr bwMode="auto">
          <a:xfrm>
            <a:off x="179512" y="1844824"/>
            <a:ext cx="2946800" cy="3929066"/>
          </a:xfrm>
          <a:prstGeom prst="rect">
            <a:avLst/>
          </a:prstGeom>
          <a:noFill/>
        </p:spPr>
      </p:pic>
      <p:pic>
        <p:nvPicPr>
          <p:cNvPr id="8" name="Picture 2" descr="C:\Users\User\Desktop\фото\IMG_20210607_160934.jpg"/>
          <p:cNvPicPr>
            <a:picLocks noChangeAspect="1" noChangeArrowheads="1"/>
          </p:cNvPicPr>
          <p:nvPr/>
        </p:nvPicPr>
        <p:blipFill>
          <a:blip r:embed="rId2" cstate="print"/>
          <a:srcRect/>
          <a:stretch>
            <a:fillRect/>
          </a:stretch>
        </p:blipFill>
        <p:spPr bwMode="auto">
          <a:xfrm>
            <a:off x="5321132" y="1481328"/>
            <a:ext cx="3643356" cy="4857808"/>
          </a:xfrm>
          <a:prstGeom prst="rect">
            <a:avLst/>
          </a:prstGeom>
          <a:noFill/>
        </p:spPr>
      </p:pic>
      <p:pic>
        <p:nvPicPr>
          <p:cNvPr id="9" name="Picture 3" descr="C:\Users\User\Desktop\фото\IMG_20210607_161114.jpg"/>
          <p:cNvPicPr>
            <a:picLocks noChangeAspect="1" noChangeArrowheads="1"/>
          </p:cNvPicPr>
          <p:nvPr/>
        </p:nvPicPr>
        <p:blipFill>
          <a:blip r:embed="rId3" cstate="print"/>
          <a:srcRect/>
          <a:stretch>
            <a:fillRect/>
          </a:stretch>
        </p:blipFill>
        <p:spPr bwMode="auto">
          <a:xfrm>
            <a:off x="341107" y="1986642"/>
            <a:ext cx="2946800" cy="3929066"/>
          </a:xfrm>
          <a:prstGeom prst="rect">
            <a:avLst/>
          </a:prstGeom>
          <a:noFill/>
        </p:spPr>
      </p:pic>
    </p:spTree>
    <p:extLst>
      <p:ext uri="{BB962C8B-B14F-4D97-AF65-F5344CB8AC3E}">
        <p14:creationId xmlns:p14="http://schemas.microsoft.com/office/powerpoint/2010/main" val="3567340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143900" y="357166"/>
            <a:ext cx="285752" cy="511156"/>
          </a:xfrm>
        </p:spPr>
        <p:txBody>
          <a:bodyPr>
            <a:normAutofit fontScale="90000"/>
          </a:bodyPr>
          <a:lstStyle/>
          <a:p>
            <a:r>
              <a:rPr lang="uk-UA" sz="1600" b="0" dirty="0" smtClean="0">
                <a:latin typeface="Times New Roman" pitchFamily="18" charset="0"/>
                <a:cs typeface="Times New Roman" pitchFamily="18" charset="0"/>
              </a:rPr>
              <a:t/>
            </a:r>
            <a:br>
              <a:rPr lang="uk-UA" sz="1600" b="0" dirty="0" smtClean="0">
                <a:latin typeface="Times New Roman" pitchFamily="18" charset="0"/>
                <a:cs typeface="Times New Roman" pitchFamily="18" charset="0"/>
              </a:rPr>
            </a:br>
            <a:endParaRPr lang="ru-RU" sz="1600" dirty="0"/>
          </a:p>
        </p:txBody>
      </p:sp>
      <p:sp>
        <p:nvSpPr>
          <p:cNvPr id="2" name="Содержимое 1"/>
          <p:cNvSpPr>
            <a:spLocks noGrp="1"/>
          </p:cNvSpPr>
          <p:nvPr>
            <p:ph idx="1"/>
          </p:nvPr>
        </p:nvSpPr>
        <p:spPr>
          <a:xfrm>
            <a:off x="0" y="0"/>
            <a:ext cx="8786842" cy="590350"/>
          </a:xfrm>
        </p:spPr>
        <p:txBody>
          <a:bodyPr>
            <a:noAutofit/>
          </a:bodyPr>
          <a:lstStyle/>
          <a:p>
            <a:pPr>
              <a:buNone/>
            </a:pPr>
            <a:r>
              <a:rPr lang="uk-UA" sz="2400" b="1" dirty="0" smtClean="0">
                <a:latin typeface="Times New Roman" pitchFamily="18" charset="0"/>
                <a:cs typeface="Times New Roman" pitchFamily="18" charset="0"/>
              </a:rPr>
              <a:t> Всі навчальні кабінети обладнані мультимедійними засобами навчання (14 мультимедійних проекторів,</a:t>
            </a:r>
          </a:p>
          <a:p>
            <a:pPr>
              <a:buNone/>
            </a:pPr>
            <a:r>
              <a:rPr lang="uk-UA" sz="2400" b="1" dirty="0" smtClean="0">
                <a:latin typeface="Times New Roman" pitchFamily="18" charset="0"/>
                <a:cs typeface="Times New Roman" pitchFamily="18" charset="0"/>
              </a:rPr>
              <a:t> 8 телевізорів), що дає можливість використовувати ІКТ на всіх уроках.</a:t>
            </a:r>
            <a:r>
              <a:rPr lang="uk-UA" sz="2400" dirty="0" smtClean="0">
                <a:latin typeface="Times New Roman" pitchFamily="18" charset="0"/>
                <a:cs typeface="Times New Roman" pitchFamily="18" charset="0"/>
              </a:rPr>
              <a:t> </a:t>
            </a:r>
            <a:r>
              <a:rPr lang="uk-UA" sz="2400" b="1" dirty="0" smtClean="0">
                <a:latin typeface="Times New Roman" pitchFamily="18" charset="0"/>
                <a:cs typeface="Times New Roman" pitchFamily="18" charset="0"/>
              </a:rPr>
              <a:t>Педагоги отримали можливість подавати інформацію таким чином, щоб </a:t>
            </a:r>
            <a:r>
              <a:rPr lang="uk-UA" sz="2400" b="1" dirty="0" err="1" smtClean="0">
                <a:latin typeface="Times New Roman" pitchFamily="18" charset="0"/>
                <a:cs typeface="Times New Roman" pitchFamily="18" charset="0"/>
              </a:rPr>
              <a:t>задовільнити</a:t>
            </a:r>
            <a:r>
              <a:rPr lang="uk-UA" sz="2400" b="1" dirty="0" smtClean="0">
                <a:latin typeface="Times New Roman" pitchFamily="18" charset="0"/>
                <a:cs typeface="Times New Roman" pitchFamily="18" charset="0"/>
              </a:rPr>
              <a:t>  індивідуальні потреби кожного учня.</a:t>
            </a:r>
            <a:endParaRPr lang="ru-RU" sz="2400" b="1" dirty="0">
              <a:latin typeface="Times New Roman" panose="02020603050405020304" pitchFamily="18" charset="0"/>
              <a:cs typeface="Times New Roman" panose="02020603050405020304" pitchFamily="18" charset="0"/>
            </a:endParaRPr>
          </a:p>
        </p:txBody>
      </p:sp>
      <p:pic>
        <p:nvPicPr>
          <p:cNvPr id="6146" name="Picture 2" descr="C:\Users\User\Desktop\фото\153248165_3765102533579973_292258699391082450_n.jpg"/>
          <p:cNvPicPr>
            <a:picLocks noChangeAspect="1" noChangeArrowheads="1"/>
          </p:cNvPicPr>
          <p:nvPr/>
        </p:nvPicPr>
        <p:blipFill>
          <a:blip r:embed="rId2"/>
          <a:srcRect/>
          <a:stretch>
            <a:fillRect/>
          </a:stretch>
        </p:blipFill>
        <p:spPr bwMode="auto">
          <a:xfrm>
            <a:off x="4071934" y="2143116"/>
            <a:ext cx="1643074" cy="2190765"/>
          </a:xfrm>
          <a:prstGeom prst="rect">
            <a:avLst/>
          </a:prstGeom>
          <a:noFill/>
        </p:spPr>
      </p:pic>
      <p:pic>
        <p:nvPicPr>
          <p:cNvPr id="6147" name="Picture 3" descr="C:\Users\User\Desktop\фото\154098177_3765102443579982_4497439859401915029_n.jpg"/>
          <p:cNvPicPr>
            <a:picLocks noChangeAspect="1" noChangeArrowheads="1"/>
          </p:cNvPicPr>
          <p:nvPr/>
        </p:nvPicPr>
        <p:blipFill>
          <a:blip r:embed="rId3"/>
          <a:srcRect/>
          <a:stretch>
            <a:fillRect/>
          </a:stretch>
        </p:blipFill>
        <p:spPr bwMode="auto">
          <a:xfrm>
            <a:off x="6500826" y="2143116"/>
            <a:ext cx="1643074" cy="2190765"/>
          </a:xfrm>
          <a:prstGeom prst="rect">
            <a:avLst/>
          </a:prstGeom>
          <a:noFill/>
        </p:spPr>
      </p:pic>
      <p:pic>
        <p:nvPicPr>
          <p:cNvPr id="6148" name="Picture 4" descr="C:\Users\User\Desktop\фото\188317271_2615796455392920_4223861825879907771_n.jpg"/>
          <p:cNvPicPr>
            <a:picLocks noChangeAspect="1" noChangeArrowheads="1"/>
          </p:cNvPicPr>
          <p:nvPr/>
        </p:nvPicPr>
        <p:blipFill>
          <a:blip r:embed="rId4" cstate="print"/>
          <a:stretch>
            <a:fillRect/>
          </a:stretch>
        </p:blipFill>
        <p:spPr bwMode="auto">
          <a:xfrm>
            <a:off x="0" y="4488372"/>
            <a:ext cx="2857488" cy="2369627"/>
          </a:xfrm>
          <a:prstGeom prst="rect">
            <a:avLst/>
          </a:prstGeom>
          <a:noFill/>
        </p:spPr>
      </p:pic>
      <p:pic>
        <p:nvPicPr>
          <p:cNvPr id="6149" name="Picture 5" descr="C:\Users\User\Desktop\фото\183899788_1987808678035673_4595292503768090387_n.jpg"/>
          <p:cNvPicPr>
            <a:picLocks noChangeAspect="1" noChangeArrowheads="1"/>
          </p:cNvPicPr>
          <p:nvPr/>
        </p:nvPicPr>
        <p:blipFill>
          <a:blip r:embed="rId5"/>
          <a:srcRect/>
          <a:stretch>
            <a:fillRect/>
          </a:stretch>
        </p:blipFill>
        <p:spPr bwMode="auto">
          <a:xfrm>
            <a:off x="3071802" y="4429132"/>
            <a:ext cx="2762270" cy="2286016"/>
          </a:xfrm>
          <a:prstGeom prst="rect">
            <a:avLst/>
          </a:prstGeom>
          <a:noFill/>
        </p:spPr>
      </p:pic>
      <p:pic>
        <p:nvPicPr>
          <p:cNvPr id="1026" name="Picture 2" descr="C:\Users\User\Desktop\фото\187862264_2615796705392895_8739346004113778125_n.jpg"/>
          <p:cNvPicPr>
            <a:picLocks noChangeAspect="1" noChangeArrowheads="1"/>
          </p:cNvPicPr>
          <p:nvPr/>
        </p:nvPicPr>
        <p:blipFill>
          <a:blip r:embed="rId6"/>
          <a:srcRect/>
          <a:stretch>
            <a:fillRect/>
          </a:stretch>
        </p:blipFill>
        <p:spPr bwMode="auto">
          <a:xfrm>
            <a:off x="428596" y="2357430"/>
            <a:ext cx="2643206" cy="1982405"/>
          </a:xfrm>
          <a:prstGeom prst="rect">
            <a:avLst/>
          </a:prstGeom>
          <a:noFill/>
        </p:spPr>
      </p:pic>
      <p:pic>
        <p:nvPicPr>
          <p:cNvPr id="4" name="Picture 2"/>
          <p:cNvPicPr>
            <a:picLocks noChangeAspect="1" noChangeArrowheads="1"/>
          </p:cNvPicPr>
          <p:nvPr/>
        </p:nvPicPr>
        <p:blipFill>
          <a:blip r:embed="rId7" cstate="print"/>
          <a:srcRect/>
          <a:stretch>
            <a:fillRect/>
          </a:stretch>
        </p:blipFill>
        <p:spPr bwMode="auto">
          <a:xfrm>
            <a:off x="6072199" y="4429132"/>
            <a:ext cx="3071801" cy="2168525"/>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5720" y="214290"/>
            <a:ext cx="8229600" cy="2928958"/>
          </a:xfrm>
        </p:spPr>
        <p:txBody>
          <a:bodyPr>
            <a:normAutofit fontScale="90000"/>
          </a:bodyPr>
          <a:lstStyle/>
          <a:p>
            <a:r>
              <a:rPr lang="uk-UA" sz="1800" b="0" dirty="0" smtClean="0">
                <a:latin typeface="Times New Roman" pitchFamily="18" charset="0"/>
                <a:cs typeface="Times New Roman" pitchFamily="18" charset="0"/>
              </a:rPr>
              <a:t>   </a:t>
            </a:r>
            <a:br>
              <a:rPr lang="uk-UA" sz="1800" b="0" dirty="0" smtClean="0">
                <a:latin typeface="Times New Roman" pitchFamily="18" charset="0"/>
                <a:cs typeface="Times New Roman" pitchFamily="18" charset="0"/>
              </a:rPr>
            </a:br>
            <a:r>
              <a:rPr lang="uk-UA" sz="1800" b="0" dirty="0" smtClean="0">
                <a:latin typeface="Times New Roman" pitchFamily="18" charset="0"/>
                <a:cs typeface="Times New Roman" pitchFamily="18" charset="0"/>
              </a:rPr>
              <a:t/>
            </a:r>
            <a:br>
              <a:rPr lang="uk-UA" sz="1800" b="0" dirty="0" smtClean="0">
                <a:latin typeface="Times New Roman" pitchFamily="18" charset="0"/>
                <a:cs typeface="Times New Roman" pitchFamily="18" charset="0"/>
              </a:rPr>
            </a:br>
            <a:r>
              <a:rPr lang="uk-UA" sz="1800" dirty="0">
                <a:latin typeface="Times New Roman" pitchFamily="18" charset="0"/>
                <a:cs typeface="Times New Roman" pitchFamily="18" charset="0"/>
              </a:rPr>
              <a:t> </a:t>
            </a:r>
            <a:r>
              <a:rPr lang="uk-UA" sz="1800" dirty="0" smtClean="0">
                <a:latin typeface="Times New Roman" pitchFamily="18" charset="0"/>
                <a:cs typeface="Times New Roman" pitchFamily="18" charset="0"/>
              </a:rPr>
              <a:t>                            </a:t>
            </a:r>
            <a:r>
              <a:rPr lang="uk-UA" sz="2000" dirty="0" smtClean="0">
                <a:solidFill>
                  <a:prstClr val="black"/>
                </a:solidFill>
                <a:effectLst/>
                <a:latin typeface="Times New Roman" pitchFamily="18" charset="0"/>
                <a:cs typeface="Times New Roman" pitchFamily="18" charset="0"/>
              </a:rPr>
              <a:t>ТВОРЧИЙ </a:t>
            </a:r>
            <a:r>
              <a:rPr lang="uk-UA" sz="2000" dirty="0">
                <a:solidFill>
                  <a:prstClr val="black"/>
                </a:solidFill>
                <a:effectLst/>
                <a:latin typeface="Times New Roman" pitchFamily="18" charset="0"/>
                <a:cs typeface="Times New Roman" pitchFamily="18" charset="0"/>
              </a:rPr>
              <a:t>ВЧИТЕЛЬ – ТВОРЧИЙ УЧЕНЬ </a:t>
            </a: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b="0" dirty="0" smtClean="0">
                <a:latin typeface="Times New Roman" pitchFamily="18" charset="0"/>
                <a:cs typeface="Times New Roman" pitchFamily="18" charset="0"/>
              </a:rPr>
              <a:t>               </a:t>
            </a:r>
            <a:r>
              <a:rPr lang="uk-UA" sz="2000" dirty="0" smtClean="0">
                <a:latin typeface="Times New Roman" pitchFamily="18" charset="0"/>
                <a:cs typeface="Times New Roman" pitchFamily="18" charset="0"/>
              </a:rPr>
              <a:t>Всі педагогічні працівники використовують інформаційно-комунікаційні технології в освітньому процесі, створюють освітні ресурси (електронні презентації ,   відеоматеріали , методичні   розробки, ведуть свої  блоги).  </a:t>
            </a:r>
            <a:r>
              <a:rPr lang="uk-UA" sz="2000" dirty="0">
                <a:latin typeface="Times New Roman" pitchFamily="18" charset="0"/>
                <a:cs typeface="Times New Roman" pitchFamily="18" charset="0"/>
              </a:rPr>
              <a:t> </a:t>
            </a:r>
            <a:r>
              <a:rPr lang="uk-UA" sz="2000" dirty="0" err="1" smtClean="0">
                <a:latin typeface="Times New Roman" pitchFamily="18" charset="0"/>
                <a:cs typeface="Times New Roman" pitchFamily="18" charset="0"/>
              </a:rPr>
              <a:t>Бицька</a:t>
            </a:r>
            <a:r>
              <a:rPr lang="uk-UA" sz="2000" dirty="0" smtClean="0">
                <a:latin typeface="Times New Roman" pitchFamily="18" charset="0"/>
                <a:cs typeface="Times New Roman" pitchFamily="18" charset="0"/>
              </a:rPr>
              <a:t> Н.В., Сулима Н.Я.,  </a:t>
            </a:r>
            <a:r>
              <a:rPr lang="uk-UA" sz="2000" dirty="0" err="1" smtClean="0">
                <a:latin typeface="Times New Roman" pitchFamily="18" charset="0"/>
                <a:cs typeface="Times New Roman" pitchFamily="18" charset="0"/>
              </a:rPr>
              <a:t>Баландюк</a:t>
            </a:r>
            <a:r>
              <a:rPr lang="uk-UA" sz="2000" dirty="0" smtClean="0">
                <a:latin typeface="Times New Roman" pitchFamily="18" charset="0"/>
                <a:cs typeface="Times New Roman" pitchFamily="18" charset="0"/>
              </a:rPr>
              <a:t> З.З., </a:t>
            </a:r>
            <a:r>
              <a:rPr lang="uk-UA" sz="2000" dirty="0" err="1" smtClean="0">
                <a:latin typeface="Times New Roman" pitchFamily="18" charset="0"/>
                <a:cs typeface="Times New Roman" pitchFamily="18" charset="0"/>
              </a:rPr>
              <a:t>Мигасюк</a:t>
            </a:r>
            <a:r>
              <a:rPr lang="uk-UA" sz="2000" dirty="0" smtClean="0">
                <a:latin typeface="Times New Roman" pitchFamily="18" charset="0"/>
                <a:cs typeface="Times New Roman" pitchFamily="18" charset="0"/>
              </a:rPr>
              <a:t> В.І., </a:t>
            </a:r>
            <a:r>
              <a:rPr lang="uk-UA" sz="2000" dirty="0" err="1" smtClean="0">
                <a:latin typeface="Times New Roman" pitchFamily="18" charset="0"/>
                <a:cs typeface="Times New Roman" pitchFamily="18" charset="0"/>
              </a:rPr>
              <a:t>Парфенюк</a:t>
            </a:r>
            <a:r>
              <a:rPr lang="uk-UA" sz="2000" dirty="0" smtClean="0">
                <a:latin typeface="Times New Roman" pitchFamily="18" charset="0"/>
                <a:cs typeface="Times New Roman" pitchFamily="18" charset="0"/>
              </a:rPr>
              <a:t> І.В., </a:t>
            </a:r>
            <a:r>
              <a:rPr lang="uk-UA" sz="2000" dirty="0" err="1" smtClean="0">
                <a:latin typeface="Times New Roman" pitchFamily="18" charset="0"/>
                <a:cs typeface="Times New Roman" pitchFamily="18" charset="0"/>
              </a:rPr>
              <a:t>Каменецька</a:t>
            </a:r>
            <a:r>
              <a:rPr lang="uk-UA" sz="2000" dirty="0" smtClean="0">
                <a:latin typeface="Times New Roman" pitchFamily="18" charset="0"/>
                <a:cs typeface="Times New Roman" pitchFamily="18" charset="0"/>
              </a:rPr>
              <a:t> І.Д., беруть активну участь у формуванні освітнього простору  бібліотеки авторських розробок на освітній платформі для вчителів “На урок” (про що свідчать численні грамоти, сертифікати, дипломи, подяки).</a:t>
            </a:r>
            <a:br>
              <a:rPr lang="uk-UA" sz="2000" dirty="0" smtClean="0">
                <a:latin typeface="Times New Roman" pitchFamily="18" charset="0"/>
                <a:cs typeface="Times New Roman" pitchFamily="18" charset="0"/>
              </a:rPr>
            </a:br>
            <a:r>
              <a:rPr lang="uk-UA" sz="2000" dirty="0" smtClean="0">
                <a:latin typeface="Times New Roman" pitchFamily="18" charset="0"/>
                <a:cs typeface="Times New Roman" pitchFamily="18" charset="0"/>
              </a:rPr>
              <a:t> </a:t>
            </a:r>
            <a:r>
              <a:rPr lang="uk-UA" sz="2000" dirty="0">
                <a:latin typeface="Times New Roman" pitchFamily="18" charset="0"/>
                <a:cs typeface="Times New Roman" pitchFamily="18" charset="0"/>
              </a:rPr>
              <a:t>Вчитель-методист англійської мови </a:t>
            </a:r>
            <a:r>
              <a:rPr lang="uk-UA" sz="2000" dirty="0" err="1">
                <a:latin typeface="Times New Roman" pitchFamily="18" charset="0"/>
                <a:cs typeface="Times New Roman" pitchFamily="18" charset="0"/>
              </a:rPr>
              <a:t>Гарасан</a:t>
            </a:r>
            <a:r>
              <a:rPr lang="uk-UA" sz="2000" dirty="0">
                <a:latin typeface="Times New Roman" pitchFamily="18" charset="0"/>
                <a:cs typeface="Times New Roman" pitchFamily="18" charset="0"/>
              </a:rPr>
              <a:t>  С.І</a:t>
            </a:r>
            <a:r>
              <a:rPr lang="uk-UA" sz="2000" dirty="0" smtClean="0">
                <a:latin typeface="Times New Roman" pitchFamily="18" charset="0"/>
                <a:cs typeface="Times New Roman" pitchFamily="18" charset="0"/>
              </a:rPr>
              <a:t>., старший вчитель географії </a:t>
            </a:r>
            <a:r>
              <a:rPr lang="uk-UA" sz="2000" dirty="0" err="1" smtClean="0">
                <a:latin typeface="Times New Roman" pitchFamily="18" charset="0"/>
                <a:cs typeface="Times New Roman" pitchFamily="18" charset="0"/>
              </a:rPr>
              <a:t>Бицька</a:t>
            </a:r>
            <a:r>
              <a:rPr lang="uk-UA" sz="2000" dirty="0" smtClean="0">
                <a:latin typeface="Times New Roman" pitchFamily="18" charset="0"/>
                <a:cs typeface="Times New Roman" pitchFamily="18" charset="0"/>
              </a:rPr>
              <a:t> Н.В. входять </a:t>
            </a:r>
            <a:r>
              <a:rPr lang="uk-UA" sz="2000" dirty="0">
                <a:latin typeface="Times New Roman" pitchFamily="18" charset="0"/>
                <a:cs typeface="Times New Roman" pitchFamily="18" charset="0"/>
              </a:rPr>
              <a:t>у “фантастичну п’ятірку”      найактивніших дописувачів</a:t>
            </a:r>
            <a:endParaRPr lang="ru-RU" sz="2000" dirty="0"/>
          </a:p>
        </p:txBody>
      </p:sp>
      <p:pic>
        <p:nvPicPr>
          <p:cNvPr id="8194" name="Picture 2" descr="C:\Users\User\Desktop\На урок\Недоступ\97933573_3863844080357728_2206949420128272384_o.jpg"/>
          <p:cNvPicPr>
            <a:picLocks noGrp="1" noChangeAspect="1" noChangeArrowheads="1"/>
          </p:cNvPicPr>
          <p:nvPr>
            <p:ph idx="1"/>
          </p:nvPr>
        </p:nvPicPr>
        <p:blipFill>
          <a:blip r:embed="rId2" cstate="print"/>
          <a:stretch>
            <a:fillRect/>
          </a:stretch>
        </p:blipFill>
        <p:spPr bwMode="auto">
          <a:xfrm>
            <a:off x="4015047" y="3215741"/>
            <a:ext cx="1113905" cy="1571105"/>
          </a:xfrm>
          <a:prstGeom prst="rect">
            <a:avLst/>
          </a:prstGeom>
          <a:noFill/>
        </p:spPr>
      </p:pic>
      <p:pic>
        <p:nvPicPr>
          <p:cNvPr id="8195" name="Picture 3" descr="C:\Users\User\Desktop\На урок\Недоступ\97359441_3863843080357828_1299740627998605312_o.jpg"/>
          <p:cNvPicPr>
            <a:picLocks noChangeAspect="1" noChangeArrowheads="1"/>
          </p:cNvPicPr>
          <p:nvPr/>
        </p:nvPicPr>
        <p:blipFill>
          <a:blip r:embed="rId3" cstate="print"/>
          <a:srcRect/>
          <a:stretch>
            <a:fillRect/>
          </a:stretch>
        </p:blipFill>
        <p:spPr bwMode="auto">
          <a:xfrm>
            <a:off x="611086" y="4035867"/>
            <a:ext cx="1143008" cy="1613287"/>
          </a:xfrm>
          <a:prstGeom prst="rect">
            <a:avLst/>
          </a:prstGeom>
          <a:noFill/>
        </p:spPr>
      </p:pic>
      <p:pic>
        <p:nvPicPr>
          <p:cNvPr id="8196" name="Picture 4" descr="C:\Users\User\Desktop\На урок\Недоступ\97525831_3863843290357807_6681279270578290688_o.jpg"/>
          <p:cNvPicPr>
            <a:picLocks noChangeAspect="1" noChangeArrowheads="1"/>
          </p:cNvPicPr>
          <p:nvPr/>
        </p:nvPicPr>
        <p:blipFill>
          <a:blip r:embed="rId4" cstate="print"/>
          <a:srcRect/>
          <a:stretch>
            <a:fillRect/>
          </a:stretch>
        </p:blipFill>
        <p:spPr bwMode="auto">
          <a:xfrm>
            <a:off x="1492182" y="4486886"/>
            <a:ext cx="1164094" cy="1643050"/>
          </a:xfrm>
          <a:prstGeom prst="rect">
            <a:avLst/>
          </a:prstGeom>
          <a:noFill/>
        </p:spPr>
      </p:pic>
      <p:pic>
        <p:nvPicPr>
          <p:cNvPr id="8197" name="Picture 5" descr="C:\Users\User\Desktop\На урок\Бицька\Грамота_№_Г1-47724-1.jpg"/>
          <p:cNvPicPr>
            <a:picLocks noChangeAspect="1" noChangeArrowheads="1"/>
          </p:cNvPicPr>
          <p:nvPr/>
        </p:nvPicPr>
        <p:blipFill>
          <a:blip r:embed="rId5" cstate="print"/>
          <a:srcRect/>
          <a:stretch>
            <a:fillRect/>
          </a:stretch>
        </p:blipFill>
        <p:spPr bwMode="auto">
          <a:xfrm>
            <a:off x="2758638" y="4062240"/>
            <a:ext cx="1214446" cy="1713841"/>
          </a:xfrm>
          <a:prstGeom prst="rect">
            <a:avLst/>
          </a:prstGeom>
          <a:noFill/>
        </p:spPr>
      </p:pic>
      <p:pic>
        <p:nvPicPr>
          <p:cNvPr id="8198" name="Picture 6" descr="C:\Users\User\Desktop\На урок\Бицька\Сертифiкат_проекту_NaUrok.com.ua_№ДБ-180424240-1.jpg"/>
          <p:cNvPicPr>
            <a:picLocks noChangeAspect="1" noChangeArrowheads="1"/>
          </p:cNvPicPr>
          <p:nvPr/>
        </p:nvPicPr>
        <p:blipFill>
          <a:blip r:embed="rId6" cstate="print"/>
          <a:srcRect/>
          <a:stretch>
            <a:fillRect/>
          </a:stretch>
        </p:blipFill>
        <p:spPr bwMode="auto">
          <a:xfrm>
            <a:off x="4698313" y="4311962"/>
            <a:ext cx="1000132" cy="1411399"/>
          </a:xfrm>
          <a:prstGeom prst="rect">
            <a:avLst/>
          </a:prstGeom>
          <a:noFill/>
        </p:spPr>
      </p:pic>
      <p:pic>
        <p:nvPicPr>
          <p:cNvPr id="8199" name="Picture 7" descr="C:\Users\User\Desktop\На урок\Мигасюк\2018 Свідоцтво  Лютий  ІІ місце ЗВ.jpg"/>
          <p:cNvPicPr>
            <a:picLocks noChangeAspect="1" noChangeArrowheads="1"/>
          </p:cNvPicPr>
          <p:nvPr/>
        </p:nvPicPr>
        <p:blipFill>
          <a:blip r:embed="rId7" cstate="print"/>
          <a:srcRect/>
          <a:stretch>
            <a:fillRect/>
          </a:stretch>
        </p:blipFill>
        <p:spPr bwMode="auto">
          <a:xfrm>
            <a:off x="7236296" y="5013816"/>
            <a:ext cx="1214839" cy="1714512"/>
          </a:xfrm>
          <a:prstGeom prst="rect">
            <a:avLst/>
          </a:prstGeom>
          <a:noFill/>
        </p:spPr>
      </p:pic>
      <p:pic>
        <p:nvPicPr>
          <p:cNvPr id="8200" name="Picture 8" descr="C:\Users\User\Desktop\На урок\Мигасюк\подяка захист_page-0001.jpg"/>
          <p:cNvPicPr>
            <a:picLocks noChangeAspect="1" noChangeArrowheads="1"/>
          </p:cNvPicPr>
          <p:nvPr/>
        </p:nvPicPr>
        <p:blipFill>
          <a:blip r:embed="rId8" cstate="print"/>
          <a:srcRect/>
          <a:stretch>
            <a:fillRect/>
          </a:stretch>
        </p:blipFill>
        <p:spPr bwMode="auto">
          <a:xfrm>
            <a:off x="3640903" y="4750425"/>
            <a:ext cx="1519233" cy="2141650"/>
          </a:xfrm>
          <a:prstGeom prst="rect">
            <a:avLst/>
          </a:prstGeom>
          <a:noFill/>
        </p:spPr>
      </p:pic>
      <p:pic>
        <p:nvPicPr>
          <p:cNvPr id="8202" name="Picture 10" descr="C:\Users\User\Desktop\На урок\Бицька\СВiдоцтво_1-1.jpg"/>
          <p:cNvPicPr>
            <a:picLocks noChangeAspect="1" noChangeArrowheads="1"/>
          </p:cNvPicPr>
          <p:nvPr/>
        </p:nvPicPr>
        <p:blipFill>
          <a:blip r:embed="rId9" cstate="print"/>
          <a:srcRect/>
          <a:stretch>
            <a:fillRect/>
          </a:stretch>
        </p:blipFill>
        <p:spPr bwMode="auto">
          <a:xfrm>
            <a:off x="5602103" y="4893516"/>
            <a:ext cx="1366786" cy="192882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388471" y="1118972"/>
            <a:ext cx="7880124" cy="1879236"/>
          </a:xfrm>
        </p:spPr>
        <p:txBody>
          <a:bodyPr>
            <a:normAutofit/>
          </a:bodyPr>
          <a:lstStyle/>
          <a:p>
            <a:r>
              <a:rPr lang="uk-UA" sz="1350" dirty="0">
                <a:latin typeface="Times New Roman" pitchFamily="18" charset="0"/>
                <a:cs typeface="Times New Roman" pitchFamily="18" charset="0"/>
              </a:rPr>
              <a:t>                            </a:t>
            </a:r>
            <a:endParaRPr lang="ru-RU" sz="2025" dirty="0"/>
          </a:p>
        </p:txBody>
      </p:sp>
      <p:sp>
        <p:nvSpPr>
          <p:cNvPr id="2" name="Прямокутник 1"/>
          <p:cNvSpPr/>
          <p:nvPr/>
        </p:nvSpPr>
        <p:spPr>
          <a:xfrm>
            <a:off x="3110142" y="188640"/>
            <a:ext cx="5500397" cy="6273577"/>
          </a:xfrm>
          <a:prstGeom prst="rect">
            <a:avLst/>
          </a:prstGeom>
        </p:spPr>
        <p:txBody>
          <a:bodyPr wrap="square">
            <a:spAutoFit/>
          </a:bodyPr>
          <a:lstStyle/>
          <a:p>
            <a:pPr defTabSz="685800"/>
            <a:r>
              <a:rPr lang="uk-UA" dirty="0">
                <a:solidFill>
                  <a:prstClr val="black"/>
                </a:solidFill>
                <a:latin typeface="Times New Roman" panose="02020603050405020304" pitchFamily="18" charset="0"/>
                <a:cs typeface="Times New Roman" panose="02020603050405020304" pitchFamily="18" charset="0"/>
              </a:rPr>
              <a:t>     </a:t>
            </a:r>
            <a:r>
              <a:rPr lang="uk-UA" b="1" dirty="0">
                <a:solidFill>
                  <a:prstClr val="black"/>
                </a:solidFill>
                <a:latin typeface="Times New Roman" panose="02020603050405020304" pitchFamily="18" charset="0"/>
                <a:cs typeface="Times New Roman" panose="02020603050405020304" pitchFamily="18" charset="0"/>
              </a:rPr>
              <a:t>   </a:t>
            </a:r>
            <a:r>
              <a:rPr lang="uk-UA" dirty="0">
                <a:solidFill>
                  <a:prstClr val="black"/>
                </a:solidFill>
                <a:latin typeface="Times New Roman" panose="02020603050405020304" pitchFamily="18" charset="0"/>
                <a:cs typeface="Times New Roman" panose="02020603050405020304" pitchFamily="18" charset="0"/>
              </a:rPr>
              <a:t>    Наливайко О. Є., вчитель-методист зарубіжної літератури, член обласної творчої  майстерні, співавтор посібника «Сучасні підходи до формування компетентності екологічної  грамотності і здорового способу життя на </a:t>
            </a:r>
            <a:r>
              <a:rPr lang="uk-UA" dirty="0" err="1">
                <a:solidFill>
                  <a:prstClr val="black"/>
                </a:solidFill>
                <a:latin typeface="Times New Roman" panose="02020603050405020304" pitchFamily="18" charset="0"/>
                <a:cs typeface="Times New Roman" panose="02020603050405020304" pitchFamily="18" charset="0"/>
              </a:rPr>
              <a:t>уроках</a:t>
            </a:r>
            <a:r>
              <a:rPr lang="uk-UA" dirty="0">
                <a:solidFill>
                  <a:prstClr val="black"/>
                </a:solidFill>
                <a:latin typeface="Times New Roman" panose="02020603050405020304" pitchFamily="18" charset="0"/>
                <a:cs typeface="Times New Roman" panose="02020603050405020304" pitchFamily="18" charset="0"/>
              </a:rPr>
              <a:t> </a:t>
            </a:r>
            <a:r>
              <a:rPr lang="uk-UA" dirty="0" smtClean="0">
                <a:solidFill>
                  <a:prstClr val="black"/>
                </a:solidFill>
                <a:latin typeface="Times New Roman" panose="02020603050405020304" pitchFamily="18" charset="0"/>
                <a:cs typeface="Times New Roman" panose="02020603050405020304" pitchFamily="18" charset="0"/>
              </a:rPr>
              <a:t>зарубіжної </a:t>
            </a:r>
            <a:r>
              <a:rPr lang="uk-UA" dirty="0">
                <a:solidFill>
                  <a:prstClr val="black"/>
                </a:solidFill>
                <a:latin typeface="Times New Roman" panose="02020603050405020304" pitchFamily="18" charset="0"/>
                <a:cs typeface="Times New Roman" panose="02020603050405020304" pitchFamily="18" charset="0"/>
              </a:rPr>
              <a:t>літератури</a:t>
            </a:r>
            <a:r>
              <a:rPr lang="uk-UA" dirty="0" smtClean="0">
                <a:solidFill>
                  <a:prstClr val="black"/>
                </a:solidFill>
                <a:latin typeface="Times New Roman" panose="02020603050405020304" pitchFamily="18" charset="0"/>
                <a:cs typeface="Times New Roman" panose="02020603050405020304" pitchFamily="18" charset="0"/>
              </a:rPr>
              <a:t>».</a:t>
            </a:r>
          </a:p>
          <a:p>
            <a:pPr defTabSz="685800"/>
            <a:endParaRPr lang="uk-UA" dirty="0">
              <a:solidFill>
                <a:prstClr val="black"/>
              </a:solidFill>
              <a:latin typeface="Times New Roman" panose="02020603050405020304" pitchFamily="18" charset="0"/>
              <a:cs typeface="Times New Roman" panose="02020603050405020304" pitchFamily="18" charset="0"/>
            </a:endParaRPr>
          </a:p>
          <a:p>
            <a:pPr indent="450215" algn="just">
              <a:lnSpc>
                <a:spcPct val="107000"/>
              </a:lnSpc>
              <a:spcAft>
                <a:spcPts val="0"/>
              </a:spcAft>
            </a:pP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Зайняла  ІІ місце у Всеукраїнському конкурсі вчителів зарубіжної літератури "5 клас НУШ - на 12 балів", розпочала  роботу над </a:t>
            </a:r>
            <a:r>
              <a:rPr lang="uk-UA" dirty="0" err="1" smtClean="0">
                <a:latin typeface="Times New Roman" panose="02020603050405020304" pitchFamily="18" charset="0"/>
                <a:ea typeface="Times New Roman" panose="02020603050405020304" pitchFamily="18" charset="0"/>
                <a:cs typeface="Times New Roman" panose="02020603050405020304" pitchFamily="18" charset="0"/>
              </a:rPr>
              <a:t>проєктом</a:t>
            </a: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   "7 клас НУШ - на 12 балів".</a:t>
            </a:r>
          </a:p>
          <a:p>
            <a:pPr indent="450215" algn="just">
              <a:lnSpc>
                <a:spcPct val="107000"/>
              </a:lnSpc>
              <a:spcAft>
                <a:spcPts val="0"/>
              </a:spcAft>
            </a:pPr>
            <a:r>
              <a:rPr lang="uk-UA" sz="2000" dirty="0" smtClean="0">
                <a:solidFill>
                  <a:prstClr val="black"/>
                </a:solidFill>
                <a:latin typeface="Times New Roman" pitchFamily="18" charset="0"/>
                <a:cs typeface="Times New Roman" pitchFamily="18" charset="0"/>
              </a:rPr>
              <a:t>Проводила </a:t>
            </a:r>
            <a:r>
              <a:rPr lang="uk-UA" sz="2000" dirty="0">
                <a:solidFill>
                  <a:prstClr val="black"/>
                </a:solidFill>
                <a:latin typeface="Times New Roman" pitchFamily="18" charset="0"/>
                <a:cs typeface="Times New Roman" pitchFamily="18" charset="0"/>
              </a:rPr>
              <a:t>майстер класи в ЛОІПОПО та на </a:t>
            </a:r>
            <a:r>
              <a:rPr lang="uk-UA" sz="2000" dirty="0" err="1">
                <a:solidFill>
                  <a:prstClr val="black"/>
                </a:solidFill>
                <a:latin typeface="Times New Roman" pitchFamily="18" charset="0"/>
                <a:cs typeface="Times New Roman" pitchFamily="18" charset="0"/>
              </a:rPr>
              <a:t>виїздних</a:t>
            </a:r>
            <a:r>
              <a:rPr lang="uk-UA" sz="2000" dirty="0">
                <a:solidFill>
                  <a:prstClr val="black"/>
                </a:solidFill>
                <a:latin typeface="Times New Roman" pitchFamily="18" charset="0"/>
                <a:cs typeface="Times New Roman" pitchFamily="18" charset="0"/>
              </a:rPr>
              <a:t> </a:t>
            </a:r>
            <a:r>
              <a:rPr lang="uk-UA" sz="2000" dirty="0" err="1">
                <a:solidFill>
                  <a:prstClr val="black"/>
                </a:solidFill>
                <a:latin typeface="Times New Roman" pitchFamily="18" charset="0"/>
                <a:cs typeface="Times New Roman" pitchFamily="18" charset="0"/>
              </a:rPr>
              <a:t>семнарах</a:t>
            </a:r>
            <a:r>
              <a:rPr lang="uk-UA" sz="2000" dirty="0">
                <a:solidFill>
                  <a:prstClr val="black"/>
                </a:solidFill>
                <a:latin typeface="Times New Roman" pitchFamily="18" charset="0"/>
                <a:cs typeface="Times New Roman" pitchFamily="18" charset="0"/>
              </a:rPr>
              <a:t>   по створенню </a:t>
            </a:r>
            <a:r>
              <a:rPr lang="uk-UA" sz="2000" dirty="0" err="1">
                <a:solidFill>
                  <a:prstClr val="black"/>
                </a:solidFill>
                <a:latin typeface="Times New Roman" pitchFamily="18" charset="0"/>
                <a:cs typeface="Times New Roman" pitchFamily="18" charset="0"/>
              </a:rPr>
              <a:t>буктрейлерів</a:t>
            </a:r>
            <a:r>
              <a:rPr lang="uk-UA" sz="2000" dirty="0">
                <a:solidFill>
                  <a:prstClr val="black"/>
                </a:solidFill>
                <a:latin typeface="Times New Roman" pitchFamily="18" charset="0"/>
                <a:cs typeface="Times New Roman" pitchFamily="18" charset="0"/>
              </a:rPr>
              <a:t> та </a:t>
            </a:r>
            <a:r>
              <a:rPr lang="uk-UA" sz="2000" dirty="0" smtClean="0">
                <a:solidFill>
                  <a:prstClr val="black"/>
                </a:solidFill>
                <a:latin typeface="Times New Roman" pitchFamily="18" charset="0"/>
                <a:cs typeface="Times New Roman" pitchFamily="18" charset="0"/>
              </a:rPr>
              <a:t>веб-</a:t>
            </a:r>
            <a:r>
              <a:rPr lang="uk-UA" sz="2000" dirty="0" err="1" smtClean="0">
                <a:solidFill>
                  <a:prstClr val="black"/>
                </a:solidFill>
                <a:latin typeface="Times New Roman" pitchFamily="18" charset="0"/>
                <a:cs typeface="Times New Roman" pitchFamily="18" charset="0"/>
              </a:rPr>
              <a:t>квестів</a:t>
            </a:r>
            <a:r>
              <a:rPr lang="uk-UA" sz="2000" dirty="0" smtClean="0">
                <a:solidFill>
                  <a:prstClr val="black"/>
                </a:solidFill>
                <a:latin typeface="Times New Roman" pitchFamily="18" charset="0"/>
                <a:cs typeface="Times New Roman" pitchFamily="18" charset="0"/>
              </a:rPr>
              <a:t>. </a:t>
            </a:r>
          </a:p>
          <a:p>
            <a:pPr indent="450215" algn="just">
              <a:lnSpc>
                <a:spcPct val="107000"/>
              </a:lnSpc>
              <a:spcAft>
                <a:spcPts val="0"/>
              </a:spcAft>
            </a:pPr>
            <a:r>
              <a:rPr lang="uk-UA" sz="2000" dirty="0" smtClean="0">
                <a:solidFill>
                  <a:srgbClr val="FF0000"/>
                </a:solidFill>
                <a:latin typeface="Times New Roman" pitchFamily="18" charset="0"/>
                <a:ea typeface="Times New Roman" panose="02020603050405020304" pitchFamily="18" charset="0"/>
                <a:cs typeface="Times New Roman" pitchFamily="18" charset="0"/>
              </a:rPr>
              <a:t>Веде особистий блог на якому вже  400тис. </a:t>
            </a:r>
            <a:r>
              <a:rPr lang="uk-UA" sz="2000" dirty="0" err="1" smtClean="0">
                <a:solidFill>
                  <a:srgbClr val="FF0000"/>
                </a:solidFill>
                <a:latin typeface="Times New Roman" pitchFamily="18" charset="0"/>
                <a:ea typeface="Times New Roman" panose="02020603050405020304" pitchFamily="18" charset="0"/>
                <a:cs typeface="Times New Roman" pitchFamily="18" charset="0"/>
              </a:rPr>
              <a:t>Підписувачів</a:t>
            </a:r>
            <a:r>
              <a:rPr lang="uk-UA" sz="2000" dirty="0" smtClean="0">
                <a:solidFill>
                  <a:srgbClr val="FF0000"/>
                </a:solidFill>
                <a:latin typeface="Times New Roman" pitchFamily="18" charset="0"/>
                <a:ea typeface="Times New Roman" panose="02020603050405020304" pitchFamily="18" charset="0"/>
                <a:cs typeface="Times New Roman" pitchFamily="18" charset="0"/>
              </a:rPr>
              <a:t>.</a:t>
            </a:r>
          </a:p>
          <a:p>
            <a:pPr indent="450215" algn="just">
              <a:lnSpc>
                <a:spcPct val="107000"/>
              </a:lnSpc>
              <a:spcAft>
                <a:spcPts val="0"/>
              </a:spcAft>
            </a:pPr>
            <a:endParaRPr lang="uk-UA" sz="2000" dirty="0">
              <a:solidFill>
                <a:srgbClr val="FF0000"/>
              </a:solidFill>
              <a:latin typeface="Times New Roman" pitchFamily="18" charset="0"/>
              <a:ea typeface="Times New Roman" panose="02020603050405020304" pitchFamily="18" charset="0"/>
              <a:cs typeface="Times New Roman" pitchFamily="18" charset="0"/>
            </a:endParaRPr>
          </a:p>
          <a:p>
            <a:pPr indent="450215" algn="just">
              <a:lnSpc>
                <a:spcPct val="107000"/>
              </a:lnSpc>
              <a:spcAft>
                <a:spcPts val="0"/>
              </a:spcAft>
            </a:pPr>
            <a:endParaRPr lang="uk-UA"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0"/>
              </a:spcAft>
            </a:pP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defTabSz="685800"/>
            <a:endParaRPr lang="uk-UA" dirty="0" smtClean="0">
              <a:solidFill>
                <a:prstClr val="black"/>
              </a:solidFill>
              <a:latin typeface="Times New Roman" panose="02020603050405020304" pitchFamily="18" charset="0"/>
              <a:cs typeface="Times New Roman" panose="02020603050405020304" pitchFamily="18" charset="0"/>
            </a:endParaRPr>
          </a:p>
          <a:p>
            <a:pPr defTabSz="685800"/>
            <a:endParaRPr lang="uk-UA" dirty="0">
              <a:solidFill>
                <a:prstClr val="black"/>
              </a:solidFill>
              <a:latin typeface="Times New Roman" panose="02020603050405020304" pitchFamily="18" charset="0"/>
              <a:cs typeface="Times New Roman" panose="02020603050405020304" pitchFamily="18" charset="0"/>
            </a:endParaRPr>
          </a:p>
          <a:p>
            <a:pPr defTabSz="685800"/>
            <a:endParaRPr lang="uk-UA" dirty="0">
              <a:solidFill>
                <a:prstClr val="black"/>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12903" t="-5629" r="20038" b="3155"/>
          <a:stretch/>
        </p:blipFill>
        <p:spPr>
          <a:xfrm rot="17359783">
            <a:off x="7350086" y="5118138"/>
            <a:ext cx="1493567" cy="1300056"/>
          </a:xfrm>
          <a:prstGeom prst="rect">
            <a:avLst/>
          </a:prstGeom>
        </p:spPr>
      </p:pic>
      <p:pic>
        <p:nvPicPr>
          <p:cNvPr id="12" name="Місце для вмісту 3"/>
          <p:cNvPicPr>
            <a:picLocks noChangeAspect="1"/>
          </p:cNvPicPr>
          <p:nvPr/>
        </p:nvPicPr>
        <p:blipFill rotWithShape="1">
          <a:blip r:embed="rId4" cstate="print">
            <a:extLst>
              <a:ext uri="{28A0092B-C50C-407E-A947-70E740481C1C}">
                <a14:useLocalDpi xmlns:a14="http://schemas.microsoft.com/office/drawing/2010/main" val="0"/>
              </a:ext>
            </a:extLst>
          </a:blip>
          <a:srcRect l="5147" t="4399" r="5380" b="4290"/>
          <a:stretch/>
        </p:blipFill>
        <p:spPr>
          <a:xfrm>
            <a:off x="6804248" y="5264107"/>
            <a:ext cx="1027925" cy="1398731"/>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2" y="332656"/>
            <a:ext cx="2740850" cy="2665552"/>
          </a:xfrm>
          <a:prstGeom prst="rect">
            <a:avLst/>
          </a:prstGeom>
          <a:ln>
            <a:noFill/>
          </a:ln>
          <a:effectLst>
            <a:softEdge rad="112500"/>
          </a:effectLst>
        </p:spPr>
      </p:pic>
      <p:pic>
        <p:nvPicPr>
          <p:cNvPr id="9" name="Рисунок 8"/>
          <p:cNvPicPr>
            <a:picLocks noChangeAspect="1"/>
          </p:cNvPicPr>
          <p:nvPr/>
        </p:nvPicPr>
        <p:blipFill>
          <a:blip r:embed="rId6"/>
          <a:stretch>
            <a:fillRect/>
          </a:stretch>
        </p:blipFill>
        <p:spPr>
          <a:xfrm>
            <a:off x="213123" y="3524520"/>
            <a:ext cx="2530059" cy="1487553"/>
          </a:xfrm>
          <a:prstGeom prst="rect">
            <a:avLst/>
          </a:prstGeom>
        </p:spPr>
      </p:pic>
      <p:pic>
        <p:nvPicPr>
          <p:cNvPr id="10" name="Рисунок 9"/>
          <p:cNvPicPr>
            <a:picLocks noChangeAspect="1"/>
          </p:cNvPicPr>
          <p:nvPr/>
        </p:nvPicPr>
        <p:blipFill>
          <a:blip r:embed="rId7"/>
          <a:stretch>
            <a:fillRect/>
          </a:stretch>
        </p:blipFill>
        <p:spPr>
          <a:xfrm>
            <a:off x="326119" y="5264107"/>
            <a:ext cx="2310584" cy="1438781"/>
          </a:xfrm>
          <a:prstGeom prst="rect">
            <a:avLst/>
          </a:prstGeom>
        </p:spPr>
      </p:pic>
      <p:pic>
        <p:nvPicPr>
          <p:cNvPr id="14" name="Рисунок 13"/>
          <p:cNvPicPr>
            <a:picLocks noChangeAspect="1"/>
          </p:cNvPicPr>
          <p:nvPr/>
        </p:nvPicPr>
        <p:blipFill>
          <a:blip r:embed="rId8"/>
          <a:stretch>
            <a:fillRect/>
          </a:stretch>
        </p:blipFill>
        <p:spPr>
          <a:xfrm>
            <a:off x="3019284" y="4678227"/>
            <a:ext cx="3208900" cy="2141807"/>
          </a:xfrm>
          <a:prstGeom prst="rect">
            <a:avLst/>
          </a:prstGeom>
        </p:spPr>
      </p:pic>
    </p:spTree>
    <p:extLst>
      <p:ext uri="{BB962C8B-B14F-4D97-AF65-F5344CB8AC3E}">
        <p14:creationId xmlns:p14="http://schemas.microsoft.com/office/powerpoint/2010/main" val="2294897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23528" y="332656"/>
            <a:ext cx="8820472" cy="4351338"/>
          </a:xfrm>
        </p:spPr>
        <p:txBody>
          <a:bodyPr>
            <a:noAutofit/>
          </a:bodyPr>
          <a:lstStyle/>
          <a:p>
            <a:r>
              <a:rPr lang="uk-UA" sz="3200" dirty="0" smtClean="0">
                <a:latin typeface="Times New Roman" panose="02020603050405020304" pitchFamily="18" charset="0"/>
                <a:cs typeface="Times New Roman" panose="02020603050405020304" pitchFamily="18" charset="0"/>
              </a:rPr>
              <a:t>У школі навчається 435 учнів,     20 класів, середня наповнюваність 22 учні.</a:t>
            </a:r>
          </a:p>
          <a:p>
            <a:r>
              <a:rPr lang="uk-UA" sz="3200" dirty="0" smtClean="0">
                <a:latin typeface="Times New Roman" panose="02020603050405020304" pitchFamily="18" charset="0"/>
                <a:cs typeface="Times New Roman" panose="02020603050405020304" pitchFamily="18" charset="0"/>
              </a:rPr>
              <a:t>1-4 класи – 129</a:t>
            </a:r>
          </a:p>
          <a:p>
            <a:r>
              <a:rPr lang="uk-UA" sz="3200" dirty="0" smtClean="0">
                <a:latin typeface="Times New Roman" panose="02020603050405020304" pitchFamily="18" charset="0"/>
                <a:cs typeface="Times New Roman" panose="02020603050405020304" pitchFamily="18" charset="0"/>
              </a:rPr>
              <a:t>5-9-  225</a:t>
            </a:r>
          </a:p>
          <a:p>
            <a:r>
              <a:rPr lang="uk-UA" sz="3200" dirty="0" smtClean="0">
                <a:latin typeface="Times New Roman" panose="02020603050405020304" pitchFamily="18" charset="0"/>
                <a:cs typeface="Times New Roman" panose="02020603050405020304" pitchFamily="18" charset="0"/>
              </a:rPr>
              <a:t>10-11-  81.</a:t>
            </a:r>
          </a:p>
          <a:p>
            <a:r>
              <a:rPr lang="uk-UA" sz="3200" dirty="0" smtClean="0">
                <a:latin typeface="Times New Roman" panose="02020603050405020304" pitchFamily="18" charset="0"/>
                <a:cs typeface="Times New Roman" panose="02020603050405020304" pitchFamily="18" charset="0"/>
              </a:rPr>
              <a:t>Закінчують 4 –</a:t>
            </a:r>
            <a:r>
              <a:rPr lang="uk-UA" sz="3200" dirty="0" err="1" smtClean="0">
                <a:latin typeface="Times New Roman" panose="02020603050405020304" pitchFamily="18" charset="0"/>
                <a:cs typeface="Times New Roman" panose="02020603050405020304" pitchFamily="18" charset="0"/>
              </a:rPr>
              <a:t>ий</a:t>
            </a:r>
            <a:r>
              <a:rPr lang="uk-UA" sz="3200" dirty="0" smtClean="0">
                <a:latin typeface="Times New Roman" panose="02020603050405020304" pitchFamily="18" charset="0"/>
                <a:cs typeface="Times New Roman" panose="02020603050405020304" pitchFamily="18" charset="0"/>
              </a:rPr>
              <a:t> клас-  43</a:t>
            </a:r>
          </a:p>
          <a:p>
            <a:r>
              <a:rPr lang="uk-UA" sz="3200" dirty="0" smtClean="0">
                <a:latin typeface="Times New Roman" panose="02020603050405020304" pitchFamily="18" charset="0"/>
                <a:cs typeface="Times New Roman" panose="02020603050405020304" pitchFamily="18" charset="0"/>
              </a:rPr>
              <a:t>9-ий – 49  Свідоцтво з  відзнакою Лялька Анна</a:t>
            </a:r>
          </a:p>
          <a:p>
            <a:r>
              <a:rPr lang="uk-UA" sz="3200" dirty="0" smtClean="0">
                <a:latin typeface="Times New Roman" panose="02020603050405020304" pitchFamily="18" charset="0"/>
                <a:cs typeface="Times New Roman" panose="02020603050405020304" pitchFamily="18" charset="0"/>
              </a:rPr>
              <a:t>11-ий- 35,   8 нагороджені Золотою медаллю:</a:t>
            </a:r>
          </a:p>
          <a:p>
            <a:r>
              <a:rPr lang="uk-UA" sz="3200" dirty="0" err="1" smtClean="0">
                <a:latin typeface="Times New Roman" panose="02020603050405020304" pitchFamily="18" charset="0"/>
                <a:cs typeface="Times New Roman" panose="02020603050405020304" pitchFamily="18" charset="0"/>
              </a:rPr>
              <a:t>Бубела</a:t>
            </a:r>
            <a:r>
              <a:rPr lang="uk-UA" sz="3200" dirty="0" smtClean="0">
                <a:latin typeface="Times New Roman" panose="02020603050405020304" pitchFamily="18" charset="0"/>
                <a:cs typeface="Times New Roman" panose="02020603050405020304" pitchFamily="18" charset="0"/>
              </a:rPr>
              <a:t> Юліан, </a:t>
            </a:r>
            <a:r>
              <a:rPr lang="uk-UA" sz="3200" dirty="0" err="1" smtClean="0">
                <a:latin typeface="Times New Roman" panose="02020603050405020304" pitchFamily="18" charset="0"/>
                <a:cs typeface="Times New Roman" panose="02020603050405020304" pitchFamily="18" charset="0"/>
              </a:rPr>
              <a:t>Козіброда</a:t>
            </a:r>
            <a:r>
              <a:rPr lang="uk-UA" sz="3200" dirty="0" smtClean="0">
                <a:latin typeface="Times New Roman" panose="02020603050405020304" pitchFamily="18" charset="0"/>
                <a:cs typeface="Times New Roman" panose="02020603050405020304" pitchFamily="18" charset="0"/>
              </a:rPr>
              <a:t> Софія, </a:t>
            </a:r>
            <a:r>
              <a:rPr lang="uk-UA" sz="3200" dirty="0" err="1" smtClean="0">
                <a:latin typeface="Times New Roman" panose="02020603050405020304" pitchFamily="18" charset="0"/>
                <a:cs typeface="Times New Roman" panose="02020603050405020304" pitchFamily="18" charset="0"/>
              </a:rPr>
              <a:t>Яцентюк</a:t>
            </a:r>
            <a:r>
              <a:rPr lang="uk-UA" sz="3200" dirty="0" smtClean="0">
                <a:latin typeface="Times New Roman" panose="02020603050405020304" pitchFamily="18" charset="0"/>
                <a:cs typeface="Times New Roman" panose="02020603050405020304" pitchFamily="18" charset="0"/>
              </a:rPr>
              <a:t> Анна, Александрова Олександра, </a:t>
            </a:r>
            <a:r>
              <a:rPr lang="uk-UA" sz="3200" dirty="0" err="1" smtClean="0">
                <a:latin typeface="Times New Roman" panose="02020603050405020304" pitchFamily="18" charset="0"/>
                <a:cs typeface="Times New Roman" panose="02020603050405020304" pitchFamily="18" charset="0"/>
              </a:rPr>
              <a:t>Бабчук</a:t>
            </a:r>
            <a:r>
              <a:rPr lang="uk-UA" sz="3200" dirty="0" smtClean="0">
                <a:latin typeface="Times New Roman" panose="02020603050405020304" pitchFamily="18" charset="0"/>
                <a:cs typeface="Times New Roman" panose="02020603050405020304" pitchFamily="18" charset="0"/>
              </a:rPr>
              <a:t> Анастасія, </a:t>
            </a:r>
            <a:r>
              <a:rPr lang="uk-UA" sz="3200" dirty="0" err="1" smtClean="0">
                <a:latin typeface="Times New Roman" panose="02020603050405020304" pitchFamily="18" charset="0"/>
                <a:cs typeface="Times New Roman" panose="02020603050405020304" pitchFamily="18" charset="0"/>
              </a:rPr>
              <a:t>Басараб</a:t>
            </a:r>
            <a:r>
              <a:rPr lang="uk-UA" sz="3200" dirty="0" smtClean="0">
                <a:latin typeface="Times New Roman" panose="02020603050405020304" pitchFamily="18" charset="0"/>
                <a:cs typeface="Times New Roman" panose="02020603050405020304" pitchFamily="18" charset="0"/>
              </a:rPr>
              <a:t> </a:t>
            </a:r>
            <a:r>
              <a:rPr lang="uk-UA" sz="3200" dirty="0" err="1" smtClean="0">
                <a:latin typeface="Times New Roman" panose="02020603050405020304" pitchFamily="18" charset="0"/>
                <a:cs typeface="Times New Roman" panose="02020603050405020304" pitchFamily="18" charset="0"/>
              </a:rPr>
              <a:t>Вікторія,Дутчак</a:t>
            </a:r>
            <a:r>
              <a:rPr lang="uk-UA" sz="3200" dirty="0" smtClean="0">
                <a:latin typeface="Times New Roman" panose="02020603050405020304" pitchFamily="18" charset="0"/>
                <a:cs typeface="Times New Roman" panose="02020603050405020304" pitchFamily="18" charset="0"/>
              </a:rPr>
              <a:t> Анастасія, Чайковська Анастасія.</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782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7886700" cy="1325563"/>
          </a:xfrm>
        </p:spPr>
        <p:txBody>
          <a:bodyPr/>
          <a:lstStyle/>
          <a:p>
            <a:r>
              <a:rPr lang="uk-UA" sz="1800" dirty="0">
                <a:solidFill>
                  <a:prstClr val="black"/>
                </a:solidFill>
                <a:latin typeface="Times New Roman" pitchFamily="18" charset="0"/>
                <a:ea typeface="+mn-ea"/>
                <a:cs typeface="Times New Roman" pitchFamily="18" charset="0"/>
              </a:rPr>
              <a:t> </a:t>
            </a:r>
            <a:r>
              <a:rPr lang="uk-UA" sz="1800" dirty="0" err="1">
                <a:solidFill>
                  <a:prstClr val="black"/>
                </a:solidFill>
                <a:latin typeface="Times New Roman" pitchFamily="18" charset="0"/>
                <a:ea typeface="+mn-ea"/>
                <a:cs typeface="Times New Roman" pitchFamily="18" charset="0"/>
              </a:rPr>
              <a:t>Царинська</a:t>
            </a:r>
            <a:r>
              <a:rPr lang="uk-UA" sz="1800" dirty="0">
                <a:solidFill>
                  <a:prstClr val="black"/>
                </a:solidFill>
                <a:latin typeface="Times New Roman" pitchFamily="18" charset="0"/>
                <a:ea typeface="+mn-ea"/>
                <a:cs typeface="Times New Roman" pitchFamily="18" charset="0"/>
              </a:rPr>
              <a:t> М. О. – вчитель історії -  підготувала своїх учнів до конкурсів всеукраїнського рівня. Нагороджена грамотою та подякою Департаменту  освіти і науки Львівської ОДА</a:t>
            </a:r>
            <a:r>
              <a:rPr lang="ru-RU" sz="1800" dirty="0">
                <a:solidFill>
                  <a:prstClr val="black"/>
                </a:solidFill>
                <a:latin typeface="Times New Roman" panose="02020603050405020304" pitchFamily="18" charset="0"/>
                <a:ea typeface="+mn-ea"/>
                <a:cs typeface="Times New Roman" panose="02020603050405020304" pitchFamily="18" charset="0"/>
              </a:rPr>
              <a:t/>
            </a:r>
            <a:br>
              <a:rPr lang="ru-RU" sz="1800" dirty="0">
                <a:solidFill>
                  <a:prstClr val="black"/>
                </a:solidFill>
                <a:latin typeface="Times New Roman" panose="02020603050405020304" pitchFamily="18" charset="0"/>
                <a:ea typeface="+mn-ea"/>
                <a:cs typeface="Times New Roman" panose="02020603050405020304" pitchFamily="18" charset="0"/>
              </a:rPr>
            </a:br>
            <a:endParaRPr lang="ru-RU" dirty="0"/>
          </a:p>
        </p:txBody>
      </p:sp>
      <p:pic>
        <p:nvPicPr>
          <p:cNvPr id="4" name="Місце для вмісту 3"/>
          <p:cNvPicPr>
            <a:picLocks noGrp="1" noChangeAspect="1"/>
          </p:cNvPicPr>
          <p:nvPr>
            <p:ph idx="1"/>
          </p:nvPr>
        </p:nvPicPr>
        <p:blipFill>
          <a:blip r:embed="rId2"/>
          <a:stretch>
            <a:fillRect/>
          </a:stretch>
        </p:blipFill>
        <p:spPr>
          <a:xfrm>
            <a:off x="728488" y="1052736"/>
            <a:ext cx="1329043" cy="1981372"/>
          </a:xfrm>
          <a:prstGeom prst="rect">
            <a:avLst/>
          </a:prstGeom>
        </p:spPr>
      </p:pic>
      <p:pic>
        <p:nvPicPr>
          <p:cNvPr id="4099" name="Picture 3" descr="C:\Users\User\Desktop\Звіт керівника\441139279_1516024025661727_7234134062877143061_n.jpg"/>
          <p:cNvPicPr>
            <a:picLocks noChangeAspect="1" noChangeArrowheads="1"/>
          </p:cNvPicPr>
          <p:nvPr/>
        </p:nvPicPr>
        <p:blipFill>
          <a:blip r:embed="rId3"/>
          <a:srcRect/>
          <a:stretch>
            <a:fillRect/>
          </a:stretch>
        </p:blipFill>
        <p:spPr bwMode="auto">
          <a:xfrm>
            <a:off x="2285984" y="857232"/>
            <a:ext cx="6096000" cy="3429000"/>
          </a:xfrm>
          <a:prstGeom prst="rect">
            <a:avLst/>
          </a:prstGeom>
          <a:noFill/>
        </p:spPr>
      </p:pic>
      <p:pic>
        <p:nvPicPr>
          <p:cNvPr id="4098" name="Picture 2" descr="C:\Users\User\Desktop\Звіт керівника\440872280_1516019095662220_9197319949657765182_n.jpg"/>
          <p:cNvPicPr>
            <a:picLocks noChangeAspect="1" noChangeArrowheads="1"/>
          </p:cNvPicPr>
          <p:nvPr/>
        </p:nvPicPr>
        <p:blipFill>
          <a:blip r:embed="rId4"/>
          <a:srcRect/>
          <a:stretch>
            <a:fillRect/>
          </a:stretch>
        </p:blipFill>
        <p:spPr bwMode="auto">
          <a:xfrm>
            <a:off x="0" y="3284984"/>
            <a:ext cx="6096000" cy="3429000"/>
          </a:xfrm>
          <a:prstGeom prst="rect">
            <a:avLst/>
          </a:prstGeom>
          <a:noFill/>
        </p:spPr>
      </p:pic>
      <p:pic>
        <p:nvPicPr>
          <p:cNvPr id="4100" name="Picture 4" descr="C:\Users\User\Desktop\Звіт керівника\441156545_1516020382328758_7417602553886124541_n.jpg"/>
          <p:cNvPicPr>
            <a:picLocks noChangeAspect="1" noChangeArrowheads="1"/>
          </p:cNvPicPr>
          <p:nvPr/>
        </p:nvPicPr>
        <p:blipFill>
          <a:blip r:embed="rId5"/>
          <a:srcRect/>
          <a:stretch>
            <a:fillRect/>
          </a:stretch>
        </p:blipFill>
        <p:spPr bwMode="auto">
          <a:xfrm>
            <a:off x="4833950" y="3428964"/>
            <a:ext cx="6096000" cy="3429000"/>
          </a:xfrm>
          <a:prstGeom prst="rect">
            <a:avLst/>
          </a:prstGeom>
          <a:noFill/>
        </p:spPr>
      </p:pic>
    </p:spTree>
    <p:extLst>
      <p:ext uri="{BB962C8B-B14F-4D97-AF65-F5344CB8AC3E}">
        <p14:creationId xmlns:p14="http://schemas.microsoft.com/office/powerpoint/2010/main" val="2296480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404664"/>
            <a:ext cx="7903790" cy="5772299"/>
          </a:xfrm>
        </p:spPr>
        <p:txBody>
          <a:bodyPr>
            <a:normAutofit lnSpcReduction="10000"/>
          </a:bodyPr>
          <a:lstStyle/>
          <a:p>
            <a:r>
              <a:rPr lang="ru-RU" sz="4000" dirty="0" smtClean="0">
                <a:latin typeface="Times New Roman" panose="02020603050405020304" pitchFamily="18" charset="0"/>
                <a:cs typeface="Times New Roman" panose="02020603050405020304" pitchFamily="18" charset="0"/>
              </a:rPr>
              <a:t>    Школа </a:t>
            </a:r>
            <a:r>
              <a:rPr lang="ru-RU" sz="4000" dirty="0" err="1">
                <a:latin typeface="Times New Roman" panose="02020603050405020304" pitchFamily="18" charset="0"/>
                <a:cs typeface="Times New Roman" panose="02020603050405020304" pitchFamily="18" charset="0"/>
              </a:rPr>
              <a:t>посіла</a:t>
            </a:r>
            <a:r>
              <a:rPr lang="ru-RU" sz="4000" dirty="0">
                <a:latin typeface="Times New Roman" panose="02020603050405020304" pitchFamily="18" charset="0"/>
                <a:cs typeface="Times New Roman" panose="02020603050405020304" pitchFamily="18" charset="0"/>
              </a:rPr>
              <a:t>  3-є </a:t>
            </a:r>
            <a:r>
              <a:rPr lang="ru-RU" sz="4000" dirty="0" err="1">
                <a:latin typeface="Times New Roman" panose="02020603050405020304" pitchFamily="18" charset="0"/>
                <a:cs typeface="Times New Roman" panose="02020603050405020304" pitchFamily="18" charset="0"/>
              </a:rPr>
              <a:t>місце</a:t>
            </a:r>
            <a:r>
              <a:rPr lang="ru-RU" sz="4000" dirty="0">
                <a:latin typeface="Times New Roman" panose="02020603050405020304" pitchFamily="18" charset="0"/>
                <a:cs typeface="Times New Roman" panose="02020603050405020304" pitchFamily="18" charset="0"/>
              </a:rPr>
              <a:t> в </a:t>
            </a:r>
            <a:r>
              <a:rPr lang="ru-RU" sz="4000" dirty="0" err="1">
                <a:latin typeface="Times New Roman" panose="02020603050405020304" pitchFamily="18" charset="0"/>
                <a:cs typeface="Times New Roman" panose="02020603050405020304" pitchFamily="18" charset="0"/>
              </a:rPr>
              <a:t>Сокальській</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громаді</a:t>
            </a:r>
            <a:r>
              <a:rPr lang="ru-RU" sz="4000" dirty="0">
                <a:latin typeface="Times New Roman" panose="02020603050405020304" pitchFamily="18" charset="0"/>
                <a:cs typeface="Times New Roman" panose="02020603050405020304" pitchFamily="18" charset="0"/>
              </a:rPr>
              <a:t> за результатами </a:t>
            </a:r>
            <a:r>
              <a:rPr lang="ru-RU" sz="4000" dirty="0" err="1">
                <a:latin typeface="Times New Roman" panose="02020603050405020304" pitchFamily="18" charset="0"/>
                <a:cs typeface="Times New Roman" panose="02020603050405020304" pitchFamily="18" charset="0"/>
              </a:rPr>
              <a:t>предметних</a:t>
            </a:r>
            <a:r>
              <a:rPr lang="ru-RU" sz="4000" dirty="0">
                <a:latin typeface="Times New Roman" panose="02020603050405020304" pitchFamily="18" charset="0"/>
                <a:cs typeface="Times New Roman" panose="02020603050405020304" pitchFamily="18" charset="0"/>
              </a:rPr>
              <a:t> </a:t>
            </a:r>
            <a:r>
              <a:rPr lang="ru-RU" sz="4000" dirty="0" err="1" smtClean="0">
                <a:latin typeface="Times New Roman" panose="02020603050405020304" pitchFamily="18" charset="0"/>
                <a:cs typeface="Times New Roman" panose="02020603050405020304" pitchFamily="18" charset="0"/>
              </a:rPr>
              <a:t>олімпіад</a:t>
            </a:r>
            <a:r>
              <a:rPr lang="ru-RU" sz="4000" dirty="0" smtClean="0">
                <a:latin typeface="Times New Roman" panose="02020603050405020304" pitchFamily="18" charset="0"/>
                <a:cs typeface="Times New Roman" panose="02020603050405020304" pitchFamily="18" charset="0"/>
              </a:rPr>
              <a:t>,</a:t>
            </a:r>
          </a:p>
          <a:p>
            <a:r>
              <a:rPr lang="ru-RU" sz="4000" dirty="0" smtClean="0">
                <a:latin typeface="Times New Roman" panose="02020603050405020304" pitchFamily="18" charset="0"/>
                <a:cs typeface="Times New Roman" panose="02020603050405020304" pitchFamily="18" charset="0"/>
              </a:rPr>
              <a:t>   3-є </a:t>
            </a:r>
            <a:r>
              <a:rPr lang="ru-RU" sz="4000" dirty="0" err="1">
                <a:latin typeface="Times New Roman" panose="02020603050405020304" pitchFamily="18" charset="0"/>
                <a:cs typeface="Times New Roman" panose="02020603050405020304" pitchFamily="18" charset="0"/>
              </a:rPr>
              <a:t>місце</a:t>
            </a:r>
            <a:r>
              <a:rPr lang="ru-RU" sz="4000" dirty="0">
                <a:latin typeface="Times New Roman" panose="02020603050405020304" pitchFamily="18" charset="0"/>
                <a:cs typeface="Times New Roman" panose="02020603050405020304" pitchFamily="18" charset="0"/>
              </a:rPr>
              <a:t> у рейтингу </a:t>
            </a:r>
            <a:r>
              <a:rPr lang="ru-RU" sz="4000" dirty="0" err="1">
                <a:latin typeface="Times New Roman" panose="02020603050405020304" pitchFamily="18" charset="0"/>
                <a:cs typeface="Times New Roman" panose="02020603050405020304" pitchFamily="18" charset="0"/>
              </a:rPr>
              <a:t>шкіл</a:t>
            </a:r>
            <a:r>
              <a:rPr lang="ru-RU" sz="4000" dirty="0">
                <a:latin typeface="Times New Roman" panose="02020603050405020304" pitchFamily="18" charset="0"/>
                <a:cs typeface="Times New Roman" panose="02020603050405020304" pitchFamily="18" charset="0"/>
              </a:rPr>
              <a:t> по </a:t>
            </a:r>
            <a:r>
              <a:rPr lang="ru-RU" sz="4000" dirty="0" err="1">
                <a:latin typeface="Times New Roman" panose="02020603050405020304" pitchFamily="18" charset="0"/>
                <a:cs typeface="Times New Roman" panose="02020603050405020304" pitchFamily="18" charset="0"/>
              </a:rPr>
              <a:t>середньому</a:t>
            </a:r>
            <a:r>
              <a:rPr lang="ru-RU" sz="4000" dirty="0">
                <a:latin typeface="Times New Roman" panose="02020603050405020304" pitchFamily="18" charset="0"/>
                <a:cs typeface="Times New Roman" panose="02020603050405020304" pitchFamily="18" charset="0"/>
              </a:rPr>
              <a:t> балу </a:t>
            </a:r>
            <a:r>
              <a:rPr lang="ru-RU" sz="4000" dirty="0" err="1">
                <a:latin typeface="Times New Roman" panose="02020603050405020304" pitchFamily="18" charset="0"/>
                <a:cs typeface="Times New Roman" panose="02020603050405020304" pitchFamily="18" charset="0"/>
              </a:rPr>
              <a:t>національного</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мультипредметного</a:t>
            </a:r>
            <a:r>
              <a:rPr lang="ru-RU" sz="4000" dirty="0">
                <a:latin typeface="Times New Roman" panose="02020603050405020304" pitchFamily="18" charset="0"/>
                <a:cs typeface="Times New Roman" panose="02020603050405020304" pitchFamily="18" charset="0"/>
              </a:rPr>
              <a:t> тесту за 2023 </a:t>
            </a:r>
            <a:r>
              <a:rPr lang="ru-RU" sz="4000" dirty="0" err="1" smtClean="0">
                <a:latin typeface="Times New Roman" panose="02020603050405020304" pitchFamily="18" charset="0"/>
                <a:cs typeface="Times New Roman" panose="02020603050405020304" pitchFamily="18" charset="0"/>
              </a:rPr>
              <a:t>рік</a:t>
            </a:r>
            <a:endParaRPr lang="ru-RU" sz="4000" dirty="0" smtClean="0">
              <a:latin typeface="Times New Roman" panose="02020603050405020304" pitchFamily="18" charset="0"/>
              <a:cs typeface="Times New Roman" panose="02020603050405020304" pitchFamily="18" charset="0"/>
            </a:endParaRPr>
          </a:p>
          <a:p>
            <a:endParaRPr lang="uk-UA" sz="4000" dirty="0">
              <a:latin typeface="Times New Roman" panose="02020603050405020304" pitchFamily="18" charset="0"/>
              <a:cs typeface="Times New Roman" panose="02020603050405020304" pitchFamily="18" charset="0"/>
            </a:endParaRPr>
          </a:p>
          <a:p>
            <a:r>
              <a:rPr lang="uk-UA" sz="4000" dirty="0" smtClean="0">
                <a:latin typeface="Times New Roman" panose="02020603050405020304" pitchFamily="18" charset="0"/>
                <a:cs typeface="Times New Roman" panose="02020603050405020304" pitchFamily="18" charset="0"/>
              </a:rPr>
              <a:t>Переможці та призери олімпіад:</a:t>
            </a:r>
            <a:endParaRPr lang="ru-RU" sz="4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я 3"/>
          <p:cNvGraphicFramePr>
            <a:graphicFrameLocks noGrp="1"/>
          </p:cNvGraphicFramePr>
          <p:nvPr>
            <p:extLst>
              <p:ext uri="{D42A27DB-BD31-4B8C-83A1-F6EECF244321}">
                <p14:modId xmlns:p14="http://schemas.microsoft.com/office/powerpoint/2010/main" val="2560166162"/>
              </p:ext>
            </p:extLst>
          </p:nvPr>
        </p:nvGraphicFramePr>
        <p:xfrm>
          <a:off x="323528" y="23623"/>
          <a:ext cx="8712968" cy="6872544"/>
        </p:xfrm>
        <a:graphic>
          <a:graphicData uri="http://schemas.openxmlformats.org/drawingml/2006/table">
            <a:tbl>
              <a:tblPr firstRow="1" firstCol="1" bandRow="1"/>
              <a:tblGrid>
                <a:gridCol w="1903004">
                  <a:extLst>
                    <a:ext uri="{9D8B030D-6E8A-4147-A177-3AD203B41FA5}">
                      <a16:colId xmlns:a16="http://schemas.microsoft.com/office/drawing/2014/main" val="454808913"/>
                    </a:ext>
                  </a:extLst>
                </a:gridCol>
                <a:gridCol w="786722">
                  <a:extLst>
                    <a:ext uri="{9D8B030D-6E8A-4147-A177-3AD203B41FA5}">
                      <a16:colId xmlns:a16="http://schemas.microsoft.com/office/drawing/2014/main" val="3412825317"/>
                    </a:ext>
                  </a:extLst>
                </a:gridCol>
                <a:gridCol w="3145784">
                  <a:extLst>
                    <a:ext uri="{9D8B030D-6E8A-4147-A177-3AD203B41FA5}">
                      <a16:colId xmlns:a16="http://schemas.microsoft.com/office/drawing/2014/main" val="1076822162"/>
                    </a:ext>
                  </a:extLst>
                </a:gridCol>
                <a:gridCol w="2085370">
                  <a:extLst>
                    <a:ext uri="{9D8B030D-6E8A-4147-A177-3AD203B41FA5}">
                      <a16:colId xmlns:a16="http://schemas.microsoft.com/office/drawing/2014/main" val="852121384"/>
                    </a:ext>
                  </a:extLst>
                </a:gridCol>
                <a:gridCol w="792088">
                  <a:extLst>
                    <a:ext uri="{9D8B030D-6E8A-4147-A177-3AD203B41FA5}">
                      <a16:colId xmlns:a16="http://schemas.microsoft.com/office/drawing/2014/main" val="3228177853"/>
                    </a:ext>
                  </a:extLst>
                </a:gridCol>
              </a:tblGrid>
              <a:tr h="616198">
                <a:tc>
                  <a:txBody>
                    <a:bodyPr/>
                    <a:lstStyle/>
                    <a:p>
                      <a:pPr algn="ctr">
                        <a:lnSpc>
                          <a:spcPct val="107000"/>
                        </a:lnSpc>
                        <a:spcAft>
                          <a:spcPts val="0"/>
                        </a:spcAft>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Предмет</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Клас</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b="1" dirty="0" smtClean="0">
                          <a:effectLst/>
                          <a:latin typeface="Times New Roman" panose="02020603050405020304" pitchFamily="18" charset="0"/>
                          <a:ea typeface="Calibri" panose="020F0502020204030204" pitchFamily="34" charset="0"/>
                          <a:cs typeface="Times New Roman" panose="02020603050405020304" pitchFamily="18" charset="0"/>
                        </a:rPr>
                        <a:t>Прізвище</a:t>
                      </a:r>
                      <a:r>
                        <a:rPr lang="uk-UA" sz="20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uk-UA" sz="2000" b="1" dirty="0" smtClean="0">
                          <a:effectLst/>
                          <a:latin typeface="Times New Roman" panose="02020603050405020304" pitchFamily="18" charset="0"/>
                          <a:ea typeface="Calibri" panose="020F0502020204030204" pitchFamily="34" charset="0"/>
                          <a:cs typeface="Times New Roman" panose="02020603050405020304" pitchFamily="18" charset="0"/>
                        </a:rPr>
                        <a:t>учня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b="1" dirty="0" smtClean="0">
                          <a:effectLst/>
                          <a:latin typeface="Times New Roman" panose="02020603050405020304" pitchFamily="18" charset="0"/>
                          <a:ea typeface="Calibri" panose="020F0502020204030204" pitchFamily="34" charset="0"/>
                          <a:cs typeface="Times New Roman" panose="02020603050405020304" pitchFamily="18" charset="0"/>
                        </a:rPr>
                        <a:t>Учитель</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Місце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8796550"/>
                  </a:ext>
                </a:extLst>
              </a:tr>
              <a:tr h="300288">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Математика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11Б</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Александрова Олександра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Домаранська Л.І.</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753631"/>
                  </a:ext>
                </a:extLst>
              </a:tr>
              <a:tr h="300288">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Математика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11А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Times New Roman" panose="02020603050405020304" pitchFamily="18" charset="0"/>
                          <a:cs typeface="Times New Roman" panose="02020603050405020304" pitchFamily="18" charset="0"/>
                        </a:rPr>
                        <a:t>Яцентюк</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 Анна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Курій Н.М.</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411698"/>
                  </a:ext>
                </a:extLst>
              </a:tr>
              <a:tr h="616198">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Англійська мова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10А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Лабіш Каріна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Гарасан</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С.І.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189201"/>
                  </a:ext>
                </a:extLst>
              </a:tr>
              <a:tr h="616198">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Англійська мова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11А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Троцько Олена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Сулима Н.Я.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693144"/>
                  </a:ext>
                </a:extLst>
              </a:tr>
              <a:tr h="442744">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Англійська мова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11Б</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Александрова Олександра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Сулима Н.Я.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905255"/>
                  </a:ext>
                </a:extLst>
              </a:tr>
              <a:tr h="616198">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Хімія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8А</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Парфенюк Ігор</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Семенюк Л.М.</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017330"/>
                  </a:ext>
                </a:extLst>
              </a:tr>
              <a:tr h="616198">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Хімія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10А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Дацишин Володимир</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Семенюк Л.М.</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952082"/>
                  </a:ext>
                </a:extLst>
              </a:tr>
              <a:tr h="442744">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Історія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8Б</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Ярема Богдан</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Царинська М.О.</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070188"/>
                  </a:ext>
                </a:extLst>
              </a:tr>
              <a:tr h="442744">
                <a:tc>
                  <a:txBody>
                    <a:bodyPr/>
                    <a:lstStyle/>
                    <a:p>
                      <a:pPr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Історія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11Б</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Александрова Олександра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Походенко І.С.</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03039"/>
                  </a:ext>
                </a:extLst>
              </a:tr>
              <a:tr h="631822">
                <a:tc>
                  <a:txBody>
                    <a:bodyPr/>
                    <a:lstStyle/>
                    <a:p>
                      <a:pPr algn="ctr" fontAlgn="t">
                        <a:lnSpc>
                          <a:spcPct val="107000"/>
                        </a:lnSpc>
                        <a:spcAft>
                          <a:spcPts val="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Українська мова і літ</a:t>
                      </a:r>
                      <a:r>
                        <a:rPr lang="uk-UA"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10А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Лабіш</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Каріна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Бубела О.Я.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450047"/>
                  </a:ext>
                </a:extLst>
              </a:tr>
              <a:tr h="932109">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Українська мова і літ.</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11А</a:t>
                      </a:r>
                    </a:p>
                    <a:p>
                      <a:pPr>
                        <a:lnSpc>
                          <a:spcPct val="107000"/>
                        </a:lnSpc>
                        <a:spcAft>
                          <a:spcPts val="0"/>
                        </a:spcAft>
                      </a:pPr>
                      <a:r>
                        <a:rPr lang="uk-UA"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Козіброда</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Софія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Бубела О.Я.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1237" marR="51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846745"/>
                  </a:ext>
                </a:extLst>
              </a:tr>
            </a:tbl>
          </a:graphicData>
        </a:graphic>
      </p:graphicFrame>
    </p:spTree>
    <p:extLst>
      <p:ext uri="{BB962C8B-B14F-4D97-AF65-F5344CB8AC3E}">
        <p14:creationId xmlns:p14="http://schemas.microsoft.com/office/powerpoint/2010/main" val="62258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я 3"/>
          <p:cNvGraphicFramePr>
            <a:graphicFrameLocks noGrp="1"/>
          </p:cNvGraphicFramePr>
          <p:nvPr>
            <p:extLst>
              <p:ext uri="{D42A27DB-BD31-4B8C-83A1-F6EECF244321}">
                <p14:modId xmlns:p14="http://schemas.microsoft.com/office/powerpoint/2010/main" val="499919938"/>
              </p:ext>
            </p:extLst>
          </p:nvPr>
        </p:nvGraphicFramePr>
        <p:xfrm>
          <a:off x="395534" y="260650"/>
          <a:ext cx="8424937" cy="6234593"/>
        </p:xfrm>
        <a:graphic>
          <a:graphicData uri="http://schemas.openxmlformats.org/drawingml/2006/table">
            <a:tbl>
              <a:tblPr firstRow="1" firstCol="1" bandRow="1"/>
              <a:tblGrid>
                <a:gridCol w="1598988">
                  <a:extLst>
                    <a:ext uri="{9D8B030D-6E8A-4147-A177-3AD203B41FA5}">
                      <a16:colId xmlns:a16="http://schemas.microsoft.com/office/drawing/2014/main" val="1526744307"/>
                    </a:ext>
                  </a:extLst>
                </a:gridCol>
                <a:gridCol w="1165463">
                  <a:extLst>
                    <a:ext uri="{9D8B030D-6E8A-4147-A177-3AD203B41FA5}">
                      <a16:colId xmlns:a16="http://schemas.microsoft.com/office/drawing/2014/main" val="1610602778"/>
                    </a:ext>
                  </a:extLst>
                </a:gridCol>
                <a:gridCol w="2995899">
                  <a:extLst>
                    <a:ext uri="{9D8B030D-6E8A-4147-A177-3AD203B41FA5}">
                      <a16:colId xmlns:a16="http://schemas.microsoft.com/office/drawing/2014/main" val="1469719134"/>
                    </a:ext>
                  </a:extLst>
                </a:gridCol>
                <a:gridCol w="1915025">
                  <a:extLst>
                    <a:ext uri="{9D8B030D-6E8A-4147-A177-3AD203B41FA5}">
                      <a16:colId xmlns:a16="http://schemas.microsoft.com/office/drawing/2014/main" val="1187688839"/>
                    </a:ext>
                  </a:extLst>
                </a:gridCol>
                <a:gridCol w="749562">
                  <a:extLst>
                    <a:ext uri="{9D8B030D-6E8A-4147-A177-3AD203B41FA5}">
                      <a16:colId xmlns:a16="http://schemas.microsoft.com/office/drawing/2014/main" val="1073044551"/>
                    </a:ext>
                  </a:extLst>
                </a:gridCol>
              </a:tblGrid>
              <a:tr h="623613">
                <a:tc>
                  <a:txBody>
                    <a:bodyPr/>
                    <a:lstStyle/>
                    <a:p>
                      <a:pPr algn="ctr" fontAlgn="t">
                        <a:lnSpc>
                          <a:spcPct val="107000"/>
                        </a:lnSpc>
                        <a:spcAft>
                          <a:spcPts val="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Економіка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11Б</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Бабчук Анастасія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Бицька Н.В.</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513463"/>
                  </a:ext>
                </a:extLst>
              </a:tr>
              <a:tr h="623613">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Фізика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9Б</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Лялька Анна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Януш О.Ю.</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784451"/>
                  </a:ext>
                </a:extLst>
              </a:tr>
              <a:tr h="623613">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Фізика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10А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Лабіш</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Каріна</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Януш</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О.Ю.</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133091"/>
                  </a:ext>
                </a:extLst>
              </a:tr>
              <a:tr h="623613">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Фізика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10А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Сантар Віталій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Януш</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О.Ю.</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279232"/>
                  </a:ext>
                </a:extLst>
              </a:tr>
              <a:tr h="623613">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Географія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10А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Лабіш Каріна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Бицька</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Н.В.</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9243219"/>
                  </a:ext>
                </a:extLst>
              </a:tr>
              <a:tr h="364145">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Географія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11Б</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Александрова Олександра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Бицька</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Н.В.</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261827"/>
                  </a:ext>
                </a:extLst>
              </a:tr>
              <a:tr h="935420">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Трудове навчання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11А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Бубела Юліан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err="1">
                          <a:effectLst/>
                          <a:latin typeface="Times New Roman" panose="02020603050405020304" pitchFamily="18" charset="0"/>
                          <a:ea typeface="Calibri" panose="020F0502020204030204" pitchFamily="34" charset="0"/>
                          <a:cs typeface="Times New Roman" panose="02020603050405020304" pitchFamily="18" charset="0"/>
                        </a:rPr>
                        <a:t>Бубела</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Т.В.</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398850"/>
                  </a:ext>
                </a:extLst>
              </a:tr>
              <a:tr h="935420">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Інформаційні технології</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10Б</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Патинюк Андрій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Кравцов В.П.</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353640"/>
                  </a:ext>
                </a:extLst>
              </a:tr>
              <a:tr h="623613">
                <a:tc>
                  <a:txBody>
                    <a:bodyPr/>
                    <a:lstStyle/>
                    <a:p>
                      <a:pPr algn="ctr" fontAlgn="t">
                        <a:lnSpc>
                          <a:spcPct val="107000"/>
                        </a:lnSpc>
                        <a:spcAft>
                          <a:spcPts val="0"/>
                        </a:spcAft>
                      </a:pPr>
                      <a:r>
                        <a:rPr lang="uk-UA" sz="2000">
                          <a:effectLst/>
                          <a:latin typeface="Times New Roman" panose="02020603050405020304" pitchFamily="18" charset="0"/>
                          <a:ea typeface="Times New Roman" panose="02020603050405020304" pitchFamily="18" charset="0"/>
                          <a:cs typeface="Times New Roman" panose="02020603050405020304" pitchFamily="18" charset="0"/>
                        </a:rPr>
                        <a:t>Інформаційні технології</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11А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Бубела Юліан</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a:effectLst/>
                          <a:latin typeface="Times New Roman" panose="02020603050405020304" pitchFamily="18" charset="0"/>
                          <a:ea typeface="Calibri" panose="020F0502020204030204" pitchFamily="34" charset="0"/>
                          <a:cs typeface="Times New Roman" panose="02020603050405020304" pitchFamily="18" charset="0"/>
                        </a:rPr>
                        <a:t>Кравцов В.П.</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026" marR="53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82207"/>
                  </a:ext>
                </a:extLst>
              </a:tr>
            </a:tbl>
          </a:graphicData>
        </a:graphic>
      </p:graphicFrame>
    </p:spTree>
    <p:extLst>
      <p:ext uri="{BB962C8B-B14F-4D97-AF65-F5344CB8AC3E}">
        <p14:creationId xmlns:p14="http://schemas.microsoft.com/office/powerpoint/2010/main" val="162567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6553" y="188640"/>
            <a:ext cx="8786874" cy="2166875"/>
          </a:xfrm>
          <a:prstGeom prst="rect">
            <a:avLst/>
          </a:prstGeom>
        </p:spPr>
        <p:txBody>
          <a:bodyPr wrap="square">
            <a:spAutoFit/>
          </a:bodyPr>
          <a:lstStyle/>
          <a:p>
            <a:pPr>
              <a:lnSpc>
                <a:spcPct val="107000"/>
              </a:lnSpc>
              <a:spcAft>
                <a:spcPts val="0"/>
              </a:spcAft>
            </a:pPr>
            <a:r>
              <a:rPr lang="ru-RU" dirty="0" err="1" smtClean="0">
                <a:solidFill>
                  <a:srgbClr val="050505"/>
                </a:solidFill>
                <a:latin typeface="Times New Roman" pitchFamily="18" charset="0"/>
                <a:ea typeface="Calibri" panose="020F0502020204030204" pitchFamily="34" charset="0"/>
                <a:cs typeface="Times New Roman" pitchFamily="18" charset="0"/>
              </a:rPr>
              <a:t>Вчител</a:t>
            </a:r>
            <a:r>
              <a:rPr lang="uk-UA" dirty="0" smtClean="0">
                <a:solidFill>
                  <a:srgbClr val="050505"/>
                </a:solidFill>
                <a:latin typeface="Times New Roman" pitchFamily="18" charset="0"/>
                <a:ea typeface="Calibri" panose="020F0502020204030204" pitchFamily="34" charset="0"/>
                <a:cs typeface="Times New Roman" pitchFamily="18" charset="0"/>
              </a:rPr>
              <a:t>і </a:t>
            </a:r>
            <a:r>
              <a:rPr lang="ru-RU" dirty="0" err="1" smtClean="0">
                <a:solidFill>
                  <a:srgbClr val="0000FF"/>
                </a:solidFill>
                <a:latin typeface="Times New Roman" pitchFamily="18" charset="0"/>
                <a:ea typeface="Calibri" panose="020F0502020204030204" pitchFamily="34" charset="0"/>
                <a:cs typeface="Times New Roman" pitchFamily="18" charset="0"/>
                <a:hlinkClick r:id="rId2"/>
              </a:rPr>
              <a:t>Ірина</a:t>
            </a:r>
            <a:r>
              <a:rPr lang="ru-RU" dirty="0" smtClean="0">
                <a:solidFill>
                  <a:srgbClr val="0000FF"/>
                </a:solidFill>
                <a:latin typeface="Times New Roman" pitchFamily="18" charset="0"/>
                <a:ea typeface="Calibri" panose="020F0502020204030204" pitchFamily="34" charset="0"/>
                <a:cs typeface="Times New Roman" pitchFamily="18" charset="0"/>
                <a:hlinkClick r:id="rId2"/>
              </a:rPr>
              <a:t> </a:t>
            </a:r>
            <a:r>
              <a:rPr lang="ru-RU" dirty="0" err="1" smtClean="0">
                <a:solidFill>
                  <a:srgbClr val="0000FF"/>
                </a:solidFill>
                <a:latin typeface="Times New Roman" pitchFamily="18" charset="0"/>
                <a:ea typeface="Calibri" panose="020F0502020204030204" pitchFamily="34" charset="0"/>
                <a:cs typeface="Times New Roman" pitchFamily="18" charset="0"/>
                <a:hlinkClick r:id="rId2"/>
              </a:rPr>
              <a:t>Походенко</a:t>
            </a:r>
            <a:r>
              <a:rPr lang="ru-RU" dirty="0" smtClean="0">
                <a:solidFill>
                  <a:srgbClr val="050505"/>
                </a:solidFill>
                <a:latin typeface="Times New Roman" pitchFamily="18" charset="0"/>
                <a:ea typeface="Calibri" panose="020F0502020204030204" pitchFamily="34" charset="0"/>
                <a:cs typeface="Times New Roman" pitchFamily="18" charset="0"/>
              </a:rPr>
              <a:t> , </a:t>
            </a:r>
            <a:r>
              <a:rPr lang="ru-RU" dirty="0" smtClean="0">
                <a:solidFill>
                  <a:srgbClr val="0000FF"/>
                </a:solidFill>
                <a:latin typeface="Times New Roman" pitchFamily="18" charset="0"/>
                <a:ea typeface="Calibri" panose="020F0502020204030204" pitchFamily="34" charset="0"/>
                <a:cs typeface="Times New Roman" pitchFamily="18" charset="0"/>
                <a:hlinkClick r:id="rId3"/>
              </a:rPr>
              <a:t>Галина </a:t>
            </a:r>
            <a:r>
              <a:rPr lang="ru-RU" dirty="0" err="1" smtClean="0">
                <a:solidFill>
                  <a:srgbClr val="0000FF"/>
                </a:solidFill>
                <a:latin typeface="Times New Roman" pitchFamily="18" charset="0"/>
                <a:ea typeface="Calibri" panose="020F0502020204030204" pitchFamily="34" charset="0"/>
                <a:cs typeface="Times New Roman" pitchFamily="18" charset="0"/>
                <a:hlinkClick r:id="rId3"/>
              </a:rPr>
              <a:t>Мигасюк</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smtClean="0">
                <a:solidFill>
                  <a:schemeClr val="accent1">
                    <a:lumMod val="75000"/>
                  </a:schemeClr>
                </a:solidFill>
                <a:latin typeface="Times New Roman" pitchFamily="18" charset="0"/>
                <a:ea typeface="Calibri" panose="020F0502020204030204" pitchFamily="34" charset="0"/>
                <a:cs typeface="Times New Roman" pitchFamily="18" charset="0"/>
              </a:rPr>
              <a:t>,</a:t>
            </a:r>
            <a:r>
              <a:rPr lang="ru-RU" dirty="0" err="1" smtClean="0">
                <a:solidFill>
                  <a:schemeClr val="accent1">
                    <a:lumMod val="75000"/>
                  </a:schemeClr>
                </a:solidFill>
                <a:latin typeface="Times New Roman" pitchFamily="18" charset="0"/>
                <a:ea typeface="Calibri" panose="020F0502020204030204" pitchFamily="34" charset="0"/>
                <a:cs typeface="Times New Roman" pitchFamily="18" charset="0"/>
              </a:rPr>
              <a:t>Царинська</a:t>
            </a:r>
            <a:r>
              <a:rPr lang="ru-RU" dirty="0" smtClean="0">
                <a:solidFill>
                  <a:schemeClr val="accent1">
                    <a:lumMod val="75000"/>
                  </a:schemeClr>
                </a:solidFill>
                <a:latin typeface="Times New Roman" pitchFamily="18" charset="0"/>
                <a:ea typeface="Calibri" panose="020F0502020204030204" pitchFamily="34" charset="0"/>
                <a:cs typeface="Times New Roman" pitchFamily="18" charset="0"/>
              </a:rPr>
              <a:t> </a:t>
            </a:r>
            <a:r>
              <a:rPr lang="ru-RU" dirty="0" err="1" smtClean="0">
                <a:solidFill>
                  <a:schemeClr val="accent1">
                    <a:lumMod val="75000"/>
                  </a:schemeClr>
                </a:solidFill>
                <a:latin typeface="Times New Roman" pitchFamily="18" charset="0"/>
                <a:ea typeface="Calibri" panose="020F0502020204030204" pitchFamily="34" charset="0"/>
                <a:cs typeface="Times New Roman" pitchFamily="18" charset="0"/>
              </a:rPr>
              <a:t>Мар'яна</a:t>
            </a:r>
            <a:r>
              <a:rPr lang="ru-RU" dirty="0" smtClean="0">
                <a:solidFill>
                  <a:schemeClr val="accent1">
                    <a:lumMod val="75000"/>
                  </a:schemeClr>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з</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учнями</a:t>
            </a:r>
            <a:r>
              <a:rPr lang="ru-RU" dirty="0" smtClean="0">
                <a:solidFill>
                  <a:srgbClr val="050505"/>
                </a:solidFill>
                <a:latin typeface="Times New Roman" pitchFamily="18" charset="0"/>
                <a:ea typeface="Calibri" panose="020F0502020204030204" pitchFamily="34" charset="0"/>
                <a:cs typeface="Times New Roman" pitchFamily="18" charset="0"/>
              </a:rPr>
              <a:t> 11 </a:t>
            </a:r>
            <a:r>
              <a:rPr lang="ru-RU" dirty="0" err="1" smtClean="0">
                <a:solidFill>
                  <a:srgbClr val="050505"/>
                </a:solidFill>
                <a:latin typeface="Times New Roman" pitchFamily="18" charset="0"/>
                <a:ea typeface="Calibri" panose="020F0502020204030204" pitchFamily="34" charset="0"/>
                <a:cs typeface="Times New Roman" pitchFamily="18" charset="0"/>
              </a:rPr>
              <a:t>класу</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Яцентюк</a:t>
            </a:r>
            <a:r>
              <a:rPr lang="ru-RU" dirty="0" smtClean="0">
                <a:solidFill>
                  <a:srgbClr val="050505"/>
                </a:solidFill>
                <a:latin typeface="Times New Roman" pitchFamily="18" charset="0"/>
                <a:ea typeface="Calibri" panose="020F0502020204030204" pitchFamily="34" charset="0"/>
                <a:cs typeface="Times New Roman" pitchFamily="18" charset="0"/>
              </a:rPr>
              <a:t> Анною, </a:t>
            </a:r>
            <a:r>
              <a:rPr lang="ru-RU" dirty="0" err="1" smtClean="0">
                <a:solidFill>
                  <a:srgbClr val="050505"/>
                </a:solidFill>
                <a:latin typeface="Times New Roman" pitchFamily="18" charset="0"/>
                <a:ea typeface="Calibri" panose="020F0502020204030204" pitchFamily="34" charset="0"/>
                <a:cs typeface="Times New Roman" pitchFamily="18" charset="0"/>
              </a:rPr>
              <a:t>Бубелою</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Юліаном,Басараб</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Вікторією</a:t>
            </a:r>
            <a:r>
              <a:rPr lang="ru-RU" dirty="0" smtClean="0">
                <a:solidFill>
                  <a:srgbClr val="050505"/>
                </a:solidFill>
                <a:latin typeface="Times New Roman" pitchFamily="18" charset="0"/>
                <a:ea typeface="Calibri" panose="020F0502020204030204" pitchFamily="34" charset="0"/>
                <a:cs typeface="Times New Roman" pitchFamily="18" charset="0"/>
              </a:rPr>
              <a:t>, 10б </a:t>
            </a:r>
            <a:r>
              <a:rPr lang="ru-RU" dirty="0" err="1" smtClean="0">
                <a:solidFill>
                  <a:srgbClr val="050505"/>
                </a:solidFill>
                <a:latin typeface="Times New Roman" pitchFamily="18" charset="0"/>
                <a:ea typeface="Calibri" panose="020F0502020204030204" pitchFamily="34" charset="0"/>
                <a:cs typeface="Times New Roman" pitchFamily="18" charset="0"/>
              </a:rPr>
              <a:t>класу</a:t>
            </a:r>
            <a:r>
              <a:rPr lang="ru-RU" dirty="0" smtClean="0">
                <a:solidFill>
                  <a:srgbClr val="050505"/>
                </a:solidFill>
                <a:latin typeface="Times New Roman" pitchFamily="18" charset="0"/>
                <a:ea typeface="Calibri" panose="020F0502020204030204" pitchFamily="34" charset="0"/>
                <a:cs typeface="Times New Roman" pitchFamily="18" charset="0"/>
              </a:rPr>
              <a:t> Комендант </a:t>
            </a:r>
            <a:r>
              <a:rPr lang="ru-RU" dirty="0" err="1" smtClean="0">
                <a:solidFill>
                  <a:srgbClr val="050505"/>
                </a:solidFill>
                <a:latin typeface="Times New Roman" pitchFamily="18" charset="0"/>
                <a:ea typeface="Calibri" panose="020F0502020204030204" pitchFamily="34" charset="0"/>
                <a:cs typeface="Times New Roman" pitchFamily="18" charset="0"/>
              </a:rPr>
              <a:t>Каріною,які</a:t>
            </a:r>
            <a:r>
              <a:rPr lang="ru-RU" dirty="0" smtClean="0">
                <a:solidFill>
                  <a:srgbClr val="050505"/>
                </a:solidFill>
                <a:latin typeface="Times New Roman" pitchFamily="18" charset="0"/>
                <a:ea typeface="Calibri" panose="020F0502020204030204" pitchFamily="34" charset="0"/>
                <a:cs typeface="Times New Roman" pitchFamily="18" charset="0"/>
              </a:rPr>
              <a:t> стали лауреатами </a:t>
            </a:r>
            <a:r>
              <a:rPr lang="ru-RU" dirty="0" err="1" smtClean="0">
                <a:solidFill>
                  <a:srgbClr val="050505"/>
                </a:solidFill>
                <a:latin typeface="Times New Roman" pitchFamily="18" charset="0"/>
                <a:ea typeface="Calibri" panose="020F0502020204030204" pitchFamily="34" charset="0"/>
                <a:cs typeface="Times New Roman" pitchFamily="18" charset="0"/>
              </a:rPr>
              <a:t>регіональної</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історико-краєзнавчої</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акції-пам'яті</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Славетні</a:t>
            </a:r>
            <a:r>
              <a:rPr lang="ru-RU" dirty="0" smtClean="0">
                <a:solidFill>
                  <a:srgbClr val="050505"/>
                </a:solidFill>
                <a:latin typeface="Times New Roman" pitchFamily="18" charset="0"/>
                <a:ea typeface="Calibri" panose="020F0502020204030204" pitchFamily="34" charset="0"/>
                <a:cs typeface="Times New Roman" pitchFamily="18" charset="0"/>
              </a:rPr>
              <a:t> сини </a:t>
            </a:r>
            <a:r>
              <a:rPr lang="ru-RU" dirty="0" err="1" smtClean="0">
                <a:solidFill>
                  <a:srgbClr val="050505"/>
                </a:solidFill>
                <a:latin typeface="Times New Roman" pitchFamily="18" charset="0"/>
                <a:ea typeface="Calibri" panose="020F0502020204030204" pitchFamily="34" charset="0"/>
                <a:cs typeface="Times New Roman" pitchFamily="18" charset="0"/>
              </a:rPr>
              <a:t>Сокальщини</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Герої</a:t>
            </a:r>
            <a:r>
              <a:rPr lang="ru-RU" dirty="0" smtClean="0">
                <a:solidFill>
                  <a:srgbClr val="050505"/>
                </a:solidFill>
                <a:latin typeface="Times New Roman" pitchFamily="18" charset="0"/>
                <a:ea typeface="Calibri" panose="020F0502020204030204" pitchFamily="34" charset="0"/>
                <a:cs typeface="Times New Roman" pitchFamily="18" charset="0"/>
              </a:rPr>
              <a:t> не </a:t>
            </a:r>
            <a:r>
              <a:rPr lang="ru-RU" dirty="0" err="1" smtClean="0">
                <a:solidFill>
                  <a:srgbClr val="050505"/>
                </a:solidFill>
                <a:latin typeface="Times New Roman" pitchFamily="18" charset="0"/>
                <a:ea typeface="Calibri" panose="020F0502020204030204" pitchFamily="34" charset="0"/>
                <a:cs typeface="Times New Roman" pitchFamily="18" charset="0"/>
              </a:rPr>
              <a:t>вмирають</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виконали</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вагому</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пошукову</a:t>
            </a:r>
            <a:r>
              <a:rPr lang="ru-RU" dirty="0" smtClean="0">
                <a:solidFill>
                  <a:srgbClr val="050505"/>
                </a:solidFill>
                <a:latin typeface="Times New Roman" pitchFamily="18" charset="0"/>
                <a:ea typeface="Calibri" panose="020F0502020204030204" pitchFamily="34" charset="0"/>
                <a:cs typeface="Times New Roman" pitchFamily="18" charset="0"/>
              </a:rPr>
              <a:t> роботу про </a:t>
            </a:r>
            <a:r>
              <a:rPr lang="ru-RU" dirty="0" err="1" smtClean="0">
                <a:solidFill>
                  <a:srgbClr val="050505"/>
                </a:solidFill>
                <a:latin typeface="Times New Roman" pitchFamily="18" charset="0"/>
                <a:ea typeface="Calibri" panose="020F0502020204030204" pitchFamily="34" charset="0"/>
                <a:cs typeface="Times New Roman" pitchFamily="18" charset="0"/>
              </a:rPr>
              <a:t>героїчне</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життя</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Героїв</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Сокальщини,випускників</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000FF"/>
                </a:solidFill>
                <a:latin typeface="Times New Roman" pitchFamily="18" charset="0"/>
                <a:ea typeface="Calibri" panose="020F0502020204030204" pitchFamily="34" charset="0"/>
                <a:cs typeface="Times New Roman" pitchFamily="18" charset="0"/>
                <a:hlinkClick r:id="rId4"/>
              </a:rPr>
              <a:t>Сокальська</a:t>
            </a:r>
            <a:r>
              <a:rPr lang="ru-RU" dirty="0" smtClean="0">
                <a:solidFill>
                  <a:srgbClr val="0000FF"/>
                </a:solidFill>
                <a:latin typeface="Times New Roman" pitchFamily="18" charset="0"/>
                <a:ea typeface="Calibri" panose="020F0502020204030204" pitchFamily="34" charset="0"/>
                <a:cs typeface="Times New Roman" pitchFamily="18" charset="0"/>
                <a:hlinkClick r:id="rId4"/>
              </a:rPr>
              <a:t> ЗШ №2</a:t>
            </a:r>
            <a:r>
              <a:rPr lang="ru-RU" dirty="0" smtClean="0">
                <a:solidFill>
                  <a:srgbClr val="050505"/>
                </a:solidFill>
                <a:latin typeface="Times New Roman" pitchFamily="18" charset="0"/>
                <a:ea typeface="Calibri" panose="020F0502020204030204" pitchFamily="34" charset="0"/>
                <a:cs typeface="Times New Roman" pitchFamily="18" charset="0"/>
              </a:rPr>
              <a:t> та написали </a:t>
            </a:r>
            <a:r>
              <a:rPr lang="ru-RU" dirty="0" err="1" smtClean="0">
                <a:solidFill>
                  <a:srgbClr val="050505"/>
                </a:solidFill>
                <a:latin typeface="Times New Roman" pitchFamily="18" charset="0"/>
                <a:ea typeface="Calibri" panose="020F0502020204030204" pitchFamily="34" charset="0"/>
                <a:cs typeface="Times New Roman" pitchFamily="18" charset="0"/>
              </a:rPr>
              <a:t>пошуково-дослідницькі</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праці</a:t>
            </a:r>
            <a:r>
              <a:rPr lang="ru-RU" dirty="0" smtClean="0">
                <a:solidFill>
                  <a:srgbClr val="050505"/>
                </a:solidFill>
                <a:latin typeface="Times New Roman" pitchFamily="18" charset="0"/>
                <a:ea typeface="Calibri" panose="020F0502020204030204" pitchFamily="34" charset="0"/>
                <a:cs typeface="Times New Roman" pitchFamily="18" charset="0"/>
              </a:rPr>
              <a:t> " </a:t>
            </a:r>
            <a:r>
              <a:rPr lang="ru-RU" dirty="0" err="1" smtClean="0">
                <a:solidFill>
                  <a:srgbClr val="050505"/>
                </a:solidFill>
                <a:latin typeface="Times New Roman" pitchFamily="18" charset="0"/>
                <a:ea typeface="Calibri" panose="020F0502020204030204" pitchFamily="34" charset="0"/>
                <a:cs typeface="Times New Roman" pitchFamily="18" charset="0"/>
              </a:rPr>
              <a:t>Лагно</a:t>
            </a:r>
            <a:r>
              <a:rPr lang="ru-RU" dirty="0" smtClean="0">
                <a:solidFill>
                  <a:srgbClr val="050505"/>
                </a:solidFill>
                <a:latin typeface="Times New Roman" pitchFamily="18" charset="0"/>
                <a:ea typeface="Calibri" panose="020F0502020204030204" pitchFamily="34" charset="0"/>
                <a:cs typeface="Times New Roman" pitchFamily="18" charset="0"/>
              </a:rPr>
              <a:t> Роман", "Шпак Роман","</a:t>
            </a:r>
            <a:r>
              <a:rPr lang="ru-RU" dirty="0" err="1" smtClean="0">
                <a:solidFill>
                  <a:srgbClr val="050505"/>
                </a:solidFill>
                <a:latin typeface="Times New Roman" pitchFamily="18" charset="0"/>
                <a:ea typeface="Calibri" panose="020F0502020204030204" pitchFamily="34" charset="0"/>
                <a:cs typeface="Times New Roman" pitchFamily="18" charset="0"/>
              </a:rPr>
              <a:t>Клодзінський</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Ігор</a:t>
            </a:r>
            <a:r>
              <a:rPr lang="ru-RU" dirty="0" smtClean="0">
                <a:solidFill>
                  <a:srgbClr val="050505"/>
                </a:solidFill>
                <a:latin typeface="Times New Roman" pitchFamily="18" charset="0"/>
                <a:ea typeface="Calibri" panose="020F0502020204030204" pitchFamily="34" charset="0"/>
                <a:cs typeface="Times New Roman" pitchFamily="18" charset="0"/>
              </a:rPr>
              <a:t>' , а </a:t>
            </a:r>
            <a:r>
              <a:rPr lang="ru-RU" dirty="0" err="1" smtClean="0">
                <a:solidFill>
                  <a:srgbClr val="050505"/>
                </a:solidFill>
                <a:latin typeface="Times New Roman" pitchFamily="18" charset="0"/>
                <a:ea typeface="Calibri" panose="020F0502020204030204" pitchFamily="34" charset="0"/>
                <a:cs typeface="Times New Roman" pitchFamily="18" charset="0"/>
              </a:rPr>
              <a:t>також</a:t>
            </a:r>
            <a:r>
              <a:rPr lang="ru-RU" dirty="0" smtClean="0">
                <a:solidFill>
                  <a:srgbClr val="050505"/>
                </a:solidFill>
                <a:latin typeface="Times New Roman" pitchFamily="18" charset="0"/>
                <a:ea typeface="Calibri" panose="020F0502020204030204" pitchFamily="34" charset="0"/>
                <a:cs typeface="Times New Roman" pitchFamily="18" charset="0"/>
              </a:rPr>
              <a:t> про батька наших </a:t>
            </a:r>
            <a:r>
              <a:rPr lang="ru-RU" dirty="0" err="1" smtClean="0">
                <a:solidFill>
                  <a:srgbClr val="050505"/>
                </a:solidFill>
                <a:latin typeface="Times New Roman" pitchFamily="18" charset="0"/>
                <a:ea typeface="Calibri" panose="020F0502020204030204" pitchFamily="34" charset="0"/>
                <a:cs typeface="Times New Roman" pitchFamily="18" charset="0"/>
              </a:rPr>
              <a:t>учнів</a:t>
            </a:r>
            <a:r>
              <a:rPr lang="ru-RU" dirty="0" smtClean="0">
                <a:solidFill>
                  <a:srgbClr val="050505"/>
                </a:solidFill>
                <a:latin typeface="Times New Roman" pitchFamily="18" charset="0"/>
                <a:ea typeface="Calibri" panose="020F0502020204030204" pitchFamily="34" charset="0"/>
                <a:cs typeface="Times New Roman" pitchFamily="18" charset="0"/>
              </a:rPr>
              <a:t> " </a:t>
            </a:r>
            <a:r>
              <a:rPr lang="ru-RU" dirty="0" err="1" smtClean="0">
                <a:solidFill>
                  <a:srgbClr val="050505"/>
                </a:solidFill>
                <a:latin typeface="Times New Roman" pitchFamily="18" charset="0"/>
                <a:ea typeface="Calibri" panose="020F0502020204030204" pitchFamily="34" charset="0"/>
                <a:cs typeface="Times New Roman" pitchFamily="18" charset="0"/>
              </a:rPr>
              <a:t>Кошмал</a:t>
            </a:r>
            <a:r>
              <a:rPr lang="ru-RU" dirty="0" smtClean="0">
                <a:solidFill>
                  <a:srgbClr val="050505"/>
                </a:solidFill>
                <a:latin typeface="Times New Roman" pitchFamily="18" charset="0"/>
                <a:ea typeface="Calibri" panose="020F0502020204030204" pitchFamily="34" charset="0"/>
                <a:cs typeface="Times New Roman" pitchFamily="18" charset="0"/>
              </a:rPr>
              <a:t> </a:t>
            </a:r>
            <a:r>
              <a:rPr lang="ru-RU" dirty="0" err="1" smtClean="0">
                <a:solidFill>
                  <a:srgbClr val="050505"/>
                </a:solidFill>
                <a:latin typeface="Times New Roman" pitchFamily="18" charset="0"/>
                <a:ea typeface="Calibri" panose="020F0502020204030204" pitchFamily="34" charset="0"/>
                <a:cs typeface="Times New Roman" pitchFamily="18" charset="0"/>
              </a:rPr>
              <a:t>Сергій</a:t>
            </a:r>
            <a:r>
              <a:rPr lang="ru-RU" dirty="0" smtClean="0">
                <a:solidFill>
                  <a:srgbClr val="050505"/>
                </a:solidFill>
                <a:latin typeface="Times New Roman" pitchFamily="18" charset="0"/>
                <a:ea typeface="Calibri" panose="020F0502020204030204" pitchFamily="34" charset="0"/>
                <a:cs typeface="Times New Roman" pitchFamily="18" charset="0"/>
              </a:rPr>
              <a:t>".</a:t>
            </a:r>
            <a:endParaRPr lang="ru-RU" sz="1600" dirty="0">
              <a:latin typeface="Times New Roman" pitchFamily="18" charset="0"/>
              <a:ea typeface="Calibri" panose="020F0502020204030204" pitchFamily="34" charset="0"/>
              <a:cs typeface="Times New Roman" pitchFamily="18" charset="0"/>
            </a:endParaRPr>
          </a:p>
        </p:txBody>
      </p:sp>
      <p:pic>
        <p:nvPicPr>
          <p:cNvPr id="2050" name="Picture 2" descr="C:\Users\User\Desktop\Звіт керівника\Героїв крут\409185187_3233311236974769_2377934729405786930_n.jpg"/>
          <p:cNvPicPr>
            <a:picLocks noChangeAspect="1" noChangeArrowheads="1"/>
          </p:cNvPicPr>
          <p:nvPr/>
        </p:nvPicPr>
        <p:blipFill>
          <a:blip r:embed="rId5" cstate="print"/>
          <a:srcRect/>
          <a:stretch>
            <a:fillRect/>
          </a:stretch>
        </p:blipFill>
        <p:spPr bwMode="auto">
          <a:xfrm>
            <a:off x="857225" y="-4929246"/>
            <a:ext cx="3523341" cy="1983600"/>
          </a:xfrm>
          <a:prstGeom prst="rect">
            <a:avLst/>
          </a:prstGeom>
          <a:noFill/>
        </p:spPr>
      </p:pic>
      <p:pic>
        <p:nvPicPr>
          <p:cNvPr id="8" name="Picture 2" descr="C:\Users\User\Desktop\Звіт керівника\Героїв крут\409202968_3233311056974787_3038994199470496441_n.jpg"/>
          <p:cNvPicPr>
            <a:picLocks noGrp="1" noChangeAspect="1" noChangeArrowheads="1"/>
          </p:cNvPicPr>
          <p:nvPr>
            <p:ph idx="1"/>
          </p:nvPr>
        </p:nvPicPr>
        <p:blipFill>
          <a:blip r:embed="rId6"/>
          <a:srcRect/>
          <a:stretch>
            <a:fillRect/>
          </a:stretch>
        </p:blipFill>
        <p:spPr bwMode="auto">
          <a:xfrm>
            <a:off x="5292080" y="2204864"/>
            <a:ext cx="3312368" cy="4416490"/>
          </a:xfrm>
          <a:prstGeom prst="rect">
            <a:avLst/>
          </a:prstGeom>
          <a:noFill/>
        </p:spPr>
      </p:pic>
      <p:pic>
        <p:nvPicPr>
          <p:cNvPr id="2" name="Рисунок 1"/>
          <p:cNvPicPr>
            <a:picLocks noChangeAspect="1"/>
          </p:cNvPicPr>
          <p:nvPr/>
        </p:nvPicPr>
        <p:blipFill>
          <a:blip r:embed="rId7"/>
          <a:stretch>
            <a:fillRect/>
          </a:stretch>
        </p:blipFill>
        <p:spPr>
          <a:xfrm>
            <a:off x="557800" y="2414882"/>
            <a:ext cx="4122190" cy="41393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075" name="Picture 3" descr="C:\Users\User\Desktop\Звіт керівника\Героїв крут\409176068_3233310803641479_2270816588933550198_n (1).jpg"/>
          <p:cNvPicPr>
            <a:picLocks noChangeAspect="1" noChangeArrowheads="1"/>
          </p:cNvPicPr>
          <p:nvPr/>
        </p:nvPicPr>
        <p:blipFill>
          <a:blip r:embed="rId2"/>
          <a:srcRect/>
          <a:stretch>
            <a:fillRect/>
          </a:stretch>
        </p:blipFill>
        <p:spPr bwMode="auto">
          <a:xfrm>
            <a:off x="-142908" y="0"/>
            <a:ext cx="5297471" cy="2982415"/>
          </a:xfrm>
          <a:prstGeom prst="rect">
            <a:avLst/>
          </a:prstGeom>
          <a:noFill/>
        </p:spPr>
      </p:pic>
      <p:pic>
        <p:nvPicPr>
          <p:cNvPr id="8" name="Picture 4" descr="C:\Users\User\Desktop\Звіт керівника\Героїв крут\409200932_3233311180308108_4668445328617295791_n.jpg"/>
          <p:cNvPicPr>
            <a:picLocks noGrp="1" noChangeAspect="1" noChangeArrowheads="1"/>
          </p:cNvPicPr>
          <p:nvPr>
            <p:ph idx="1"/>
          </p:nvPr>
        </p:nvPicPr>
        <p:blipFill>
          <a:blip r:embed="rId3" cstate="print"/>
          <a:srcRect/>
          <a:stretch>
            <a:fillRect/>
          </a:stretch>
        </p:blipFill>
        <p:spPr bwMode="auto">
          <a:xfrm>
            <a:off x="-142908" y="3346772"/>
            <a:ext cx="5383573" cy="3214686"/>
          </a:xfrm>
          <a:prstGeom prst="rect">
            <a:avLst/>
          </a:prstGeom>
          <a:noFill/>
        </p:spPr>
      </p:pic>
      <p:pic>
        <p:nvPicPr>
          <p:cNvPr id="7" name="Picture 3" descr="C:\Users\User\Desktop\Звіт керівника\Героїв крут\409182084_3233311216974771_3754112181465430809_n.jpg"/>
          <p:cNvPicPr>
            <a:picLocks noChangeAspect="1" noChangeArrowheads="1"/>
          </p:cNvPicPr>
          <p:nvPr/>
        </p:nvPicPr>
        <p:blipFill>
          <a:blip r:embed="rId4" cstate="print"/>
          <a:srcRect/>
          <a:stretch>
            <a:fillRect/>
          </a:stretch>
        </p:blipFill>
        <p:spPr bwMode="auto">
          <a:xfrm>
            <a:off x="5154562" y="692696"/>
            <a:ext cx="4547949" cy="496855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endParaRPr lang="ru-RU" dirty="0"/>
          </a:p>
        </p:txBody>
      </p:sp>
      <p:sp>
        <p:nvSpPr>
          <p:cNvPr id="3" name="Содержимое 2"/>
          <p:cNvSpPr>
            <a:spLocks noGrp="1"/>
          </p:cNvSpPr>
          <p:nvPr>
            <p:ph idx="1"/>
          </p:nvPr>
        </p:nvSpPr>
        <p:spPr>
          <a:xfrm>
            <a:off x="628650" y="142852"/>
            <a:ext cx="3657598" cy="6034111"/>
          </a:xfrm>
        </p:spPr>
        <p:txBody>
          <a:bodyPr>
            <a:normAutofit/>
          </a:bodyPr>
          <a:lstStyle/>
          <a:p>
            <a:endParaRPr lang="uk-UA" sz="2400" dirty="0" smtClean="0">
              <a:latin typeface="Times New Roman" panose="02020603050405020304" pitchFamily="18" charset="0"/>
              <a:ea typeface="Times New Roman" panose="02020603050405020304" pitchFamily="18" charset="0"/>
            </a:endParaRPr>
          </a:p>
          <a:p>
            <a:r>
              <a:rPr lang="uk-UA" sz="2400" dirty="0" smtClean="0">
                <a:latin typeface="Times New Roman" panose="02020603050405020304" pitchFamily="18" charset="0"/>
                <a:ea typeface="Times New Roman" panose="02020603050405020304" pitchFamily="18" charset="0"/>
              </a:rPr>
              <a:t>Практичний психолог </a:t>
            </a:r>
            <a:r>
              <a:rPr lang="uk-UA" sz="2400" dirty="0" err="1" smtClean="0">
                <a:latin typeface="Times New Roman" panose="02020603050405020304" pitchFamily="18" charset="0"/>
                <a:ea typeface="Times New Roman" panose="02020603050405020304" pitchFamily="18" charset="0"/>
              </a:rPr>
              <a:t>Якимюк</a:t>
            </a:r>
            <a:r>
              <a:rPr lang="uk-UA" sz="2400" dirty="0" smtClean="0">
                <a:latin typeface="Times New Roman" panose="02020603050405020304" pitchFamily="18" charset="0"/>
                <a:ea typeface="Times New Roman" panose="02020603050405020304" pitchFamily="18" charset="0"/>
              </a:rPr>
              <a:t> Н.П. здійснює інноваційну діяльність                                                                                                                                                                                                                                                                                                                                                                                                                                                                                                                                                                                                                                                                                                                                                                                                                                                                                                                                                                                                                                                                                                                                                                                                                                                                                                                                                                                                                                                                                                                                                                                                                                                                                                                                                                                                                                                                                                                                                                                                                                                                                                                                         в інтерактивному </a:t>
            </a:r>
            <a:r>
              <a:rPr lang="uk-UA" sz="2400" dirty="0" err="1" smtClean="0">
                <a:latin typeface="Times New Roman" panose="02020603050405020304" pitchFamily="18" charset="0"/>
                <a:ea typeface="Times New Roman" panose="02020603050405020304" pitchFamily="18" charset="0"/>
              </a:rPr>
              <a:t>проєкті</a:t>
            </a:r>
            <a:r>
              <a:rPr lang="uk-UA" sz="2400" dirty="0" smtClean="0">
                <a:latin typeface="Times New Roman" panose="02020603050405020304" pitchFamily="18" charset="0"/>
                <a:ea typeface="Times New Roman" panose="02020603050405020304" pitchFamily="18" charset="0"/>
              </a:rPr>
              <a:t> "Психічне здоров'я для України"</a:t>
            </a:r>
            <a:r>
              <a:rPr lang="uk-UA" sz="2400" b="1" dirty="0" smtClean="0">
                <a:latin typeface="Times New Roman" panose="02020603050405020304" pitchFamily="18" charset="0"/>
                <a:ea typeface="Times New Roman" panose="02020603050405020304" pitchFamily="18" charset="0"/>
              </a:rPr>
              <a:t>	</a:t>
            </a:r>
            <a:r>
              <a:rPr lang="uk-UA" sz="2400" dirty="0" smtClean="0">
                <a:solidFill>
                  <a:srgbClr val="231F20"/>
                </a:solidFill>
                <a:latin typeface="Times New Roman" panose="02020603050405020304" pitchFamily="18" charset="0"/>
                <a:ea typeface="Times New Roman" panose="02020603050405020304" pitchFamily="18" charset="0"/>
              </a:rPr>
              <a:t> (</a:t>
            </a:r>
            <a:r>
              <a:rPr lang="ru-RU" sz="2400" dirty="0" smtClean="0">
                <a:solidFill>
                  <a:srgbClr val="231F20"/>
                </a:solidFill>
                <a:latin typeface="Times New Roman" panose="02020603050405020304" pitchFamily="18" charset="0"/>
                <a:ea typeface="Times New Roman" panose="02020603050405020304" pitchFamily="18" charset="0"/>
              </a:rPr>
              <a:t>MH</a:t>
            </a:r>
            <a:r>
              <a:rPr lang="uk-UA" sz="2400" dirty="0" smtClean="0">
                <a:solidFill>
                  <a:srgbClr val="231F20"/>
                </a:solidFill>
                <a:latin typeface="Times New Roman" panose="02020603050405020304" pitchFamily="18" charset="0"/>
                <a:ea typeface="Times New Roman" panose="02020603050405020304" pitchFamily="18" charset="0"/>
              </a:rPr>
              <a:t>4</a:t>
            </a:r>
            <a:r>
              <a:rPr lang="ru-RU" sz="2400" dirty="0" smtClean="0">
                <a:solidFill>
                  <a:srgbClr val="231F20"/>
                </a:solidFill>
                <a:latin typeface="Times New Roman" panose="02020603050405020304" pitchFamily="18" charset="0"/>
                <a:ea typeface="Times New Roman" panose="02020603050405020304" pitchFamily="18" charset="0"/>
              </a:rPr>
              <a:t>U</a:t>
            </a:r>
            <a:r>
              <a:rPr lang="uk-UA" sz="2400" dirty="0" smtClean="0">
                <a:solidFill>
                  <a:srgbClr val="231F20"/>
                </a:solidFill>
                <a:latin typeface="Times New Roman" panose="02020603050405020304" pitchFamily="18" charset="0"/>
                <a:ea typeface="Times New Roman" panose="02020603050405020304" pitchFamily="18" charset="0"/>
              </a:rPr>
              <a:t>), який має на меті підвищити обізнаність українців у питаннях психічного здоров’я та надати дієві інструменти психологічної допомоги собі та близьким</a:t>
            </a:r>
            <a:endParaRPr lang="ru-RU" sz="2400" dirty="0"/>
          </a:p>
        </p:txBody>
      </p:sp>
      <p:pic>
        <p:nvPicPr>
          <p:cNvPr id="84994" name="Picture 2" descr="C:\Users\User\Desktop\Звіт керівника\434471357_953211470137704_8809613209401853038_n.jpg"/>
          <p:cNvPicPr>
            <a:picLocks noChangeAspect="1" noChangeArrowheads="1"/>
          </p:cNvPicPr>
          <p:nvPr/>
        </p:nvPicPr>
        <p:blipFill>
          <a:blip r:embed="rId3"/>
          <a:srcRect/>
          <a:stretch>
            <a:fillRect/>
          </a:stretch>
        </p:blipFill>
        <p:spPr bwMode="auto">
          <a:xfrm>
            <a:off x="4286248" y="0"/>
            <a:ext cx="4857752" cy="647700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85728"/>
            <a:ext cx="9001156" cy="1690689"/>
          </a:xfrm>
        </p:spPr>
        <p:txBody>
          <a:bodyPr>
            <a:normAutofit fontScale="90000"/>
          </a:bodyPr>
          <a:lstStyle/>
          <a:p>
            <a:r>
              <a:rPr lang="uk-UA" sz="2700" dirty="0" smtClean="0">
                <a:latin typeface="Times New Roman" panose="02020603050405020304" pitchFamily="18" charset="0"/>
                <a:ea typeface="Calibri" panose="020F0502020204030204" pitchFamily="34" charset="0"/>
                <a:cs typeface="Times New Roman" panose="02020603050405020304" pitchFamily="18" charset="0"/>
              </a:rPr>
              <a:t>Упродовж двох днів у школі проходила інтерактивна виставка   для здобувачами освіти 9,10.11 класів  по  збереженню ментального </a:t>
            </a:r>
            <a:r>
              <a:rPr lang="uk-UA" sz="2700" dirty="0" err="1" smtClean="0">
                <a:latin typeface="Times New Roman" panose="02020603050405020304" pitchFamily="18" charset="0"/>
                <a:ea typeface="Calibri" panose="020F0502020204030204" pitchFamily="34" charset="0"/>
                <a:cs typeface="Times New Roman" panose="02020603050405020304" pitchFamily="18" charset="0"/>
              </a:rPr>
              <a:t>здоровя</a:t>
            </a:r>
            <a:r>
              <a:rPr lang="uk-UA" sz="2700" dirty="0" smtClean="0">
                <a:latin typeface="Times New Roman" panose="02020603050405020304" pitchFamily="18" charset="0"/>
                <a:ea typeface="Calibri" panose="020F0502020204030204" pitchFamily="34" charset="0"/>
                <a:cs typeface="Times New Roman" panose="02020603050405020304" pitchFamily="18" charset="0"/>
              </a:rPr>
              <a:t>, цей  тренінг проходив в рамках реалізації </a:t>
            </a:r>
            <a:r>
              <a:rPr lang="uk-UA" sz="2700" dirty="0" err="1" smtClean="0">
                <a:latin typeface="Times New Roman" panose="02020603050405020304" pitchFamily="18" charset="0"/>
                <a:ea typeface="Calibri" panose="020F0502020204030204" pitchFamily="34" charset="0"/>
                <a:cs typeface="Times New Roman" panose="02020603050405020304" pitchFamily="18" charset="0"/>
              </a:rPr>
              <a:t>проєкту</a:t>
            </a:r>
            <a:r>
              <a:rPr lang="uk-UA" sz="27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700" dirty="0" smtClean="0">
                <a:latin typeface="Times New Roman" panose="02020603050405020304" pitchFamily="18" charset="0"/>
                <a:ea typeface="Calibri" panose="020F0502020204030204" pitchFamily="34" charset="0"/>
                <a:cs typeface="Times New Roman" panose="02020603050405020304" pitchFamily="18" charset="0"/>
              </a:rPr>
              <a:t>«</a:t>
            </a:r>
            <a:r>
              <a:rPr lang="ru-RU" sz="2700" dirty="0" err="1" smtClean="0">
                <a:latin typeface="Times New Roman" panose="02020603050405020304" pitchFamily="18" charset="0"/>
                <a:ea typeface="Calibri" panose="020F0502020204030204" pitchFamily="34" charset="0"/>
                <a:cs typeface="Times New Roman" panose="02020603050405020304" pitchFamily="18" charset="0"/>
              </a:rPr>
              <a:t>Mental</a:t>
            </a:r>
            <a:r>
              <a:rPr lang="ru-RU" sz="27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700" dirty="0" err="1" smtClean="0">
                <a:latin typeface="Times New Roman" panose="02020603050405020304" pitchFamily="18" charset="0"/>
                <a:ea typeface="Calibri" panose="020F0502020204030204" pitchFamily="34" charset="0"/>
                <a:cs typeface="Times New Roman" panose="02020603050405020304" pitchFamily="18" charset="0"/>
              </a:rPr>
              <a:t>Trek</a:t>
            </a:r>
            <a:r>
              <a:rPr lang="ru-RU" sz="2700" dirty="0" smtClean="0">
                <a:latin typeface="Times New Roman" panose="02020603050405020304" pitchFamily="18" charset="0"/>
                <a:ea typeface="Calibri" panose="020F0502020204030204" pitchFamily="34" charset="0"/>
                <a:cs typeface="Times New Roman" panose="02020603050405020304" pitchFamily="18" charset="0"/>
              </a:rPr>
              <a:t>»</a:t>
            </a:r>
            <a:r>
              <a:rPr lang="uk-UA" sz="2700" dirty="0" smtClean="0">
                <a:latin typeface="Times New Roman" panose="02020603050405020304" pitchFamily="18" charset="0"/>
                <a:ea typeface="Calibri" panose="020F0502020204030204" pitchFamily="34" charset="0"/>
                <a:cs typeface="Times New Roman" panose="02020603050405020304" pitchFamily="18" charset="0"/>
              </a:rPr>
              <a:t>.</a:t>
            </a:r>
            <a:r>
              <a:rPr lang="ru-RU" sz="2800" dirty="0" smtClean="0">
                <a:latin typeface="Calibri" panose="020F0502020204030204" pitchFamily="34" charset="0"/>
                <a:ea typeface="Calibri" panose="020F0502020204030204" pitchFamily="34" charset="0"/>
                <a:cs typeface="Times New Roman" panose="02020603050405020304" pitchFamily="18" charset="0"/>
              </a:rPr>
              <a:t/>
            </a:r>
            <a:br>
              <a:rPr lang="ru-RU" sz="2800" dirty="0" smtClean="0">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47105" name="Picture 1" descr="C:\Users\User\Desktop\Звіт керівника\434490065_953211813471003_5420114886224374376_n.jpg"/>
          <p:cNvPicPr>
            <a:picLocks noChangeAspect="1" noChangeArrowheads="1"/>
          </p:cNvPicPr>
          <p:nvPr/>
        </p:nvPicPr>
        <p:blipFill>
          <a:blip r:embed="rId2"/>
          <a:srcRect/>
          <a:stretch>
            <a:fillRect/>
          </a:stretch>
        </p:blipFill>
        <p:spPr bwMode="auto">
          <a:xfrm>
            <a:off x="4788024" y="1643049"/>
            <a:ext cx="3960440" cy="4667283"/>
          </a:xfrm>
          <a:prstGeom prst="rect">
            <a:avLst/>
          </a:prstGeom>
          <a:noFill/>
        </p:spPr>
      </p:pic>
      <p:pic>
        <p:nvPicPr>
          <p:cNvPr id="6" name="Picture 5" descr="C:\Users\User\Desktop\Звіт керівника\434471208_953211146804403_1192123835086312260_n.jpg"/>
          <p:cNvPicPr>
            <a:picLocks noChangeAspect="1" noChangeArrowheads="1"/>
          </p:cNvPicPr>
          <p:nvPr/>
        </p:nvPicPr>
        <p:blipFill>
          <a:blip r:embed="rId3"/>
          <a:srcRect/>
          <a:stretch>
            <a:fillRect/>
          </a:stretch>
        </p:blipFill>
        <p:spPr bwMode="auto">
          <a:xfrm>
            <a:off x="251520" y="1643050"/>
            <a:ext cx="4249074" cy="4572032"/>
          </a:xfrm>
          <a:prstGeom prst="rect">
            <a:avLst/>
          </a:prstGeom>
          <a:noFill/>
        </p:spPr>
      </p:pic>
    </p:spTree>
    <p:extLst>
      <p:ext uri="{BB962C8B-B14F-4D97-AF65-F5344CB8AC3E}">
        <p14:creationId xmlns:p14="http://schemas.microsoft.com/office/powerpoint/2010/main" val="467748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3971" name="Picture 3" descr="C:\Users\User\Desktop\Звіт керівника\434052519_953211243471060_6816136540780076811_n.jpg"/>
          <p:cNvPicPr>
            <a:picLocks noChangeAspect="1" noChangeArrowheads="1"/>
          </p:cNvPicPr>
          <p:nvPr/>
        </p:nvPicPr>
        <p:blipFill>
          <a:blip r:embed="rId2"/>
          <a:srcRect/>
          <a:stretch>
            <a:fillRect/>
          </a:stretch>
        </p:blipFill>
        <p:spPr bwMode="auto">
          <a:xfrm>
            <a:off x="4932040" y="142852"/>
            <a:ext cx="4158414" cy="6667504"/>
          </a:xfrm>
          <a:prstGeom prst="rect">
            <a:avLst/>
          </a:prstGeom>
          <a:noFill/>
        </p:spPr>
      </p:pic>
      <p:pic>
        <p:nvPicPr>
          <p:cNvPr id="83972" name="Picture 4" descr="C:\Users\User\Desktop\Звіт керівника\434466798_953211610137690_2685330670618689685_n.jpg"/>
          <p:cNvPicPr>
            <a:picLocks noChangeAspect="1" noChangeArrowheads="1"/>
          </p:cNvPicPr>
          <p:nvPr/>
        </p:nvPicPr>
        <p:blipFill>
          <a:blip r:embed="rId3"/>
          <a:srcRect/>
          <a:stretch>
            <a:fillRect/>
          </a:stretch>
        </p:blipFill>
        <p:spPr bwMode="auto">
          <a:xfrm>
            <a:off x="53546" y="142852"/>
            <a:ext cx="4662470" cy="666750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C:\Users\User\Desktop\Звіт керівника\433975809_953210936804424_6952876770339230892_n.jpg"/>
          <p:cNvPicPr>
            <a:picLocks noGrp="1" noChangeAspect="1" noChangeArrowheads="1"/>
          </p:cNvPicPr>
          <p:nvPr>
            <p:ph idx="1"/>
          </p:nvPr>
        </p:nvPicPr>
        <p:blipFill>
          <a:blip r:embed="rId2"/>
          <a:srcRect/>
          <a:stretch>
            <a:fillRect/>
          </a:stretch>
        </p:blipFill>
        <p:spPr bwMode="auto">
          <a:xfrm>
            <a:off x="395536" y="347217"/>
            <a:ext cx="8352927" cy="6178127"/>
          </a:xfrm>
          <a:prstGeom prst="rect">
            <a:avLst/>
          </a:prstGeom>
          <a:noFill/>
        </p:spPr>
      </p:pic>
    </p:spTree>
    <p:extLst>
      <p:ext uri="{BB962C8B-B14F-4D97-AF65-F5344CB8AC3E}">
        <p14:creationId xmlns:p14="http://schemas.microsoft.com/office/powerpoint/2010/main" val="1131447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274638"/>
            <a:ext cx="9001156" cy="1143000"/>
          </a:xfrm>
        </p:spPr>
        <p:txBody>
          <a:bodyPr>
            <a:normAutofit fontScale="90000"/>
          </a:bodyPr>
          <a:lstStyle/>
          <a:p>
            <a:pPr algn="ctr"/>
            <a:r>
              <a:rPr lang="uk-UA" sz="2800" dirty="0" smtClean="0">
                <a:latin typeface="Times New Roman" pitchFamily="18" charset="0"/>
                <a:cs typeface="Times New Roman" pitchFamily="18" charset="0"/>
              </a:rPr>
              <a:t/>
            </a:r>
            <a:br>
              <a:rPr lang="uk-UA" sz="2800" dirty="0" smtClean="0">
                <a:latin typeface="Times New Roman" pitchFamily="18" charset="0"/>
                <a:cs typeface="Times New Roman" pitchFamily="18" charset="0"/>
              </a:rPr>
            </a:br>
            <a:r>
              <a:rPr lang="uk-UA" sz="2200" dirty="0" smtClean="0"/>
              <a:t> </a:t>
            </a:r>
            <a:r>
              <a:rPr lang="uk-UA" sz="2700" dirty="0" smtClean="0">
                <a:latin typeface="Times New Roman" pitchFamily="18" charset="0"/>
                <a:cs typeface="Times New Roman" pitchFamily="18" charset="0"/>
              </a:rPr>
              <a:t>Освітню діяльність здійснював висококваліфікований педагогічний колектив -45 вчителів,</a:t>
            </a:r>
            <a:br>
              <a:rPr lang="uk-UA" sz="2700" dirty="0" smtClean="0">
                <a:latin typeface="Times New Roman" pitchFamily="18" charset="0"/>
                <a:cs typeface="Times New Roman" pitchFamily="18" charset="0"/>
              </a:rPr>
            </a:br>
            <a:r>
              <a:rPr lang="uk-UA" sz="2700" dirty="0" smtClean="0">
                <a:latin typeface="Times New Roman" pitchFamily="18" charset="0"/>
                <a:cs typeface="Times New Roman" pitchFamily="18" charset="0"/>
              </a:rPr>
              <a:t>70% - вчителі вищої категорії, </a:t>
            </a:r>
            <a:br>
              <a:rPr lang="uk-UA" sz="2700" dirty="0" smtClean="0">
                <a:latin typeface="Times New Roman" pitchFamily="18" charset="0"/>
                <a:cs typeface="Times New Roman" pitchFamily="18" charset="0"/>
              </a:rPr>
            </a:br>
            <a:r>
              <a:rPr lang="uk-UA" sz="2700" dirty="0" smtClean="0">
                <a:latin typeface="Times New Roman" pitchFamily="18" charset="0"/>
                <a:cs typeface="Times New Roman" pitchFamily="18" charset="0"/>
              </a:rPr>
              <a:t>3 вчителі методисти, 12 старших вчителів.</a:t>
            </a:r>
            <a:br>
              <a:rPr lang="uk-UA" sz="2700" dirty="0" smtClean="0">
                <a:latin typeface="Times New Roman" pitchFamily="18" charset="0"/>
                <a:cs typeface="Times New Roman" pitchFamily="18" charset="0"/>
              </a:rPr>
            </a:br>
            <a:endParaRPr lang="ru-RU" sz="2700"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4081242861"/>
              </p:ext>
            </p:extLst>
          </p:nvPr>
        </p:nvGraphicFramePr>
        <p:xfrm>
          <a:off x="0" y="1484784"/>
          <a:ext cx="9001156" cy="52340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214942" y="5643578"/>
            <a:ext cx="3357586" cy="923330"/>
          </a:xfrm>
          <a:prstGeom prst="rect">
            <a:avLst/>
          </a:prstGeom>
          <a:noFill/>
        </p:spPr>
        <p:txBody>
          <a:bodyPr wrap="square" rtlCol="0">
            <a:spAutoFit/>
          </a:bodyPr>
          <a:lstStyle/>
          <a:p>
            <a:endParaRPr lang="uk-UA" dirty="0" smtClean="0">
              <a:latin typeface="Times New Roman" pitchFamily="18" charset="0"/>
              <a:cs typeface="Times New Roman" pitchFamily="18" charset="0"/>
            </a:endParaRPr>
          </a:p>
          <a:p>
            <a:r>
              <a:rPr lang="uk-UA" b="1" dirty="0" smtClean="0">
                <a:latin typeface="Times New Roman" pitchFamily="18" charset="0"/>
                <a:cs typeface="Times New Roman" pitchFamily="18" charset="0"/>
              </a:rPr>
              <a:t>3 вчителі-методисти;</a:t>
            </a:r>
          </a:p>
          <a:p>
            <a:r>
              <a:rPr lang="uk-UA" b="1" dirty="0" smtClean="0">
                <a:latin typeface="Times New Roman" pitchFamily="18" charset="0"/>
                <a:cs typeface="Times New Roman" pitchFamily="18" charset="0"/>
              </a:rPr>
              <a:t>12 старших вчителів</a:t>
            </a:r>
            <a:r>
              <a:rPr lang="uk-UA" b="1" dirty="0" smtClean="0"/>
              <a:t>.</a:t>
            </a:r>
            <a:endParaRPr lang="ru-RU"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831625"/>
          </a:xfrm>
        </p:spPr>
        <p:txBody>
          <a:bodyPr>
            <a:normAutofit fontScale="90000"/>
          </a:bodyPr>
          <a:lstStyle/>
          <a:p>
            <a:pPr algn="ctr"/>
            <a:r>
              <a:rPr lang="uk-UA" dirty="0" smtClean="0">
                <a:latin typeface="Times New Roman" panose="02020603050405020304" pitchFamily="18" charset="0"/>
                <a:cs typeface="Times New Roman" panose="02020603050405020304" pitchFamily="18" charset="0"/>
              </a:rPr>
              <a:t>На високому </a:t>
            </a:r>
            <a:r>
              <a:rPr lang="uk-UA" dirty="0" err="1" smtClean="0">
                <a:latin typeface="Times New Roman" panose="02020603050405020304" pitchFamily="18" charset="0"/>
                <a:cs typeface="Times New Roman" panose="02020603050405020304" pitchFamily="18" charset="0"/>
              </a:rPr>
              <a:t>равні</a:t>
            </a:r>
            <a:r>
              <a:rPr lang="uk-UA" dirty="0" smtClean="0">
                <a:latin typeface="Times New Roman" panose="02020603050405020304" pitchFamily="18" charset="0"/>
                <a:cs typeface="Times New Roman" panose="02020603050405020304" pitchFamily="18" charset="0"/>
              </a:rPr>
              <a:t> здійснюється національно-патріотичне виховання.</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Свято Шевченка</a:t>
            </a:r>
            <a:endParaRPr lang="ru-RU" dirty="0">
              <a:latin typeface="Times New Roman" panose="02020603050405020304" pitchFamily="18" charset="0"/>
              <a:cs typeface="Times New Roman" panose="02020603050405020304" pitchFamily="18" charset="0"/>
            </a:endParaRPr>
          </a:p>
        </p:txBody>
      </p:sp>
      <p:pic>
        <p:nvPicPr>
          <p:cNvPr id="101378" name="Picture 2" descr="C:\Users\User\Desktop\Звіт керівника\Шевченко\429880572_3284961965143029_7160197610710206044_n.jpg"/>
          <p:cNvPicPr>
            <a:picLocks noGrp="1" noChangeAspect="1" noChangeArrowheads="1"/>
          </p:cNvPicPr>
          <p:nvPr>
            <p:ph idx="1"/>
          </p:nvPr>
        </p:nvPicPr>
        <p:blipFill>
          <a:blip r:embed="rId2"/>
          <a:srcRect/>
          <a:stretch>
            <a:fillRect/>
          </a:stretch>
        </p:blipFill>
        <p:spPr bwMode="auto">
          <a:xfrm>
            <a:off x="899592" y="1484784"/>
            <a:ext cx="8207464" cy="499406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Місце для вмісту 4"/>
          <p:cNvPicPr>
            <a:picLocks noGrp="1" noChangeAspect="1"/>
          </p:cNvPicPr>
          <p:nvPr>
            <p:ph idx="1"/>
          </p:nvPr>
        </p:nvPicPr>
        <p:blipFill>
          <a:blip r:embed="rId2"/>
          <a:stretch>
            <a:fillRect/>
          </a:stretch>
        </p:blipFill>
        <p:spPr>
          <a:xfrm>
            <a:off x="107504" y="764704"/>
            <a:ext cx="9106132" cy="5328592"/>
          </a:xfrm>
          <a:prstGeom prst="rect">
            <a:avLst/>
          </a:prstGeom>
        </p:spPr>
      </p:pic>
    </p:spTree>
    <p:extLst>
      <p:ext uri="{BB962C8B-B14F-4D97-AF65-F5344CB8AC3E}">
        <p14:creationId xmlns:p14="http://schemas.microsoft.com/office/powerpoint/2010/main" val="2099206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latin typeface="Times New Roman" panose="02020603050405020304" pitchFamily="18" charset="0"/>
                <a:cs typeface="Times New Roman" panose="02020603050405020304" pitchFamily="18" charset="0"/>
              </a:rPr>
              <a:t>Радіолінійка</a:t>
            </a:r>
            <a:r>
              <a:rPr lang="uk-UA" dirty="0" smtClean="0">
                <a:latin typeface="Times New Roman" panose="02020603050405020304" pitchFamily="18" charset="0"/>
                <a:cs typeface="Times New Roman" panose="02020603050405020304" pitchFamily="18" charset="0"/>
              </a:rPr>
              <a:t>:</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Читання поезії </a:t>
            </a:r>
            <a:r>
              <a:rPr lang="uk-UA" dirty="0" err="1" smtClean="0">
                <a:latin typeface="Times New Roman" panose="02020603050405020304" pitchFamily="18" charset="0"/>
                <a:cs typeface="Times New Roman" panose="02020603050405020304" pitchFamily="18" charset="0"/>
              </a:rPr>
              <a:t>Т.Шевченка</a:t>
            </a:r>
            <a:endParaRPr lang="ru-RU" dirty="0">
              <a:latin typeface="Times New Roman" panose="02020603050405020304" pitchFamily="18" charset="0"/>
              <a:cs typeface="Times New Roman" panose="02020603050405020304" pitchFamily="18" charset="0"/>
            </a:endParaRPr>
          </a:p>
        </p:txBody>
      </p:sp>
      <p:pic>
        <p:nvPicPr>
          <p:cNvPr id="4" name="Picture 5" descr="C:\Users\User\Desktop\Звіт керівника\Шевченко\430103929_3287197754919450_1566680425791440142_n.jpg"/>
          <p:cNvPicPr>
            <a:picLocks noGrp="1" noChangeAspect="1" noChangeArrowheads="1"/>
          </p:cNvPicPr>
          <p:nvPr>
            <p:ph idx="1"/>
          </p:nvPr>
        </p:nvPicPr>
        <p:blipFill>
          <a:blip r:embed="rId2" cstate="print"/>
          <a:srcRect/>
          <a:stretch>
            <a:fillRect/>
          </a:stretch>
        </p:blipFill>
        <p:spPr bwMode="auto">
          <a:xfrm>
            <a:off x="395536" y="2420888"/>
            <a:ext cx="2592288" cy="4176464"/>
          </a:xfrm>
          <a:prstGeom prst="rect">
            <a:avLst/>
          </a:prstGeom>
          <a:noFill/>
        </p:spPr>
      </p:pic>
      <p:pic>
        <p:nvPicPr>
          <p:cNvPr id="5" name="Picture 6" descr="C:\Users\User\Desktop\Звіт керівника\Шевченко\430803711_3287197364919489_3907130228273699694_n.jpg"/>
          <p:cNvPicPr>
            <a:picLocks noChangeAspect="1" noChangeArrowheads="1"/>
          </p:cNvPicPr>
          <p:nvPr/>
        </p:nvPicPr>
        <p:blipFill>
          <a:blip r:embed="rId3" cstate="print"/>
          <a:srcRect/>
          <a:stretch>
            <a:fillRect/>
          </a:stretch>
        </p:blipFill>
        <p:spPr bwMode="auto">
          <a:xfrm>
            <a:off x="3275856" y="2420888"/>
            <a:ext cx="2448272" cy="4165054"/>
          </a:xfrm>
          <a:prstGeom prst="rect">
            <a:avLst/>
          </a:prstGeom>
          <a:noFill/>
        </p:spPr>
      </p:pic>
      <p:pic>
        <p:nvPicPr>
          <p:cNvPr id="6" name="Picture 7" descr="C:\Users\User\Desktop\Звіт керівника\Шевченко\430112622_3287197244919501_350001705891887788_n.jpg"/>
          <p:cNvPicPr>
            <a:picLocks noChangeAspect="1" noChangeArrowheads="1"/>
          </p:cNvPicPr>
          <p:nvPr/>
        </p:nvPicPr>
        <p:blipFill>
          <a:blip r:embed="rId4" cstate="print"/>
          <a:srcRect/>
          <a:stretch>
            <a:fillRect/>
          </a:stretch>
        </p:blipFill>
        <p:spPr bwMode="auto">
          <a:xfrm>
            <a:off x="6084168" y="3820344"/>
            <a:ext cx="2789893" cy="2777008"/>
          </a:xfrm>
          <a:prstGeom prst="rect">
            <a:avLst/>
          </a:prstGeom>
          <a:noFill/>
        </p:spPr>
      </p:pic>
      <p:pic>
        <p:nvPicPr>
          <p:cNvPr id="7" name="Picture 4" descr="C:\Users\User\Desktop\Звіт керівника\Шевченко\430680888_3287197378252821_1328122311111404679_n.jpg"/>
          <p:cNvPicPr>
            <a:picLocks noChangeAspect="1" noChangeArrowheads="1"/>
          </p:cNvPicPr>
          <p:nvPr/>
        </p:nvPicPr>
        <p:blipFill>
          <a:blip r:embed="rId5" cstate="print"/>
          <a:srcRect/>
          <a:stretch>
            <a:fillRect/>
          </a:stretch>
        </p:blipFill>
        <p:spPr bwMode="auto">
          <a:xfrm>
            <a:off x="6084168" y="260648"/>
            <a:ext cx="2719214" cy="3456384"/>
          </a:xfrm>
          <a:prstGeom prst="rect">
            <a:avLst/>
          </a:prstGeom>
          <a:noFill/>
        </p:spPr>
      </p:pic>
    </p:spTree>
    <p:extLst>
      <p:ext uri="{BB962C8B-B14F-4D97-AF65-F5344CB8AC3E}">
        <p14:creationId xmlns:p14="http://schemas.microsoft.com/office/powerpoint/2010/main" val="1803646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543594"/>
          </a:xfrm>
        </p:spPr>
        <p:txBody>
          <a:bodyPr>
            <a:normAutofit fontScale="90000"/>
          </a:bodyPr>
          <a:lstStyle/>
          <a:p>
            <a:r>
              <a:rPr lang="uk-UA" dirty="0" smtClean="0">
                <a:latin typeface="Times New Roman" panose="02020603050405020304" pitchFamily="18" charset="0"/>
                <a:cs typeface="Times New Roman" panose="02020603050405020304" pitchFamily="18" charset="0"/>
              </a:rPr>
              <a:t>Лесина феєрія</a:t>
            </a:r>
            <a:endParaRPr lang="ru-RU" dirty="0">
              <a:latin typeface="Times New Roman" panose="02020603050405020304" pitchFamily="18" charset="0"/>
              <a:cs typeface="Times New Roman" panose="02020603050405020304" pitchFamily="18" charset="0"/>
            </a:endParaRPr>
          </a:p>
        </p:txBody>
      </p:sp>
      <p:pic>
        <p:nvPicPr>
          <p:cNvPr id="4" name="Місце для вмісту 3"/>
          <p:cNvPicPr>
            <a:picLocks noGrp="1" noChangeAspect="1"/>
          </p:cNvPicPr>
          <p:nvPr>
            <p:ph idx="1"/>
          </p:nvPr>
        </p:nvPicPr>
        <p:blipFill>
          <a:blip r:embed="rId2"/>
          <a:stretch>
            <a:fillRect/>
          </a:stretch>
        </p:blipFill>
        <p:spPr>
          <a:xfrm>
            <a:off x="33543" y="1412776"/>
            <a:ext cx="9093665" cy="5112568"/>
          </a:xfrm>
          <a:prstGeom prst="rect">
            <a:avLst/>
          </a:prstGeom>
        </p:spPr>
      </p:pic>
    </p:spTree>
    <p:extLst>
      <p:ext uri="{BB962C8B-B14F-4D97-AF65-F5344CB8AC3E}">
        <p14:creationId xmlns:p14="http://schemas.microsoft.com/office/powerpoint/2010/main" val="2610030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Місце для вмісту 3"/>
          <p:cNvPicPr>
            <a:picLocks noGrp="1" noChangeAspect="1"/>
          </p:cNvPicPr>
          <p:nvPr>
            <p:ph idx="1"/>
          </p:nvPr>
        </p:nvPicPr>
        <p:blipFill>
          <a:blip r:embed="rId2"/>
          <a:stretch>
            <a:fillRect/>
          </a:stretch>
        </p:blipFill>
        <p:spPr>
          <a:xfrm>
            <a:off x="179512" y="9922"/>
            <a:ext cx="9561088" cy="5651326"/>
          </a:xfrm>
          <a:prstGeom prst="rect">
            <a:avLst/>
          </a:prstGeom>
        </p:spPr>
      </p:pic>
    </p:spTree>
    <p:extLst>
      <p:ext uri="{BB962C8B-B14F-4D97-AF65-F5344CB8AC3E}">
        <p14:creationId xmlns:p14="http://schemas.microsoft.com/office/powerpoint/2010/main" val="532985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Місце для вмісту 3"/>
          <p:cNvPicPr>
            <a:picLocks noGrp="1" noChangeAspect="1"/>
          </p:cNvPicPr>
          <p:nvPr>
            <p:ph idx="1"/>
          </p:nvPr>
        </p:nvPicPr>
        <p:blipFill>
          <a:blip r:embed="rId2"/>
          <a:stretch>
            <a:fillRect/>
          </a:stretch>
        </p:blipFill>
        <p:spPr>
          <a:xfrm>
            <a:off x="539552" y="692696"/>
            <a:ext cx="8208911" cy="5688632"/>
          </a:xfrm>
          <a:prstGeom prst="rect">
            <a:avLst/>
          </a:prstGeom>
        </p:spPr>
      </p:pic>
    </p:spTree>
    <p:extLst>
      <p:ext uri="{BB962C8B-B14F-4D97-AF65-F5344CB8AC3E}">
        <p14:creationId xmlns:p14="http://schemas.microsoft.com/office/powerpoint/2010/main" val="3671354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70820"/>
            <a:ext cx="7886700" cy="1325563"/>
          </a:xfrm>
        </p:spPr>
        <p:txBody>
          <a:bodyPr>
            <a:normAutofit fontScale="90000"/>
          </a:bodyPr>
          <a:lstStyle/>
          <a:p>
            <a:pPr>
              <a:lnSpc>
                <a:spcPct val="107000"/>
              </a:lnSpc>
              <a:spcAft>
                <a:spcPts val="0"/>
              </a:spcAft>
            </a:pPr>
            <a:r>
              <a:rPr lang="ru-RU" sz="3600" u="sng" dirty="0">
                <a:solidFill>
                  <a:srgbClr val="0000FF"/>
                </a:solidFill>
                <a:latin typeface="inherit"/>
                <a:ea typeface="Times New Roman" panose="02020603050405020304" pitchFamily="18" charset="0"/>
                <a:cs typeface="Segoe UI Historic" panose="020B0502040204020203" pitchFamily="34" charset="0"/>
                <a:hlinkClick r:id="rId2"/>
              </a:rPr>
              <a:t>#</a:t>
            </a:r>
            <a:r>
              <a:rPr lang="ru-RU" sz="3600" u="sng" dirty="0" err="1" smtClean="0">
                <a:solidFill>
                  <a:srgbClr val="0000FF"/>
                </a:solidFill>
                <a:latin typeface="inherit"/>
                <a:ea typeface="Times New Roman" panose="02020603050405020304" pitchFamily="18" charset="0"/>
                <a:cs typeface="Segoe UI Historic" panose="020B0502040204020203" pitchFamily="34" charset="0"/>
                <a:hlinkClick r:id="rId2"/>
              </a:rPr>
              <a:t>Героям_Небесної_Сотні</a:t>
            </a:r>
            <a:r>
              <a:rPr lang="ru-RU" sz="3600" u="sng" dirty="0" smtClean="0">
                <a:solidFill>
                  <a:srgbClr val="0000FF"/>
                </a:solidFill>
                <a:latin typeface="inherit"/>
                <a:ea typeface="Times New Roman" panose="02020603050405020304" pitchFamily="18" charset="0"/>
                <a:cs typeface="Segoe UI Historic" panose="020B0502040204020203" pitchFamily="34" charset="0"/>
              </a:rPr>
              <a:t>. </a:t>
            </a:r>
            <a:r>
              <a:rPr lang="ru-RU" sz="3600" u="sng" dirty="0" err="1" smtClean="0">
                <a:solidFill>
                  <a:srgbClr val="0000FF"/>
                </a:solidFill>
                <a:latin typeface="inherit"/>
                <a:ea typeface="Times New Roman" panose="02020603050405020304" pitchFamily="18" charset="0"/>
                <a:cs typeface="Segoe UI Historic" panose="020B0502040204020203" pitchFamily="34" charset="0"/>
              </a:rPr>
              <a:t>Герої</a:t>
            </a:r>
            <a:r>
              <a:rPr lang="ru-RU" sz="3600" u="sng" dirty="0" smtClean="0">
                <a:solidFill>
                  <a:srgbClr val="0000FF"/>
                </a:solidFill>
                <a:latin typeface="inherit"/>
                <a:ea typeface="Times New Roman" panose="02020603050405020304" pitchFamily="18" charset="0"/>
                <a:cs typeface="Segoe UI Historic" panose="020B0502040204020203" pitchFamily="34" charset="0"/>
              </a:rPr>
              <a:t> Крут</a:t>
            </a:r>
            <a:r>
              <a:rPr lang="ru-RU" sz="3200" dirty="0">
                <a:latin typeface="Calibri" panose="020F0502020204030204" pitchFamily="34" charset="0"/>
                <a:ea typeface="Calibri" panose="020F0502020204030204" pitchFamily="34" charset="0"/>
                <a:cs typeface="Times New Roman" panose="02020603050405020304" pitchFamily="18" charset="0"/>
              </a:rPr>
              <a:t/>
            </a:r>
            <a:br>
              <a:rPr lang="ru-RU" sz="3200" dirty="0">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908720"/>
            <a:ext cx="8136904" cy="3168352"/>
          </a:xfrm>
          <a:prstGeom prst="rect">
            <a:avLst/>
          </a:prstGeom>
        </p:spPr>
      </p:pic>
      <p:pic>
        <p:nvPicPr>
          <p:cNvPr id="6" name="Рисунок 5"/>
          <p:cNvPicPr>
            <a:picLocks noChangeAspect="1"/>
          </p:cNvPicPr>
          <p:nvPr/>
        </p:nvPicPr>
        <p:blipFill>
          <a:blip r:embed="rId4"/>
          <a:stretch>
            <a:fillRect/>
          </a:stretch>
        </p:blipFill>
        <p:spPr>
          <a:xfrm>
            <a:off x="179512" y="3789040"/>
            <a:ext cx="8136904" cy="3356992"/>
          </a:xfrm>
          <a:prstGeom prst="rect">
            <a:avLst/>
          </a:prstGeom>
        </p:spPr>
      </p:pic>
    </p:spTree>
    <p:extLst>
      <p:ext uri="{BB962C8B-B14F-4D97-AF65-F5344CB8AC3E}">
        <p14:creationId xmlns:p14="http://schemas.microsoft.com/office/powerpoint/2010/main" val="2799271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Місце для вмісту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4050449" cy="54006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836712"/>
            <a:ext cx="4840002" cy="6453336"/>
          </a:xfrm>
          <a:prstGeom prst="rect">
            <a:avLst/>
          </a:prstGeom>
        </p:spPr>
      </p:pic>
    </p:spTree>
    <p:extLst>
      <p:ext uri="{BB962C8B-B14F-4D97-AF65-F5344CB8AC3E}">
        <p14:creationId xmlns:p14="http://schemas.microsoft.com/office/powerpoint/2010/main" val="3027829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327570"/>
          </a:xfrm>
        </p:spPr>
        <p:txBody>
          <a:bodyPr>
            <a:normAutofit fontScale="90000"/>
          </a:bodyPr>
          <a:lstStyle/>
          <a:p>
            <a:r>
              <a:rPr lang="uk-UA" sz="2400" dirty="0" smtClean="0">
                <a:latin typeface="Times New Roman" panose="02020603050405020304" pitchFamily="18" charset="0"/>
                <a:cs typeface="Times New Roman" panose="02020603050405020304" pitchFamily="18" charset="0"/>
              </a:rPr>
              <a:t>Вшанування пам’яті </a:t>
            </a:r>
            <a:endParaRPr lang="ru-RU" sz="2400" dirty="0">
              <a:latin typeface="Times New Roman" panose="02020603050405020304" pitchFamily="18" charset="0"/>
              <a:cs typeface="Times New Roman" panose="02020603050405020304" pitchFamily="18" charset="0"/>
            </a:endParaRPr>
          </a:p>
        </p:txBody>
      </p:sp>
      <p:pic>
        <p:nvPicPr>
          <p:cNvPr id="4" name="Місце для вмісту 3"/>
          <p:cNvPicPr>
            <a:picLocks noGrp="1" noChangeAspect="1"/>
          </p:cNvPicPr>
          <p:nvPr>
            <p:ph idx="1"/>
          </p:nvPr>
        </p:nvPicPr>
        <p:blipFill>
          <a:blip r:embed="rId2"/>
          <a:stretch>
            <a:fillRect/>
          </a:stretch>
        </p:blipFill>
        <p:spPr>
          <a:xfrm>
            <a:off x="6084168" y="1124744"/>
            <a:ext cx="2918855" cy="5184576"/>
          </a:xfrm>
          <a:prstGeom prst="rect">
            <a:avLst/>
          </a:prstGeom>
        </p:spPr>
      </p:pic>
      <p:pic>
        <p:nvPicPr>
          <p:cNvPr id="5" name="Рисунок 4"/>
          <p:cNvPicPr>
            <a:picLocks noChangeAspect="1"/>
          </p:cNvPicPr>
          <p:nvPr/>
        </p:nvPicPr>
        <p:blipFill>
          <a:blip r:embed="rId3"/>
          <a:stretch>
            <a:fillRect/>
          </a:stretch>
        </p:blipFill>
        <p:spPr>
          <a:xfrm>
            <a:off x="566270" y="3860014"/>
            <a:ext cx="5089952" cy="2865583"/>
          </a:xfrm>
          <a:prstGeom prst="rect">
            <a:avLst/>
          </a:prstGeom>
        </p:spPr>
      </p:pic>
      <p:pic>
        <p:nvPicPr>
          <p:cNvPr id="6" name="Рисунок 5"/>
          <p:cNvPicPr>
            <a:picLocks noChangeAspect="1"/>
          </p:cNvPicPr>
          <p:nvPr/>
        </p:nvPicPr>
        <p:blipFill>
          <a:blip r:embed="rId4"/>
          <a:stretch>
            <a:fillRect/>
          </a:stretch>
        </p:blipFill>
        <p:spPr>
          <a:xfrm>
            <a:off x="698978" y="908720"/>
            <a:ext cx="4824536" cy="2716157"/>
          </a:xfrm>
          <a:prstGeom prst="rect">
            <a:avLst/>
          </a:prstGeom>
        </p:spPr>
      </p:pic>
    </p:spTree>
    <p:extLst>
      <p:ext uri="{BB962C8B-B14F-4D97-AF65-F5344CB8AC3E}">
        <p14:creationId xmlns:p14="http://schemas.microsoft.com/office/powerpoint/2010/main" val="1967354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400" dirty="0" smtClean="0">
                <a:latin typeface="Times New Roman" panose="02020603050405020304" pitchFamily="18" charset="0"/>
                <a:cs typeface="Times New Roman" panose="02020603050405020304" pitchFamily="18" charset="0"/>
              </a:rPr>
              <a:t>Зустрічі з нашими випускниками : Максим Левицький, Ілля Власов</a:t>
            </a:r>
            <a:endParaRPr lang="ru-RU" sz="2400" dirty="0">
              <a:latin typeface="Times New Roman" panose="02020603050405020304" pitchFamily="18" charset="0"/>
              <a:cs typeface="Times New Roman" panose="02020603050405020304" pitchFamily="18" charset="0"/>
            </a:endParaRPr>
          </a:p>
        </p:txBody>
      </p:sp>
      <p:pic>
        <p:nvPicPr>
          <p:cNvPr id="4" name="Місце для вмісту 3"/>
          <p:cNvPicPr>
            <a:picLocks noGrp="1" noChangeAspect="1"/>
          </p:cNvPicPr>
          <p:nvPr>
            <p:ph idx="1"/>
          </p:nvPr>
        </p:nvPicPr>
        <p:blipFill>
          <a:blip r:embed="rId2"/>
          <a:stretch>
            <a:fillRect/>
          </a:stretch>
        </p:blipFill>
        <p:spPr>
          <a:xfrm>
            <a:off x="291897" y="1655640"/>
            <a:ext cx="2451253" cy="435133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1844824"/>
            <a:ext cx="5715000" cy="4286250"/>
          </a:xfrm>
          <a:prstGeom prst="rect">
            <a:avLst/>
          </a:prstGeom>
        </p:spPr>
      </p:pic>
    </p:spTree>
    <p:extLst>
      <p:ext uri="{BB962C8B-B14F-4D97-AF65-F5344CB8AC3E}">
        <p14:creationId xmlns:p14="http://schemas.microsoft.com/office/powerpoint/2010/main" val="203553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43179" y="260648"/>
            <a:ext cx="8858280" cy="1143000"/>
          </a:xfrm>
        </p:spPr>
        <p:txBody>
          <a:bodyPr>
            <a:noAutofit/>
          </a:bodyPr>
          <a:lstStyle/>
          <a:p>
            <a:r>
              <a:rPr lang="ru-RU" sz="2400" b="0" dirty="0" smtClean="0">
                <a:latin typeface="Times New Roman" pitchFamily="18" charset="0"/>
                <a:cs typeface="Times New Roman" pitchFamily="18" charset="0"/>
              </a:rPr>
              <a:t/>
            </a:r>
            <a:br>
              <a:rPr lang="ru-RU" sz="2400" b="0" dirty="0" smtClean="0">
                <a:latin typeface="Times New Roman" pitchFamily="18" charset="0"/>
                <a:cs typeface="Times New Roman" pitchFamily="18" charset="0"/>
              </a:rPr>
            </a:br>
            <a:r>
              <a:rPr lang="ru-RU" sz="2400" b="0" dirty="0" smtClean="0">
                <a:latin typeface="Times New Roman" pitchFamily="18" charset="0"/>
                <a:cs typeface="Times New Roman" pitchFamily="18" charset="0"/>
              </a:rPr>
              <a:t/>
            </a:r>
            <a:br>
              <a:rPr lang="ru-RU" sz="2400" b="0" dirty="0" smtClean="0">
                <a:latin typeface="Times New Roman" pitchFamily="18" charset="0"/>
                <a:cs typeface="Times New Roman" pitchFamily="18" charset="0"/>
              </a:rPr>
            </a:br>
            <a:r>
              <a:rPr lang="ru-RU" sz="2400" b="0" dirty="0" smtClean="0">
                <a:latin typeface="Times New Roman" pitchFamily="18" charset="0"/>
                <a:cs typeface="Times New Roman" pitchFamily="18" charset="0"/>
              </a:rPr>
              <a:t/>
            </a:r>
            <a:br>
              <a:rPr lang="ru-RU" sz="2400" b="0" dirty="0" smtClean="0">
                <a:latin typeface="Times New Roman" pitchFamily="18" charset="0"/>
                <a:cs typeface="Times New Roman" pitchFamily="18" charset="0"/>
              </a:rPr>
            </a:br>
            <a:r>
              <a:rPr lang="ru-RU" sz="2400" b="0" dirty="0" err="1" smtClean="0">
                <a:latin typeface="Times New Roman" pitchFamily="18" charset="0"/>
                <a:cs typeface="Times New Roman" pitchFamily="18" charset="0"/>
              </a:rPr>
              <a:t>Освітнє</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середовище</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безпечне</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сприяє</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збереженню</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психологічного</a:t>
            </a:r>
            <a:r>
              <a:rPr lang="ru-RU" sz="2400" b="0" dirty="0" smtClean="0">
                <a:latin typeface="Times New Roman" pitchFamily="18" charset="0"/>
                <a:cs typeface="Times New Roman" pitchFamily="18" charset="0"/>
              </a:rPr>
              <a:t> та </a:t>
            </a:r>
            <a:r>
              <a:rPr lang="ru-RU" sz="2400" b="0" dirty="0" err="1" smtClean="0">
                <a:latin typeface="Times New Roman" pitchFamily="18" charset="0"/>
                <a:cs typeface="Times New Roman" pitchFamily="18" charset="0"/>
              </a:rPr>
              <a:t>фізичного</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здоров’я</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усіх</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учасників</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освітнього</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процесу</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спрямоване</a:t>
            </a:r>
            <a:r>
              <a:rPr lang="ru-RU" sz="2400" b="0" dirty="0" smtClean="0">
                <a:latin typeface="Times New Roman" pitchFamily="18" charset="0"/>
                <a:cs typeface="Times New Roman" pitchFamily="18" charset="0"/>
              </a:rPr>
              <a:t>  на </a:t>
            </a:r>
            <a:r>
              <a:rPr lang="ru-RU" sz="2400" b="0" dirty="0" err="1" smtClean="0">
                <a:latin typeface="Times New Roman" pitchFamily="18" charset="0"/>
                <a:cs typeface="Times New Roman" pitchFamily="18" charset="0"/>
              </a:rPr>
              <a:t>надання</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якісних</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освітніх</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послуг</a:t>
            </a:r>
            <a:r>
              <a:rPr lang="ru-RU" sz="2400" b="0" dirty="0" smtClean="0">
                <a:latin typeface="Times New Roman" pitchFamily="18" charset="0"/>
                <a:cs typeface="Times New Roman" pitchFamily="18" charset="0"/>
              </a:rPr>
              <a:t> та </a:t>
            </a:r>
            <a:r>
              <a:rPr lang="ru-RU" sz="2400" b="0" dirty="0" err="1" smtClean="0">
                <a:latin typeface="Times New Roman" pitchFamily="18" charset="0"/>
                <a:cs typeface="Times New Roman" pitchFamily="18" charset="0"/>
              </a:rPr>
              <a:t>позитивну</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мотивацію</a:t>
            </a:r>
            <a:r>
              <a:rPr lang="ru-RU" sz="2400" b="0" dirty="0" smtClean="0">
                <a:latin typeface="Times New Roman" pitchFamily="18" charset="0"/>
                <a:cs typeface="Times New Roman" pitchFamily="18" charset="0"/>
              </a:rPr>
              <a:t> до </a:t>
            </a:r>
            <a:r>
              <a:rPr lang="ru-RU" sz="2400" b="0" dirty="0" err="1" smtClean="0">
                <a:latin typeface="Times New Roman" pitchFamily="18" charset="0"/>
                <a:cs typeface="Times New Roman" pitchFamily="18" charset="0"/>
              </a:rPr>
              <a:t>освітньої</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діяльності</a:t>
            </a:r>
            <a:r>
              <a:rPr lang="ru-RU" sz="2400" b="0" dirty="0" smtClean="0">
                <a:latin typeface="Times New Roman" pitchFamily="18" charset="0"/>
                <a:cs typeface="Times New Roman" pitchFamily="18" charset="0"/>
              </a:rPr>
              <a:t>.</a:t>
            </a:r>
            <a:br>
              <a:rPr lang="ru-RU" sz="2400" b="0" dirty="0" smtClean="0">
                <a:latin typeface="Times New Roman" pitchFamily="18" charset="0"/>
                <a:cs typeface="Times New Roman" pitchFamily="18" charset="0"/>
              </a:rPr>
            </a:br>
            <a:r>
              <a:rPr lang="uk-UA" sz="2400" b="0" dirty="0" smtClean="0">
                <a:latin typeface="Times New Roman" pitchFamily="18" charset="0"/>
                <a:cs typeface="Times New Roman" pitchFamily="18" charset="0"/>
              </a:rPr>
              <a:t> </a:t>
            </a:r>
            <a:r>
              <a:rPr lang="ru-RU" sz="2400" b="0" dirty="0" smtClean="0">
                <a:latin typeface="Times New Roman" pitchFamily="18" charset="0"/>
                <a:cs typeface="Times New Roman" pitchFamily="18" charset="0"/>
              </a:rPr>
              <a:t>Створено </a:t>
            </a:r>
            <a:r>
              <a:rPr lang="ru-RU" sz="2400" b="0" dirty="0" err="1" smtClean="0">
                <a:latin typeface="Times New Roman" pitchFamily="18" charset="0"/>
                <a:cs typeface="Times New Roman" pitchFamily="18" charset="0"/>
              </a:rPr>
              <a:t>здоров’язберігаючий</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простір</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який</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мотивує</a:t>
            </a:r>
            <a:r>
              <a:rPr lang="ru-RU" sz="2400" b="0" dirty="0" smtClean="0">
                <a:latin typeface="Times New Roman" pitchFamily="18" charset="0"/>
                <a:cs typeface="Times New Roman" pitchFamily="18" charset="0"/>
              </a:rPr>
              <a:t> до </a:t>
            </a:r>
            <a:r>
              <a:rPr lang="ru-RU" sz="2400" b="0" dirty="0" err="1" smtClean="0">
                <a:latin typeface="Times New Roman" pitchFamily="18" charset="0"/>
                <a:cs typeface="Times New Roman" pitchFamily="18" charset="0"/>
              </a:rPr>
              <a:t>активності</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ігрові</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майданчики</a:t>
            </a:r>
            <a:r>
              <a:rPr lang="ru-RU" sz="2400" b="0" dirty="0" smtClean="0">
                <a:latin typeface="Times New Roman" pitchFamily="18" charset="0"/>
                <a:cs typeface="Times New Roman" pitchFamily="18" charset="0"/>
              </a:rPr>
              <a:t> для </a:t>
            </a:r>
            <a:r>
              <a:rPr lang="ru-RU" sz="2400" b="0" dirty="0" err="1" smtClean="0">
                <a:latin typeface="Times New Roman" pitchFamily="18" charset="0"/>
                <a:cs typeface="Times New Roman" pitchFamily="18" charset="0"/>
              </a:rPr>
              <a:t>учнів</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початкової</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школи</a:t>
            </a:r>
            <a:r>
              <a:rPr lang="ru-RU" sz="2400" b="0" dirty="0" smtClean="0">
                <a:latin typeface="Times New Roman" pitchFamily="18" charset="0"/>
                <a:cs typeface="Times New Roman" pitchFamily="18" charset="0"/>
              </a:rPr>
              <a:t> і для </a:t>
            </a:r>
            <a:r>
              <a:rPr lang="ru-RU" sz="2400" b="0" dirty="0" err="1" smtClean="0">
                <a:latin typeface="Times New Roman" pitchFamily="18" charset="0"/>
                <a:cs typeface="Times New Roman" pitchFamily="18" charset="0"/>
              </a:rPr>
              <a:t>учнів</a:t>
            </a:r>
            <a:r>
              <a:rPr lang="ru-RU" sz="2400" b="0" dirty="0" smtClean="0">
                <a:latin typeface="Times New Roman" pitchFamily="18" charset="0"/>
                <a:cs typeface="Times New Roman" pitchFamily="18" charset="0"/>
              </a:rPr>
              <a:t> старших </a:t>
            </a:r>
            <a:r>
              <a:rPr lang="ru-RU" sz="2400" b="0" dirty="0" err="1" smtClean="0">
                <a:latin typeface="Times New Roman" pitchFamily="18" charset="0"/>
                <a:cs typeface="Times New Roman" pitchFamily="18" charset="0"/>
              </a:rPr>
              <a:t>класів</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тенісні</a:t>
            </a:r>
            <a:r>
              <a:rPr lang="ru-RU" sz="2400" b="0" dirty="0" smtClean="0">
                <a:latin typeface="Times New Roman" pitchFamily="18" charset="0"/>
                <a:cs typeface="Times New Roman" pitchFamily="18" charset="0"/>
              </a:rPr>
              <a:t> </a:t>
            </a:r>
            <a:r>
              <a:rPr lang="ru-RU" sz="2400" b="0" dirty="0" err="1" smtClean="0">
                <a:latin typeface="Times New Roman" pitchFamily="18" charset="0"/>
                <a:cs typeface="Times New Roman" pitchFamily="18" charset="0"/>
              </a:rPr>
              <a:t>столи</a:t>
            </a:r>
            <a:r>
              <a:rPr lang="ru-RU" sz="2400" b="0" dirty="0" smtClean="0">
                <a:latin typeface="Times New Roman" pitchFamily="18" charset="0"/>
                <a:cs typeface="Times New Roman" pitchFamily="18" charset="0"/>
              </a:rPr>
              <a:t> в </a:t>
            </a:r>
            <a:r>
              <a:rPr lang="ru-RU" sz="2400" b="0" dirty="0" err="1" smtClean="0">
                <a:latin typeface="Times New Roman" pitchFamily="18" charset="0"/>
                <a:cs typeface="Times New Roman" pitchFamily="18" charset="0"/>
              </a:rPr>
              <a:t>рекреаціях</a:t>
            </a:r>
            <a:r>
              <a:rPr lang="ru-RU" sz="2400" b="0" dirty="0" smtClean="0">
                <a:latin typeface="Times New Roman" pitchFamily="18" charset="0"/>
                <a:cs typeface="Times New Roman" pitchFamily="18" charset="0"/>
              </a:rPr>
              <a:t>)</a:t>
            </a:r>
            <a:endParaRPr lang="ru-RU" sz="2400" b="0" dirty="0"/>
          </a:p>
        </p:txBody>
      </p:sp>
      <p:pic>
        <p:nvPicPr>
          <p:cNvPr id="4" name="Picture 2"/>
          <p:cNvPicPr>
            <a:picLocks noGrp="1" noChangeAspect="1" noChangeArrowheads="1"/>
          </p:cNvPicPr>
          <p:nvPr>
            <p:ph idx="1"/>
          </p:nvPr>
        </p:nvPicPr>
        <p:blipFill>
          <a:blip r:embed="rId2"/>
          <a:srcRect/>
          <a:stretch>
            <a:fillRect/>
          </a:stretch>
        </p:blipFill>
        <p:spPr bwMode="auto">
          <a:xfrm>
            <a:off x="214282" y="2893215"/>
            <a:ext cx="5286412" cy="3964810"/>
          </a:xfrm>
          <a:prstGeom prst="rect">
            <a:avLst/>
          </a:prstGeom>
          <a:noFill/>
          <a:ln w="9525">
            <a:noFill/>
            <a:miter lim="800000"/>
            <a:headEnd/>
            <a:tailEnd/>
          </a:ln>
          <a:effectLst/>
        </p:spPr>
      </p:pic>
      <p:pic>
        <p:nvPicPr>
          <p:cNvPr id="5" name="Picture 2" descr="C:\Users\User\Desktop\фото\IMG_20210607_161356.jpg"/>
          <p:cNvPicPr>
            <a:picLocks noChangeAspect="1" noChangeArrowheads="1"/>
          </p:cNvPicPr>
          <p:nvPr/>
        </p:nvPicPr>
        <p:blipFill>
          <a:blip r:embed="rId3" cstate="print"/>
          <a:srcRect/>
          <a:stretch>
            <a:fillRect/>
          </a:stretch>
        </p:blipFill>
        <p:spPr bwMode="auto">
          <a:xfrm>
            <a:off x="5715008" y="2855422"/>
            <a:ext cx="3000895" cy="400257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4341"/>
            <a:ext cx="4032448" cy="695277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0"/>
            <a:ext cx="3857625" cy="6858000"/>
          </a:xfrm>
          <a:prstGeom prst="rect">
            <a:avLst/>
          </a:prstGeom>
        </p:spPr>
      </p:pic>
    </p:spTree>
    <p:extLst>
      <p:ext uri="{BB962C8B-B14F-4D97-AF65-F5344CB8AC3E}">
        <p14:creationId xmlns:p14="http://schemas.microsoft.com/office/powerpoint/2010/main" val="3021656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p:cNvSpPr/>
          <p:nvPr/>
        </p:nvSpPr>
        <p:spPr>
          <a:xfrm>
            <a:off x="251520" y="24806"/>
            <a:ext cx="8892480" cy="2496196"/>
          </a:xfrm>
          <a:prstGeom prst="rect">
            <a:avLst/>
          </a:prstGeom>
        </p:spPr>
        <p:txBody>
          <a:bodyPr wrap="square">
            <a:spAutoFit/>
          </a:bodyPr>
          <a:lstStyle/>
          <a:p>
            <a:pPr>
              <a:lnSpc>
                <a:spcPct val="107000"/>
              </a:lnSpc>
              <a:spcAft>
                <a:spcPts val="0"/>
              </a:spcAft>
            </a:pPr>
            <a:r>
              <a:rPr lang="ru-RU" u="sng" dirty="0">
                <a:solidFill>
                  <a:srgbClr val="0000FF"/>
                </a:solidFill>
                <a:latin typeface="inherit"/>
                <a:ea typeface="Times New Roman" panose="02020603050405020304" pitchFamily="18" charset="0"/>
                <a:cs typeface="Segoe UI Historic" panose="020B0502040204020203" pitchFamily="34" charset="0"/>
                <a:hlinkClick r:id="rId2"/>
              </a:rPr>
              <a:t>#</a:t>
            </a:r>
            <a:r>
              <a:rPr lang="ru-RU" u="sng" dirty="0" err="1">
                <a:solidFill>
                  <a:srgbClr val="0000FF"/>
                </a:solidFill>
                <a:latin typeface="inherit"/>
                <a:ea typeface="Times New Roman" panose="02020603050405020304" pitchFamily="18" charset="0"/>
                <a:cs typeface="Segoe UI Historic" panose="020B0502040204020203" pitchFamily="34" charset="0"/>
                <a:hlinkClick r:id="rId2"/>
              </a:rPr>
              <a:t>Всесвітній_тиждень_грошей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err="1" smtClean="0">
                <a:solidFill>
                  <a:srgbClr val="050505"/>
                </a:solidFill>
                <a:latin typeface="Calibri" panose="020F0502020204030204" pitchFamily="34" charset="0"/>
                <a:ea typeface="Times New Roman" panose="02020603050405020304" pitchFamily="18" charset="0"/>
                <a:cs typeface="Calibri" panose="020F0502020204030204" pitchFamily="34" charset="0"/>
              </a:rPr>
              <a:t>Учні</a:t>
            </a:r>
            <a:r>
              <a:rPr lang="ru-RU" dirty="0" smtClean="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10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та</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smtClean="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11 </a:t>
            </a:r>
            <a:r>
              <a:rPr lang="ru-RU" dirty="0" err="1" smtClean="0">
                <a:solidFill>
                  <a:srgbClr val="050505"/>
                </a:solidFill>
                <a:latin typeface="Calibri" panose="020F0502020204030204" pitchFamily="34" charset="0"/>
                <a:ea typeface="Times New Roman" panose="02020603050405020304" pitchFamily="18" charset="0"/>
                <a:cs typeface="Calibri" panose="020F0502020204030204" pitchFamily="34" charset="0"/>
              </a:rPr>
              <a:t>класів</a:t>
            </a:r>
            <a:r>
              <a:rPr lang="ru-RU" dirty="0" smtClean="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разом</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з</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uk-UA" dirty="0" smtClean="0">
                <a:solidFill>
                  <a:srgbClr val="0070C0"/>
                </a:solidFill>
                <a:latin typeface="inherit"/>
                <a:ea typeface="Times New Roman" panose="02020603050405020304" pitchFamily="18" charset="0"/>
                <a:cs typeface="Segoe UI Historic" panose="020B0502040204020203" pitchFamily="34" charset="0"/>
              </a:rPr>
              <a:t>Неллі </a:t>
            </a:r>
            <a:r>
              <a:rPr lang="uk-UA" dirty="0" err="1" smtClean="0">
                <a:solidFill>
                  <a:srgbClr val="0070C0"/>
                </a:solidFill>
                <a:latin typeface="inherit"/>
                <a:ea typeface="Times New Roman" panose="02020603050405020304" pitchFamily="18" charset="0"/>
                <a:cs typeface="Segoe UI Historic" panose="020B0502040204020203" pitchFamily="34" charset="0"/>
              </a:rPr>
              <a:t>Бицькою</a:t>
            </a:r>
            <a:r>
              <a:rPr lang="uk-UA" dirty="0" smtClean="0">
                <a:solidFill>
                  <a:srgbClr val="0070C0"/>
                </a:solidFill>
                <a:latin typeface="inherit"/>
                <a:ea typeface="Times New Roman" panose="02020603050405020304" pitchFamily="18" charset="0"/>
                <a:cs typeface="Segoe UI Historic" panose="020B0502040204020203" pitchFamily="34" charset="0"/>
              </a:rPr>
              <a:t> </a:t>
            </a:r>
            <a:r>
              <a:rPr lang="uk-UA" dirty="0" smtClean="0">
                <a:solidFill>
                  <a:srgbClr val="0070C0"/>
                </a:solidFill>
                <a:latin typeface="Segoe UI Historic" panose="020B0502040204020203" pitchFamily="34" charset="0"/>
                <a:ea typeface="Times New Roman" panose="02020603050405020304" pitchFamily="18" charset="0"/>
                <a:cs typeface="Times New Roman" panose="02020603050405020304" pitchFamily="18" charset="0"/>
              </a:rPr>
              <a:t>та </a:t>
            </a:r>
            <a:r>
              <a:rPr lang="uk-UA" sz="2000" dirty="0" smtClean="0">
                <a:solidFill>
                  <a:srgbClr val="0070C0"/>
                </a:solidFill>
                <a:latin typeface="Segoe UI Historic" panose="020B0502040204020203" pitchFamily="34" charset="0"/>
                <a:ea typeface="Times New Roman" panose="02020603050405020304" pitchFamily="18" charset="0"/>
                <a:cs typeface="Times New Roman" panose="02020603050405020304" pitchFamily="18" charset="0"/>
              </a:rPr>
              <a:t>Галиною </a:t>
            </a:r>
            <a:r>
              <a:rPr lang="uk-UA" sz="2000" dirty="0" err="1" smtClean="0">
                <a:solidFill>
                  <a:srgbClr val="0070C0"/>
                </a:solidFill>
                <a:latin typeface="Segoe UI Historic" panose="020B0502040204020203" pitchFamily="34" charset="0"/>
                <a:ea typeface="Times New Roman" panose="02020603050405020304" pitchFamily="18" charset="0"/>
                <a:cs typeface="Times New Roman" panose="02020603050405020304" pitchFamily="18" charset="0"/>
              </a:rPr>
              <a:t>Мигасюк</a:t>
            </a:r>
            <a:r>
              <a:rPr lang="uk-UA" sz="2000" dirty="0" smtClean="0">
                <a:solidFill>
                  <a:srgbClr val="0070C0"/>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smtClean="0">
                <a:solidFill>
                  <a:srgbClr val="050505"/>
                </a:solidFill>
                <a:latin typeface="Calibri" panose="020F0502020204030204" pitchFamily="34" charset="0"/>
                <a:ea typeface="Times New Roman" panose="02020603050405020304" pitchFamily="18" charset="0"/>
                <a:cs typeface="Calibri" panose="020F0502020204030204" pitchFamily="34" charset="0"/>
              </a:rPr>
              <a:t>стали</a:t>
            </a:r>
            <a:r>
              <a:rPr lang="ru-RU" dirty="0" smtClean="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учасниками</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конкурсу</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Платіжні</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поради</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у</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стінгазетах</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який</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smtClean="0">
                <a:solidFill>
                  <a:srgbClr val="050505"/>
                </a:solidFill>
                <a:latin typeface="Calibri" panose="020F0502020204030204" pitchFamily="34" charset="0"/>
                <a:ea typeface="Times New Roman" panose="02020603050405020304" pitchFamily="18" charset="0"/>
                <a:cs typeface="Calibri" panose="020F0502020204030204" pitchFamily="34" charset="0"/>
              </a:rPr>
              <a:t>відбувався</a:t>
            </a:r>
            <a:r>
              <a:rPr lang="ru-RU" dirty="0" smtClean="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в</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межах</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en-US"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Global Money Week</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Всесвітньго</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тижня</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грошей</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Конкурс</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Платіжні</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поради</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у</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стінгазетах</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це</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освітня</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ініціатива</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під</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час</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якої</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учні</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середньої</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та</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старшої</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школи</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smtClean="0">
                <a:solidFill>
                  <a:srgbClr val="050505"/>
                </a:solidFill>
                <a:latin typeface="Calibri" panose="020F0502020204030204" pitchFamily="34" charset="0"/>
                <a:ea typeface="Times New Roman" panose="02020603050405020304" pitchFamily="18" charset="0"/>
                <a:cs typeface="Calibri" panose="020F0502020204030204" pitchFamily="34" charset="0"/>
              </a:rPr>
              <a:t>створювали</a:t>
            </a:r>
            <a:r>
              <a:rPr lang="ru-RU" dirty="0" smtClean="0">
                <a:solidFill>
                  <a:srgbClr val="050505"/>
                </a:solidFill>
                <a:latin typeface="Calibri" panose="020F0502020204030204" pitchFamily="34" charset="0"/>
                <a:ea typeface="Times New Roman" panose="02020603050405020304" pitchFamily="18" charset="0"/>
                <a:cs typeface="Calibri" panose="020F0502020204030204" pitchFamily="34" charset="0"/>
              </a:rPr>
              <a:t> </a:t>
            </a:r>
            <a:r>
              <a:rPr lang="ru-RU" dirty="0" err="1" smtClean="0">
                <a:solidFill>
                  <a:srgbClr val="050505"/>
                </a:solidFill>
                <a:latin typeface="Calibri" panose="020F0502020204030204" pitchFamily="34" charset="0"/>
                <a:ea typeface="Times New Roman" panose="02020603050405020304" pitchFamily="18" charset="0"/>
                <a:cs typeface="Calibri" panose="020F0502020204030204" pitchFamily="34" charset="0"/>
              </a:rPr>
              <a:t>стінгазети</a:t>
            </a:r>
            <a:r>
              <a:rPr lang="ru-RU" dirty="0" smtClean="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на</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тему</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Calibri" panose="020F0502020204030204" pitchFamily="34" charset="0"/>
              </a:rPr>
              <a:t>правил</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безпеки</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безготівкових</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err="1">
                <a:solidFill>
                  <a:srgbClr val="050505"/>
                </a:solidFill>
                <a:latin typeface="Calibri" panose="020F0502020204030204" pitchFamily="34" charset="0"/>
                <a:ea typeface="Times New Roman" panose="02020603050405020304" pitchFamily="18" charset="0"/>
                <a:cs typeface="Calibri" panose="020F0502020204030204" pitchFamily="34" charset="0"/>
              </a:rPr>
              <a:t>платежів</a:t>
            </a:r>
            <a:r>
              <a:rPr lang="ru-RU"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 </a:t>
            </a:r>
            <a:r>
              <a:rPr lang="ru-RU" dirty="0">
                <a:solidFill>
                  <a:srgbClr val="050505"/>
                </a:solidFill>
                <a:latin typeface="Calibri" panose="020F0502020204030204" pitchFamily="34" charset="0"/>
                <a:ea typeface="Times New Roman" panose="02020603050405020304" pitchFamily="18" charset="0"/>
                <a:cs typeface="Segoe UI Historic" panose="020B0502040204020203" pitchFamily="34"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50505"/>
                </a:solidFill>
                <a:latin typeface="Calibri" panose="020F0502020204030204" pitchFamily="34" charset="0"/>
                <a:ea typeface="Times New Roman" panose="02020603050405020304" pitchFamily="18" charset="0"/>
                <a:cs typeface="Segoe UI Historic" panose="020B0502040204020203" pitchFamily="34"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50505"/>
                </a:solidFill>
                <a:latin typeface="Calibri" panose="020F0502020204030204" pitchFamily="34" charset="0"/>
                <a:ea typeface="Times New Roman" panose="02020603050405020304" pitchFamily="18" charset="0"/>
                <a:cs typeface="Segoe UI Historic" panose="020B0502040204020203" pitchFamily="34"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cstate="print"/>
          <a:stretch>
            <a:fillRect/>
          </a:stretch>
        </p:blipFill>
        <p:spPr>
          <a:xfrm>
            <a:off x="4545070" y="3502574"/>
            <a:ext cx="4331973" cy="324898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2" y="3129688"/>
            <a:ext cx="4480180" cy="3360134"/>
          </a:xfrm>
          <a:prstGeom prst="rect">
            <a:avLst/>
          </a:prstGeom>
        </p:spPr>
      </p:pic>
      <p:pic>
        <p:nvPicPr>
          <p:cNvPr id="8" name="Рисунок 7"/>
          <p:cNvPicPr>
            <a:picLocks noChangeAspect="1"/>
          </p:cNvPicPr>
          <p:nvPr/>
        </p:nvPicPr>
        <p:blipFill>
          <a:blip r:embed="rId5" cstate="print"/>
          <a:stretch>
            <a:fillRect/>
          </a:stretch>
        </p:blipFill>
        <p:spPr>
          <a:xfrm>
            <a:off x="3851920" y="1844824"/>
            <a:ext cx="5508104" cy="3100998"/>
          </a:xfrm>
          <a:prstGeom prst="rect">
            <a:avLst/>
          </a:prstGeom>
        </p:spPr>
      </p:pic>
    </p:spTree>
    <p:extLst>
      <p:ext uri="{BB962C8B-B14F-4D97-AF65-F5344CB8AC3E}">
        <p14:creationId xmlns:p14="http://schemas.microsoft.com/office/powerpoint/2010/main" val="2925849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060848"/>
            <a:ext cx="6317654" cy="443024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640"/>
            <a:ext cx="9190924" cy="6491090"/>
          </a:xfrm>
          <a:prstGeom prst="rect">
            <a:avLst/>
          </a:prstGeom>
        </p:spPr>
      </p:pic>
    </p:spTree>
    <p:extLst>
      <p:ext uri="{BB962C8B-B14F-4D97-AF65-F5344CB8AC3E}">
        <p14:creationId xmlns:p14="http://schemas.microsoft.com/office/powerpoint/2010/main" val="767768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7886700" cy="1325563"/>
          </a:xfrm>
        </p:spPr>
        <p:txBody>
          <a:bodyPr>
            <a:normAutofit/>
          </a:bodyPr>
          <a:lstStyle/>
          <a:p>
            <a:r>
              <a:rPr lang="ru-RU" dirty="0" smtClean="0"/>
              <a:t/>
            </a:r>
            <a:br>
              <a:rPr lang="ru-RU" dirty="0" smtClean="0"/>
            </a:br>
            <a:endParaRPr lang="ru-RU" dirty="0"/>
          </a:p>
        </p:txBody>
      </p:sp>
      <p:pic>
        <p:nvPicPr>
          <p:cNvPr id="5123" name="Picture 3" descr="C:\Users\User\Desktop\Звіт керівника\тижні\428067397_1642137986323437_7646182082407240068_n.jpg"/>
          <p:cNvPicPr>
            <a:picLocks noChangeAspect="1" noChangeArrowheads="1"/>
          </p:cNvPicPr>
          <p:nvPr/>
        </p:nvPicPr>
        <p:blipFill>
          <a:blip r:embed="rId2" cstate="print"/>
          <a:srcRect/>
          <a:stretch>
            <a:fillRect/>
          </a:stretch>
        </p:blipFill>
        <p:spPr bwMode="auto">
          <a:xfrm>
            <a:off x="142844" y="214290"/>
            <a:ext cx="4729698" cy="4857784"/>
          </a:xfrm>
          <a:prstGeom prst="rect">
            <a:avLst/>
          </a:prstGeom>
          <a:noFill/>
        </p:spPr>
      </p:pic>
      <p:pic>
        <p:nvPicPr>
          <p:cNvPr id="5122" name="Picture 2" descr="C:\Users\User\Desktop\Звіт керівника\тижні\427983107_1697162124027353_37669608540583317_n.jpg"/>
          <p:cNvPicPr>
            <a:picLocks noChangeAspect="1" noChangeArrowheads="1"/>
          </p:cNvPicPr>
          <p:nvPr/>
        </p:nvPicPr>
        <p:blipFill>
          <a:blip r:embed="rId3" cstate="print"/>
          <a:srcRect/>
          <a:stretch>
            <a:fillRect/>
          </a:stretch>
        </p:blipFill>
        <p:spPr bwMode="auto">
          <a:xfrm>
            <a:off x="428596" y="3857628"/>
            <a:ext cx="4429418" cy="3162016"/>
          </a:xfrm>
          <a:prstGeom prst="rect">
            <a:avLst/>
          </a:prstGeom>
          <a:noFill/>
        </p:spPr>
      </p:pic>
      <p:sp>
        <p:nvSpPr>
          <p:cNvPr id="7" name="Прямоугольник 6"/>
          <p:cNvSpPr/>
          <p:nvPr/>
        </p:nvSpPr>
        <p:spPr>
          <a:xfrm>
            <a:off x="1285852" y="142852"/>
            <a:ext cx="2786082" cy="954107"/>
          </a:xfrm>
          <a:prstGeom prst="rect">
            <a:avLst/>
          </a:prstGeom>
        </p:spPr>
        <p:txBody>
          <a:bodyPr wrap="square">
            <a:spAutoFit/>
          </a:bodyPr>
          <a:lstStyle/>
          <a:p>
            <a:pPr algn="ctr"/>
            <a:r>
              <a:rPr lang="ru-RU" sz="2800" dirty="0" err="1" smtClean="0">
                <a:solidFill>
                  <a:srgbClr val="FFFF00"/>
                </a:solidFill>
                <a:latin typeface="Times New Roman" pitchFamily="18" charset="0"/>
                <a:cs typeface="Times New Roman" pitchFamily="18" charset="0"/>
              </a:rPr>
              <a:t>Тиждень</a:t>
            </a:r>
            <a:r>
              <a:rPr lang="ru-RU" sz="2800" dirty="0" smtClean="0">
                <a:solidFill>
                  <a:srgbClr val="FFFF00"/>
                </a:solidFill>
                <a:latin typeface="Times New Roman" pitchFamily="18" charset="0"/>
                <a:cs typeface="Times New Roman" pitchFamily="18" charset="0"/>
              </a:rPr>
              <a:t>  </a:t>
            </a:r>
            <a:r>
              <a:rPr lang="ru-RU" sz="2800" dirty="0" err="1" smtClean="0">
                <a:solidFill>
                  <a:srgbClr val="FFFF00"/>
                </a:solidFill>
                <a:latin typeface="Times New Roman" pitchFamily="18" charset="0"/>
                <a:cs typeface="Times New Roman" pitchFamily="18" charset="0"/>
              </a:rPr>
              <a:t>іноземних</a:t>
            </a:r>
            <a:r>
              <a:rPr lang="ru-RU" sz="2800" dirty="0" smtClean="0">
                <a:solidFill>
                  <a:srgbClr val="FFFF00"/>
                </a:solidFill>
                <a:latin typeface="Times New Roman" pitchFamily="18" charset="0"/>
                <a:cs typeface="Times New Roman" pitchFamily="18" charset="0"/>
              </a:rPr>
              <a:t>   </a:t>
            </a:r>
            <a:r>
              <a:rPr lang="ru-RU" sz="2800" dirty="0" err="1" smtClean="0">
                <a:solidFill>
                  <a:srgbClr val="FFFF00"/>
                </a:solidFill>
                <a:latin typeface="Times New Roman" pitchFamily="18" charset="0"/>
                <a:cs typeface="Times New Roman" pitchFamily="18" charset="0"/>
              </a:rPr>
              <a:t>мов</a:t>
            </a:r>
            <a:endParaRPr lang="ru-RU" sz="2800" dirty="0">
              <a:solidFill>
                <a:srgbClr val="FFFF00"/>
              </a:solidFill>
              <a:latin typeface="Times New Roman" pitchFamily="18" charset="0"/>
              <a:cs typeface="Times New Roman" pitchFamily="18" charset="0"/>
            </a:endParaRPr>
          </a:p>
        </p:txBody>
      </p:sp>
      <p:pic>
        <p:nvPicPr>
          <p:cNvPr id="5124" name="Picture 4" descr="C:\Users\User\Desktop\Звіт керівника\тижні\428157407_1697162110694021_6598371209997973342_n.jpg"/>
          <p:cNvPicPr>
            <a:picLocks noChangeAspect="1" noChangeArrowheads="1"/>
          </p:cNvPicPr>
          <p:nvPr/>
        </p:nvPicPr>
        <p:blipFill>
          <a:blip r:embed="rId4"/>
          <a:srcRect/>
          <a:stretch>
            <a:fillRect/>
          </a:stretch>
        </p:blipFill>
        <p:spPr bwMode="auto">
          <a:xfrm>
            <a:off x="5072066" y="3714752"/>
            <a:ext cx="3955512" cy="2976523"/>
          </a:xfrm>
          <a:prstGeom prst="rect">
            <a:avLst/>
          </a:prstGeom>
          <a:noFill/>
        </p:spPr>
      </p:pic>
      <p:pic>
        <p:nvPicPr>
          <p:cNvPr id="5125" name="Picture 5" descr="C:\Users\User\Desktop\Звіт керівника\тижні\428157498_1697162550693977_6208900843316262101_n.jpg"/>
          <p:cNvPicPr>
            <a:picLocks noChangeAspect="1" noChangeArrowheads="1"/>
          </p:cNvPicPr>
          <p:nvPr/>
        </p:nvPicPr>
        <p:blipFill>
          <a:blip r:embed="rId5"/>
          <a:srcRect/>
          <a:stretch>
            <a:fillRect/>
          </a:stretch>
        </p:blipFill>
        <p:spPr bwMode="auto">
          <a:xfrm>
            <a:off x="5286380" y="285728"/>
            <a:ext cx="3737438" cy="32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194" name="Picture 2" descr="C:\Users\User\Desktop\Звіт керівника\тижні\427866295_1642137759656793_4098367502847803019_n.jpg"/>
          <p:cNvPicPr>
            <a:picLocks noChangeAspect="1" noChangeArrowheads="1"/>
          </p:cNvPicPr>
          <p:nvPr/>
        </p:nvPicPr>
        <p:blipFill>
          <a:blip r:embed="rId2" cstate="print"/>
          <a:srcRect/>
          <a:stretch>
            <a:fillRect/>
          </a:stretch>
        </p:blipFill>
        <p:spPr bwMode="auto">
          <a:xfrm>
            <a:off x="714348" y="285728"/>
            <a:ext cx="3619493" cy="2714620"/>
          </a:xfrm>
          <a:prstGeom prst="rect">
            <a:avLst/>
          </a:prstGeom>
          <a:noFill/>
        </p:spPr>
      </p:pic>
      <p:pic>
        <p:nvPicPr>
          <p:cNvPr id="8195" name="Picture 3" descr="C:\Users\User\Desktop\Звіт керівника\тижні\427998577_1642137476323488_9073937024200065877_n.jpg"/>
          <p:cNvPicPr>
            <a:picLocks noGrp="1" noChangeAspect="1" noChangeArrowheads="1"/>
          </p:cNvPicPr>
          <p:nvPr>
            <p:ph idx="1"/>
          </p:nvPr>
        </p:nvPicPr>
        <p:blipFill>
          <a:blip r:embed="rId3"/>
          <a:srcRect/>
          <a:stretch>
            <a:fillRect/>
          </a:stretch>
        </p:blipFill>
        <p:spPr bwMode="auto">
          <a:xfrm>
            <a:off x="428596" y="3302824"/>
            <a:ext cx="7886700" cy="3555176"/>
          </a:xfrm>
          <a:prstGeom prst="rect">
            <a:avLst/>
          </a:prstGeom>
          <a:noFill/>
        </p:spPr>
      </p:pic>
      <p:pic>
        <p:nvPicPr>
          <p:cNvPr id="8196" name="Picture 4" descr="C:\Users\User\Desktop\Звіт керівника\тижні\427993387_1697853663958199_2474489474096031121_n.jpg"/>
          <p:cNvPicPr>
            <a:picLocks noChangeAspect="1" noChangeArrowheads="1"/>
          </p:cNvPicPr>
          <p:nvPr/>
        </p:nvPicPr>
        <p:blipFill>
          <a:blip r:embed="rId4"/>
          <a:srcRect/>
          <a:stretch>
            <a:fillRect/>
          </a:stretch>
        </p:blipFill>
        <p:spPr bwMode="auto">
          <a:xfrm>
            <a:off x="4786314" y="142852"/>
            <a:ext cx="4071902" cy="305392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0"/>
            <a:ext cx="7886700" cy="706420"/>
          </a:xfrm>
        </p:spPr>
        <p:txBody>
          <a:bodyPr/>
          <a:lstStyle/>
          <a:p>
            <a:r>
              <a:rPr lang="ru-RU" dirty="0" err="1" smtClean="0">
                <a:latin typeface="Times New Roman" pitchFamily="18" charset="0"/>
                <a:cs typeface="Times New Roman" pitchFamily="18" charset="0"/>
                <a:hlinkClick r:id="rId2"/>
              </a:rPr>
              <a:t>День_української_хустки</a:t>
            </a:r>
            <a:endParaRPr lang="ru-RU" dirty="0">
              <a:latin typeface="Times New Roman" pitchFamily="18" charset="0"/>
              <a:cs typeface="Times New Roman" pitchFamily="18" charset="0"/>
            </a:endParaRPr>
          </a:p>
        </p:txBody>
      </p:sp>
      <p:pic>
        <p:nvPicPr>
          <p:cNvPr id="9218" name="Picture 2" descr="C:\Users\User\Desktop\Звіт керівника\тижні\409174010_3230474560591770_8151007392710061976_n.jpg"/>
          <p:cNvPicPr>
            <a:picLocks noGrp="1" noChangeAspect="1" noChangeArrowheads="1"/>
          </p:cNvPicPr>
          <p:nvPr>
            <p:ph idx="1"/>
          </p:nvPr>
        </p:nvPicPr>
        <p:blipFill>
          <a:blip r:embed="rId3"/>
          <a:srcRect/>
          <a:stretch>
            <a:fillRect/>
          </a:stretch>
        </p:blipFill>
        <p:spPr bwMode="auto">
          <a:xfrm>
            <a:off x="428596" y="642918"/>
            <a:ext cx="3263504" cy="4351338"/>
          </a:xfrm>
          <a:prstGeom prst="rect">
            <a:avLst/>
          </a:prstGeom>
          <a:noFill/>
        </p:spPr>
      </p:pic>
      <p:pic>
        <p:nvPicPr>
          <p:cNvPr id="9219" name="Picture 3" descr="C:\Users\User\Desktop\Звіт керівника\тижні\406863567_3230474993925060_1111555917035676156_n.jpg"/>
          <p:cNvPicPr>
            <a:picLocks noChangeAspect="1" noChangeArrowheads="1"/>
          </p:cNvPicPr>
          <p:nvPr/>
        </p:nvPicPr>
        <p:blipFill>
          <a:blip r:embed="rId4"/>
          <a:srcRect/>
          <a:stretch>
            <a:fillRect/>
          </a:stretch>
        </p:blipFill>
        <p:spPr bwMode="auto">
          <a:xfrm>
            <a:off x="5442119" y="-571528"/>
            <a:ext cx="3701881" cy="4948212"/>
          </a:xfrm>
          <a:prstGeom prst="rect">
            <a:avLst/>
          </a:prstGeom>
          <a:noFill/>
        </p:spPr>
      </p:pic>
      <p:pic>
        <p:nvPicPr>
          <p:cNvPr id="9220" name="Picture 4" descr="C:\Users\User\Desktop\Звіт керівника\тижні\406843890_3230474977258395_3349400397215582670_n.jpg"/>
          <p:cNvPicPr>
            <a:picLocks noChangeAspect="1" noChangeArrowheads="1"/>
          </p:cNvPicPr>
          <p:nvPr/>
        </p:nvPicPr>
        <p:blipFill>
          <a:blip r:embed="rId5"/>
          <a:srcRect/>
          <a:stretch>
            <a:fillRect/>
          </a:stretch>
        </p:blipFill>
        <p:spPr bwMode="auto">
          <a:xfrm>
            <a:off x="5830456" y="2428868"/>
            <a:ext cx="3313544" cy="4429132"/>
          </a:xfrm>
          <a:prstGeom prst="rect">
            <a:avLst/>
          </a:prstGeom>
          <a:noFill/>
        </p:spPr>
      </p:pic>
      <p:pic>
        <p:nvPicPr>
          <p:cNvPr id="9221" name="Picture 5" descr="C:\Users\User\Desktop\Звіт керівника\тижні\406831612_3230474533925106_3588029637367667614_n.jpg"/>
          <p:cNvPicPr>
            <a:picLocks noChangeAspect="1" noChangeArrowheads="1"/>
          </p:cNvPicPr>
          <p:nvPr/>
        </p:nvPicPr>
        <p:blipFill>
          <a:blip r:embed="rId6"/>
          <a:srcRect/>
          <a:stretch>
            <a:fillRect/>
          </a:stretch>
        </p:blipFill>
        <p:spPr bwMode="auto">
          <a:xfrm>
            <a:off x="2857488" y="2714596"/>
            <a:ext cx="3107553" cy="414340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User\Desktop\Звіт керівника\тижні\406788063_3230474500591776_9177023650444048867_n.jpg"/>
          <p:cNvPicPr>
            <a:picLocks noChangeAspect="1" noChangeArrowheads="1"/>
          </p:cNvPicPr>
          <p:nvPr/>
        </p:nvPicPr>
        <p:blipFill>
          <a:blip r:embed="rId2" cstate="print"/>
          <a:srcRect/>
          <a:stretch>
            <a:fillRect/>
          </a:stretch>
        </p:blipFill>
        <p:spPr bwMode="auto">
          <a:xfrm>
            <a:off x="6143622" y="2571744"/>
            <a:ext cx="3000378" cy="4000504"/>
          </a:xfrm>
          <a:prstGeom prst="rect">
            <a:avLst/>
          </a:prstGeom>
          <a:noFill/>
        </p:spPr>
      </p:pic>
      <p:pic>
        <p:nvPicPr>
          <p:cNvPr id="10244" name="Picture 4" descr="C:\Users\User\Desktop\Звіт керівника\тижні\406470330_3230474603925099_4744140684144995091_n.jpg"/>
          <p:cNvPicPr>
            <a:picLocks noChangeAspect="1" noChangeArrowheads="1"/>
          </p:cNvPicPr>
          <p:nvPr/>
        </p:nvPicPr>
        <p:blipFill>
          <a:blip r:embed="rId3" cstate="print"/>
          <a:srcRect/>
          <a:stretch>
            <a:fillRect/>
          </a:stretch>
        </p:blipFill>
        <p:spPr bwMode="auto">
          <a:xfrm>
            <a:off x="-1000164" y="2428868"/>
            <a:ext cx="4762501" cy="3571876"/>
          </a:xfrm>
          <a:prstGeom prst="rect">
            <a:avLst/>
          </a:prstGeom>
          <a:noFill/>
        </p:spPr>
      </p:pic>
      <p:pic>
        <p:nvPicPr>
          <p:cNvPr id="10242" name="Picture 2" descr="C:\Users\User\Desktop\Звіт керівника\тижні\406795729_3230474820591744_3872533115630824919_n.jpg"/>
          <p:cNvPicPr>
            <a:picLocks noChangeAspect="1" noChangeArrowheads="1"/>
          </p:cNvPicPr>
          <p:nvPr/>
        </p:nvPicPr>
        <p:blipFill>
          <a:blip r:embed="rId4" cstate="print"/>
          <a:srcRect/>
          <a:stretch>
            <a:fillRect/>
          </a:stretch>
        </p:blipFill>
        <p:spPr bwMode="auto">
          <a:xfrm>
            <a:off x="285720" y="-428652"/>
            <a:ext cx="3225023" cy="3071834"/>
          </a:xfrm>
          <a:prstGeom prst="rect">
            <a:avLst/>
          </a:prstGeom>
          <a:noFill/>
        </p:spPr>
      </p:pic>
      <p:pic>
        <p:nvPicPr>
          <p:cNvPr id="10245" name="Picture 5" descr="C:\Users\User\Desktop\Звіт керівника\тижні\406450871_3230474800591746_3287292692425501487_n.jpg"/>
          <p:cNvPicPr>
            <a:picLocks noChangeAspect="1" noChangeArrowheads="1"/>
          </p:cNvPicPr>
          <p:nvPr/>
        </p:nvPicPr>
        <p:blipFill>
          <a:blip r:embed="rId5"/>
          <a:srcRect/>
          <a:stretch>
            <a:fillRect/>
          </a:stretch>
        </p:blipFill>
        <p:spPr bwMode="auto">
          <a:xfrm>
            <a:off x="3643306" y="-785842"/>
            <a:ext cx="4872614" cy="3432149"/>
          </a:xfrm>
          <a:prstGeom prst="rect">
            <a:avLst/>
          </a:prstGeom>
          <a:noFill/>
        </p:spPr>
      </p:pic>
      <p:pic>
        <p:nvPicPr>
          <p:cNvPr id="10246" name="Picture 6" descr="C:\Users\User\Desktop\Звіт керівника\тижні\406444622_3230474893925070_4213328347580794707_n.jpg"/>
          <p:cNvPicPr>
            <a:picLocks noChangeAspect="1" noChangeArrowheads="1"/>
          </p:cNvPicPr>
          <p:nvPr/>
        </p:nvPicPr>
        <p:blipFill>
          <a:blip r:embed="rId6"/>
          <a:srcRect/>
          <a:stretch>
            <a:fillRect/>
          </a:stretch>
        </p:blipFill>
        <p:spPr bwMode="auto">
          <a:xfrm>
            <a:off x="3286116" y="2760575"/>
            <a:ext cx="3065386" cy="409742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142852"/>
            <a:ext cx="8929718" cy="642917"/>
          </a:xfrm>
        </p:spPr>
        <p:txBody>
          <a:bodyPr>
            <a:normAutofit fontScale="90000"/>
          </a:bodyPr>
          <a:lstStyle/>
          <a:p>
            <a:r>
              <a:rPr lang="ru-RU" sz="3100" dirty="0" err="1" smtClean="0">
                <a:latin typeface="Times New Roman" pitchFamily="18" charset="0"/>
                <a:cs typeface="Times New Roman" pitchFamily="18" charset="0"/>
                <a:hlinkClick r:id="rId2"/>
              </a:rPr>
              <a:t>Стильні_дні</a:t>
            </a:r>
            <a:r>
              <a:rPr lang="ru-RU" sz="3100" dirty="0" smtClean="0">
                <a:latin typeface="Times New Roman" pitchFamily="18" charset="0"/>
                <a:cs typeface="Times New Roman" pitchFamily="18" charset="0"/>
              </a:rPr>
              <a:t>    </a:t>
            </a:r>
            <a:r>
              <a:rPr lang="ru-RU" sz="3100" dirty="0" smtClean="0">
                <a:latin typeface="Times New Roman" pitchFamily="18" charset="0"/>
                <a:cs typeface="Times New Roman" pitchFamily="18" charset="0"/>
                <a:hlinkClick r:id="rId3"/>
              </a:rPr>
              <a:t>День</a:t>
            </a:r>
            <a:r>
              <a:rPr lang="ru-RU" sz="3100" dirty="0" smtClean="0">
                <a:latin typeface="Times New Roman" pitchFamily="18" charset="0"/>
                <a:cs typeface="Times New Roman" pitchFamily="18" charset="0"/>
              </a:rPr>
              <a:t>  у  </a:t>
            </a:r>
            <a:r>
              <a:rPr lang="ru-RU" sz="3100" dirty="0" err="1" smtClean="0">
                <a:latin typeface="Times New Roman" pitchFamily="18" charset="0"/>
                <a:cs typeface="Times New Roman" pitchFamily="18" charset="0"/>
              </a:rPr>
              <a:t>стилі</a:t>
            </a:r>
            <a:r>
              <a:rPr lang="ru-RU" sz="3100" dirty="0" smtClean="0">
                <a:latin typeface="Times New Roman" pitchFamily="18" charset="0"/>
                <a:cs typeface="Times New Roman" pitchFamily="18" charset="0"/>
              </a:rPr>
              <a:t>    </a:t>
            </a:r>
            <a:r>
              <a:rPr lang="ru-RU" sz="3100" dirty="0" err="1" smtClean="0">
                <a:latin typeface="Times New Roman" pitchFamily="18" charset="0"/>
                <a:cs typeface="Times New Roman" pitchFamily="18" charset="0"/>
              </a:rPr>
              <a:t>кантрі</a:t>
            </a:r>
            <a:r>
              <a:rPr lang="ru-RU" sz="3100"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a:t>
            </a:r>
            <a:r>
              <a:rPr lang="ru-RU" sz="1800" dirty="0" err="1" smtClean="0">
                <a:latin typeface="Times New Roman" pitchFamily="18" charset="0"/>
                <a:cs typeface="Times New Roman" pitchFamily="18" charset="0"/>
              </a:rPr>
              <a:t>з</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ініціативи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самоврядування</a:t>
            </a:r>
            <a:r>
              <a:rPr lang="ru-RU" sz="1800" dirty="0" smtClean="0">
                <a:latin typeface="Times New Roman" pitchFamily="18" charset="0"/>
                <a:cs typeface="Times New Roman" pitchFamily="18" charset="0"/>
              </a:rPr>
              <a:t>)</a:t>
            </a:r>
            <a:r>
              <a:rPr lang="ru-RU" dirty="0" smtClean="0"/>
              <a:t/>
            </a:r>
            <a:br>
              <a:rPr lang="ru-RU" dirty="0" smtClean="0"/>
            </a:br>
            <a:endParaRPr lang="ru-RU" dirty="0"/>
          </a:p>
        </p:txBody>
      </p:sp>
      <p:pic>
        <p:nvPicPr>
          <p:cNvPr id="6146" name="Picture 2" descr="C:\Users\User\Desktop\Звіт керівника\тижні\399276980_3214441802195046_8611977177312872569_n.jpg"/>
          <p:cNvPicPr>
            <a:picLocks noChangeAspect="1" noChangeArrowheads="1"/>
          </p:cNvPicPr>
          <p:nvPr/>
        </p:nvPicPr>
        <p:blipFill>
          <a:blip r:embed="rId4" cstate="print"/>
          <a:srcRect/>
          <a:stretch>
            <a:fillRect/>
          </a:stretch>
        </p:blipFill>
        <p:spPr bwMode="auto">
          <a:xfrm>
            <a:off x="-571536" y="642918"/>
            <a:ext cx="4429124" cy="2493545"/>
          </a:xfrm>
          <a:prstGeom prst="rect">
            <a:avLst/>
          </a:prstGeom>
          <a:noFill/>
        </p:spPr>
      </p:pic>
      <p:pic>
        <p:nvPicPr>
          <p:cNvPr id="6147" name="Picture 3" descr="C:\Users\User\Desktop\Звіт керівника\тижні\399262866_3214442088861684_7030554457046834514_n.jpg"/>
          <p:cNvPicPr>
            <a:picLocks noChangeAspect="1" noChangeArrowheads="1"/>
          </p:cNvPicPr>
          <p:nvPr/>
        </p:nvPicPr>
        <p:blipFill>
          <a:blip r:embed="rId5" cstate="print"/>
          <a:srcRect/>
          <a:stretch>
            <a:fillRect/>
          </a:stretch>
        </p:blipFill>
        <p:spPr bwMode="auto">
          <a:xfrm>
            <a:off x="2714612" y="642918"/>
            <a:ext cx="4825782" cy="2716859"/>
          </a:xfrm>
          <a:prstGeom prst="rect">
            <a:avLst/>
          </a:prstGeom>
          <a:noFill/>
        </p:spPr>
      </p:pic>
      <p:pic>
        <p:nvPicPr>
          <p:cNvPr id="6148" name="Picture 4" descr="C:\Users\User\Desktop\Звіт керівника\тижні\399002973_3214441862195040_5919833170088333752_n.jpg"/>
          <p:cNvPicPr>
            <a:picLocks noChangeAspect="1" noChangeArrowheads="1"/>
          </p:cNvPicPr>
          <p:nvPr/>
        </p:nvPicPr>
        <p:blipFill>
          <a:blip r:embed="rId6"/>
          <a:srcRect/>
          <a:stretch>
            <a:fillRect/>
          </a:stretch>
        </p:blipFill>
        <p:spPr bwMode="auto">
          <a:xfrm>
            <a:off x="142844" y="3286124"/>
            <a:ext cx="5587127" cy="3145487"/>
          </a:xfrm>
          <a:prstGeom prst="rect">
            <a:avLst/>
          </a:prstGeom>
          <a:noFill/>
        </p:spPr>
      </p:pic>
      <p:pic>
        <p:nvPicPr>
          <p:cNvPr id="6149" name="Picture 5" descr="C:\Users\User\Desktop\Звіт керівника\тижні\399311432_3214441892195037_2688519825129255468_n.jpg"/>
          <p:cNvPicPr>
            <a:picLocks noChangeAspect="1" noChangeArrowheads="1"/>
          </p:cNvPicPr>
          <p:nvPr/>
        </p:nvPicPr>
        <p:blipFill>
          <a:blip r:embed="rId7"/>
          <a:srcRect/>
          <a:stretch>
            <a:fillRect/>
          </a:stretch>
        </p:blipFill>
        <p:spPr bwMode="auto">
          <a:xfrm>
            <a:off x="4429124" y="3571876"/>
            <a:ext cx="5214942" cy="2935950"/>
          </a:xfrm>
          <a:prstGeom prst="rect">
            <a:avLst/>
          </a:prstGeom>
          <a:noFill/>
        </p:spPr>
      </p:pic>
      <p:pic>
        <p:nvPicPr>
          <p:cNvPr id="6150" name="Picture 6" descr="C:\Users\User\Desktop\Звіт керівника\тижні\398996740_3214442818861611_5525243503790071021_n.jpg"/>
          <p:cNvPicPr>
            <a:picLocks noChangeAspect="1" noChangeArrowheads="1"/>
          </p:cNvPicPr>
          <p:nvPr/>
        </p:nvPicPr>
        <p:blipFill>
          <a:blip r:embed="rId8"/>
          <a:srcRect/>
          <a:stretch>
            <a:fillRect/>
          </a:stretch>
        </p:blipFill>
        <p:spPr bwMode="auto">
          <a:xfrm>
            <a:off x="7358082" y="714356"/>
            <a:ext cx="1528804" cy="271464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85776"/>
            <a:ext cx="7886700" cy="1325563"/>
          </a:xfrm>
        </p:spPr>
        <p:txBody>
          <a:bodyPr/>
          <a:lstStyle/>
          <a:p>
            <a:r>
              <a:rPr lang="uk-UA" dirty="0" smtClean="0">
                <a:latin typeface="Times New Roman" pitchFamily="18" charset="0"/>
                <a:cs typeface="Times New Roman" pitchFamily="18" charset="0"/>
              </a:rPr>
              <a:t>Джинсовий тиждень</a:t>
            </a:r>
            <a:endParaRPr lang="ru-RU" dirty="0">
              <a:latin typeface="Times New Roman" pitchFamily="18" charset="0"/>
              <a:cs typeface="Times New Roman" pitchFamily="18" charset="0"/>
            </a:endParaRPr>
          </a:p>
        </p:txBody>
      </p:sp>
      <p:pic>
        <p:nvPicPr>
          <p:cNvPr id="7170" name="Picture 2" descr="C:\Users\User\Desktop\Звіт керівника\тижні\399009316_3215514572087769_4135069585418678978_n.jpg"/>
          <p:cNvPicPr>
            <a:picLocks noChangeAspect="1" noChangeArrowheads="1"/>
          </p:cNvPicPr>
          <p:nvPr/>
        </p:nvPicPr>
        <p:blipFill>
          <a:blip r:embed="rId2"/>
          <a:srcRect/>
          <a:stretch>
            <a:fillRect/>
          </a:stretch>
        </p:blipFill>
        <p:spPr bwMode="auto">
          <a:xfrm>
            <a:off x="3428992" y="642918"/>
            <a:ext cx="5202520" cy="2928958"/>
          </a:xfrm>
          <a:prstGeom prst="rect">
            <a:avLst/>
          </a:prstGeom>
          <a:noFill/>
        </p:spPr>
      </p:pic>
      <p:pic>
        <p:nvPicPr>
          <p:cNvPr id="7171" name="Picture 3" descr="C:\Users\User\Desktop\Звіт керівника\тижні\400693255_3215514038754489_6405327077253152840_n.jpg"/>
          <p:cNvPicPr>
            <a:picLocks noChangeAspect="1" noChangeArrowheads="1"/>
          </p:cNvPicPr>
          <p:nvPr/>
        </p:nvPicPr>
        <p:blipFill>
          <a:blip r:embed="rId3"/>
          <a:srcRect/>
          <a:stretch>
            <a:fillRect/>
          </a:stretch>
        </p:blipFill>
        <p:spPr bwMode="auto">
          <a:xfrm>
            <a:off x="0" y="3571876"/>
            <a:ext cx="6794516" cy="3057532"/>
          </a:xfrm>
          <a:prstGeom prst="rect">
            <a:avLst/>
          </a:prstGeom>
          <a:noFill/>
        </p:spPr>
      </p:pic>
      <p:pic>
        <p:nvPicPr>
          <p:cNvPr id="7172" name="Picture 4" descr="C:\Users\User\Desktop\Звіт керівника\тижні\399087208_3215514605421099_391805921245426586_n.jpg"/>
          <p:cNvPicPr>
            <a:picLocks noChangeAspect="1" noChangeArrowheads="1"/>
          </p:cNvPicPr>
          <p:nvPr/>
        </p:nvPicPr>
        <p:blipFill>
          <a:blip r:embed="rId4" cstate="print"/>
          <a:srcRect/>
          <a:stretch>
            <a:fillRect/>
          </a:stretch>
        </p:blipFill>
        <p:spPr bwMode="auto">
          <a:xfrm>
            <a:off x="7000892" y="4000504"/>
            <a:ext cx="1555053" cy="207167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2290" name="Picture 2" descr="C:\Users\User\Desktop\Звіт керівника\тижні\399704184_3219176021721624_5052855452337153383_n.jpg"/>
          <p:cNvPicPr>
            <a:picLocks noGrp="1" noChangeAspect="1" noChangeArrowheads="1"/>
          </p:cNvPicPr>
          <p:nvPr>
            <p:ph idx="1"/>
          </p:nvPr>
        </p:nvPicPr>
        <p:blipFill>
          <a:blip r:embed="rId2"/>
          <a:srcRect/>
          <a:stretch>
            <a:fillRect/>
          </a:stretch>
        </p:blipFill>
        <p:spPr bwMode="auto">
          <a:xfrm>
            <a:off x="214282" y="0"/>
            <a:ext cx="5968998" cy="3357562"/>
          </a:xfrm>
          <a:prstGeom prst="rect">
            <a:avLst/>
          </a:prstGeom>
          <a:noFill/>
        </p:spPr>
      </p:pic>
      <p:pic>
        <p:nvPicPr>
          <p:cNvPr id="12291" name="Picture 3" descr="C:\Users\User\Desktop\Звіт керівника\тижні\399681133_3219176111721615_2940155299167282629_n.jpg"/>
          <p:cNvPicPr>
            <a:picLocks noChangeAspect="1" noChangeArrowheads="1"/>
          </p:cNvPicPr>
          <p:nvPr/>
        </p:nvPicPr>
        <p:blipFill>
          <a:blip r:embed="rId3"/>
          <a:srcRect/>
          <a:stretch>
            <a:fillRect/>
          </a:stretch>
        </p:blipFill>
        <p:spPr bwMode="auto">
          <a:xfrm>
            <a:off x="6215074" y="0"/>
            <a:ext cx="2603904" cy="5786454"/>
          </a:xfrm>
          <a:prstGeom prst="rect">
            <a:avLst/>
          </a:prstGeom>
          <a:noFill/>
        </p:spPr>
      </p:pic>
      <p:pic>
        <p:nvPicPr>
          <p:cNvPr id="12292" name="Picture 4" descr="C:\Users\User\Desktop\Звіт керівника\тижні\399654950_3219176138388279_6355375275350629023_n.jpg"/>
          <p:cNvPicPr>
            <a:picLocks noChangeAspect="1" noChangeArrowheads="1"/>
          </p:cNvPicPr>
          <p:nvPr/>
        </p:nvPicPr>
        <p:blipFill>
          <a:blip r:embed="rId4"/>
          <a:srcRect/>
          <a:stretch>
            <a:fillRect/>
          </a:stretch>
        </p:blipFill>
        <p:spPr bwMode="auto">
          <a:xfrm>
            <a:off x="214282" y="3286124"/>
            <a:ext cx="2214546" cy="4921213"/>
          </a:xfrm>
          <a:prstGeom prst="rect">
            <a:avLst/>
          </a:prstGeom>
          <a:noFill/>
        </p:spPr>
      </p:pic>
      <p:pic>
        <p:nvPicPr>
          <p:cNvPr id="12293" name="Picture 5" descr="C:\Users\User\Desktop\Звіт керівника\тижні\399654327_3219176168388276_6613944792926235285_n.jpg"/>
          <p:cNvPicPr>
            <a:picLocks noChangeAspect="1" noChangeArrowheads="1"/>
          </p:cNvPicPr>
          <p:nvPr/>
        </p:nvPicPr>
        <p:blipFill>
          <a:blip r:embed="rId5"/>
          <a:srcRect/>
          <a:stretch>
            <a:fillRect/>
          </a:stretch>
        </p:blipFill>
        <p:spPr bwMode="auto">
          <a:xfrm>
            <a:off x="2786050" y="2500306"/>
            <a:ext cx="30861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5720" y="0"/>
            <a:ext cx="8229600" cy="1928826"/>
          </a:xfrm>
        </p:spPr>
        <p:txBody>
          <a:bodyPr>
            <a:normAutofit/>
          </a:bodyPr>
          <a:lstStyle/>
          <a:p>
            <a:r>
              <a:rPr lang="ru-RU" sz="1600" b="0" dirty="0" err="1" smtClean="0">
                <a:latin typeface="Times New Roman" pitchFamily="18" charset="0"/>
                <a:cs typeface="Times New Roman" pitchFamily="18" charset="0"/>
              </a:rPr>
              <a:t>Освітнє</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середовище</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безпечне</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сприяє</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збереженню</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психологічного</a:t>
            </a:r>
            <a:r>
              <a:rPr lang="ru-RU" sz="1600" b="0" dirty="0" smtClean="0">
                <a:latin typeface="Times New Roman" pitchFamily="18" charset="0"/>
                <a:cs typeface="Times New Roman" pitchFamily="18" charset="0"/>
              </a:rPr>
              <a:t> та </a:t>
            </a:r>
            <a:r>
              <a:rPr lang="ru-RU" sz="1600" b="0" dirty="0" err="1" smtClean="0">
                <a:latin typeface="Times New Roman" pitchFamily="18" charset="0"/>
                <a:cs typeface="Times New Roman" pitchFamily="18" charset="0"/>
              </a:rPr>
              <a:t>фізичного</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здоров’я</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усіх</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учасників</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освітнього</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процесу</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спрямоване</a:t>
            </a:r>
            <a:r>
              <a:rPr lang="ru-RU" sz="1600" b="0" dirty="0" smtClean="0">
                <a:latin typeface="Times New Roman" pitchFamily="18" charset="0"/>
                <a:cs typeface="Times New Roman" pitchFamily="18" charset="0"/>
              </a:rPr>
              <a:t>  на </a:t>
            </a:r>
            <a:r>
              <a:rPr lang="ru-RU" sz="1600" b="0" dirty="0" err="1" smtClean="0">
                <a:latin typeface="Times New Roman" pitchFamily="18" charset="0"/>
                <a:cs typeface="Times New Roman" pitchFamily="18" charset="0"/>
              </a:rPr>
              <a:t>надання</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якісних</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освітніх</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послуг</a:t>
            </a:r>
            <a:r>
              <a:rPr lang="ru-RU" sz="1600" b="0" dirty="0" smtClean="0">
                <a:latin typeface="Times New Roman" pitchFamily="18" charset="0"/>
                <a:cs typeface="Times New Roman" pitchFamily="18" charset="0"/>
              </a:rPr>
              <a:t> та </a:t>
            </a:r>
            <a:r>
              <a:rPr lang="ru-RU" sz="1600" b="0" dirty="0" err="1" smtClean="0">
                <a:latin typeface="Times New Roman" pitchFamily="18" charset="0"/>
                <a:cs typeface="Times New Roman" pitchFamily="18" charset="0"/>
              </a:rPr>
              <a:t>позитивну</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мотивацію</a:t>
            </a:r>
            <a:r>
              <a:rPr lang="ru-RU" sz="1600" b="0" dirty="0" smtClean="0">
                <a:latin typeface="Times New Roman" pitchFamily="18" charset="0"/>
                <a:cs typeface="Times New Roman" pitchFamily="18" charset="0"/>
              </a:rPr>
              <a:t> до </a:t>
            </a:r>
            <a:r>
              <a:rPr lang="ru-RU" sz="1600" b="0" dirty="0" err="1" smtClean="0">
                <a:latin typeface="Times New Roman" pitchFamily="18" charset="0"/>
                <a:cs typeface="Times New Roman" pitchFamily="18" charset="0"/>
              </a:rPr>
              <a:t>освітньої</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діяльності</a:t>
            </a:r>
            <a:r>
              <a:rPr lang="ru-RU" sz="1600" b="0" dirty="0" smtClean="0">
                <a:latin typeface="Times New Roman" pitchFamily="18" charset="0"/>
                <a:cs typeface="Times New Roman" pitchFamily="18" charset="0"/>
              </a:rPr>
              <a:t>.</a:t>
            </a:r>
            <a:br>
              <a:rPr lang="ru-RU" sz="1600" b="0" dirty="0" smtClean="0">
                <a:latin typeface="Times New Roman" pitchFamily="18" charset="0"/>
                <a:cs typeface="Times New Roman" pitchFamily="18" charset="0"/>
              </a:rPr>
            </a:br>
            <a:r>
              <a:rPr lang="uk-UA" sz="1600" dirty="0" smtClean="0">
                <a:latin typeface="Times New Roman" pitchFamily="18" charset="0"/>
                <a:cs typeface="Times New Roman" pitchFamily="18" charset="0"/>
              </a:rPr>
              <a:t> </a:t>
            </a:r>
            <a:r>
              <a:rPr lang="ru-RU" sz="1600" b="0" dirty="0" smtClean="0">
                <a:latin typeface="Times New Roman" pitchFamily="18" charset="0"/>
                <a:cs typeface="Times New Roman" pitchFamily="18" charset="0"/>
              </a:rPr>
              <a:t>Створено </a:t>
            </a:r>
            <a:r>
              <a:rPr lang="ru-RU" sz="1600" b="0" dirty="0" err="1" smtClean="0">
                <a:latin typeface="Times New Roman" pitchFamily="18" charset="0"/>
                <a:cs typeface="Times New Roman" pitchFamily="18" charset="0"/>
              </a:rPr>
              <a:t>здоров’язберігаючий</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простір</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який</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мотивує</a:t>
            </a:r>
            <a:r>
              <a:rPr lang="ru-RU" sz="1600" b="0" dirty="0" smtClean="0">
                <a:latin typeface="Times New Roman" pitchFamily="18" charset="0"/>
                <a:cs typeface="Times New Roman" pitchFamily="18" charset="0"/>
              </a:rPr>
              <a:t> до </a:t>
            </a:r>
            <a:r>
              <a:rPr lang="ru-RU" sz="1600" b="0" dirty="0" err="1" smtClean="0">
                <a:latin typeface="Times New Roman" pitchFamily="18" charset="0"/>
                <a:cs typeface="Times New Roman" pitchFamily="18" charset="0"/>
              </a:rPr>
              <a:t>активності</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ігрові</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майданчики</a:t>
            </a:r>
            <a:r>
              <a:rPr lang="ru-RU" sz="1600" b="0" dirty="0" smtClean="0">
                <a:latin typeface="Times New Roman" pitchFamily="18" charset="0"/>
                <a:cs typeface="Times New Roman" pitchFamily="18" charset="0"/>
              </a:rPr>
              <a:t> для </a:t>
            </a:r>
            <a:r>
              <a:rPr lang="ru-RU" sz="1600" b="0" dirty="0" err="1" smtClean="0">
                <a:latin typeface="Times New Roman" pitchFamily="18" charset="0"/>
                <a:cs typeface="Times New Roman" pitchFamily="18" charset="0"/>
              </a:rPr>
              <a:t>учнів</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початкової</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школи</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ідля</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учнів</a:t>
            </a:r>
            <a:r>
              <a:rPr lang="ru-RU" sz="1600" b="0" dirty="0" smtClean="0">
                <a:latin typeface="Times New Roman" pitchFamily="18" charset="0"/>
                <a:cs typeface="Times New Roman" pitchFamily="18" charset="0"/>
              </a:rPr>
              <a:t> старших </a:t>
            </a:r>
            <a:r>
              <a:rPr lang="ru-RU" sz="1600" b="0" dirty="0" err="1" smtClean="0">
                <a:latin typeface="Times New Roman" pitchFamily="18" charset="0"/>
                <a:cs typeface="Times New Roman" pitchFamily="18" charset="0"/>
              </a:rPr>
              <a:t>класів</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тенісні</a:t>
            </a:r>
            <a:r>
              <a:rPr lang="ru-RU" sz="1600" b="0" dirty="0" smtClean="0">
                <a:latin typeface="Times New Roman" pitchFamily="18" charset="0"/>
                <a:cs typeface="Times New Roman" pitchFamily="18" charset="0"/>
              </a:rPr>
              <a:t> </a:t>
            </a:r>
            <a:r>
              <a:rPr lang="ru-RU" sz="1600" b="0" dirty="0" err="1" smtClean="0">
                <a:latin typeface="Times New Roman" pitchFamily="18" charset="0"/>
                <a:cs typeface="Times New Roman" pitchFamily="18" charset="0"/>
              </a:rPr>
              <a:t>столи</a:t>
            </a:r>
            <a:r>
              <a:rPr lang="ru-RU" sz="1600" b="0" dirty="0" smtClean="0">
                <a:latin typeface="Times New Roman" pitchFamily="18" charset="0"/>
                <a:cs typeface="Times New Roman" pitchFamily="18" charset="0"/>
              </a:rPr>
              <a:t> в </a:t>
            </a:r>
            <a:r>
              <a:rPr lang="ru-RU" sz="1600" b="0" dirty="0" err="1" smtClean="0">
                <a:latin typeface="Times New Roman" pitchFamily="18" charset="0"/>
                <a:cs typeface="Times New Roman" pitchFamily="18" charset="0"/>
              </a:rPr>
              <a:t>рекреаціях</a:t>
            </a:r>
            <a:r>
              <a:rPr lang="ru-RU" sz="1600" b="0" dirty="0" smtClean="0">
                <a:latin typeface="Times New Roman" pitchFamily="18" charset="0"/>
                <a:cs typeface="Times New Roman" pitchFamily="18" charset="0"/>
              </a:rPr>
              <a:t>, лавки в коридорах )</a:t>
            </a:r>
            <a:br>
              <a:rPr lang="ru-RU" sz="1600" b="0" dirty="0" smtClean="0">
                <a:latin typeface="Times New Roman" pitchFamily="18" charset="0"/>
                <a:cs typeface="Times New Roman" pitchFamily="18" charset="0"/>
              </a:rPr>
            </a:br>
            <a:endParaRPr lang="ru-RU" sz="1600" b="0" dirty="0">
              <a:latin typeface="Times New Roman" pitchFamily="18" charset="0"/>
              <a:cs typeface="Times New Roman" pitchFamily="18" charset="0"/>
            </a:endParaRPr>
          </a:p>
        </p:txBody>
      </p:sp>
      <p:sp>
        <p:nvSpPr>
          <p:cNvPr id="2" name="Содержимое 1"/>
          <p:cNvSpPr>
            <a:spLocks noGrp="1"/>
          </p:cNvSpPr>
          <p:nvPr>
            <p:ph idx="1"/>
          </p:nvPr>
        </p:nvSpPr>
        <p:spPr/>
        <p:txBody>
          <a:bodyPr>
            <a:normAutofit/>
          </a:bodyPr>
          <a:lstStyle/>
          <a:p>
            <a:endParaRPr lang="ru-RU" b="1" dirty="0" smtClean="0"/>
          </a:p>
          <a:p>
            <a:endParaRPr lang="ru-RU" dirty="0" smtClean="0"/>
          </a:p>
          <a:p>
            <a:endParaRPr lang="ru-RU" dirty="0"/>
          </a:p>
        </p:txBody>
      </p:sp>
      <p:pic>
        <p:nvPicPr>
          <p:cNvPr id="1026" name="Picture 2" descr="C:\Users\User\Desktop\фото\IMG_20210607_171149.jpg"/>
          <p:cNvPicPr>
            <a:picLocks noChangeAspect="1" noChangeArrowheads="1"/>
          </p:cNvPicPr>
          <p:nvPr/>
        </p:nvPicPr>
        <p:blipFill>
          <a:blip r:embed="rId3" cstate="print"/>
          <a:srcRect/>
          <a:stretch>
            <a:fillRect/>
          </a:stretch>
        </p:blipFill>
        <p:spPr bwMode="auto">
          <a:xfrm>
            <a:off x="2104959" y="-75048"/>
            <a:ext cx="2893239" cy="3857652"/>
          </a:xfrm>
          <a:prstGeom prst="rect">
            <a:avLst/>
          </a:prstGeom>
          <a:noFill/>
        </p:spPr>
      </p:pic>
      <p:pic>
        <p:nvPicPr>
          <p:cNvPr id="1028" name="Picture 4" descr="C:\Users\User\Desktop\фото\IMG_20210607_094621.jpg"/>
          <p:cNvPicPr>
            <a:picLocks noChangeAspect="1" noChangeArrowheads="1"/>
          </p:cNvPicPr>
          <p:nvPr/>
        </p:nvPicPr>
        <p:blipFill>
          <a:blip r:embed="rId4" cstate="print"/>
          <a:srcRect/>
          <a:stretch>
            <a:fillRect/>
          </a:stretch>
        </p:blipFill>
        <p:spPr bwMode="auto">
          <a:xfrm>
            <a:off x="4869782" y="0"/>
            <a:ext cx="4143371" cy="3107528"/>
          </a:xfrm>
          <a:prstGeom prst="rect">
            <a:avLst/>
          </a:prstGeom>
          <a:noFill/>
        </p:spPr>
      </p:pic>
      <p:pic>
        <p:nvPicPr>
          <p:cNvPr id="6" name="Picture 3" descr="C:\Users\User\Desktop\фото\IMG_20210607_171227.jpg"/>
          <p:cNvPicPr>
            <a:picLocks noChangeAspect="1" noChangeArrowheads="1"/>
          </p:cNvPicPr>
          <p:nvPr/>
        </p:nvPicPr>
        <p:blipFill>
          <a:blip r:embed="rId5" cstate="print"/>
          <a:srcRect/>
          <a:stretch>
            <a:fillRect/>
          </a:stretch>
        </p:blipFill>
        <p:spPr bwMode="auto">
          <a:xfrm>
            <a:off x="-193060" y="114752"/>
            <a:ext cx="2860736" cy="3814314"/>
          </a:xfrm>
          <a:prstGeom prst="rect">
            <a:avLst/>
          </a:prstGeom>
          <a:noFill/>
        </p:spPr>
      </p:pic>
      <p:pic>
        <p:nvPicPr>
          <p:cNvPr id="66561" name="Picture 1" descr="C:\Users\User\Desktop\Звіт керівника\434181405_7543602495706358_5116797372911217619_n.jpg"/>
          <p:cNvPicPr>
            <a:picLocks noChangeAspect="1" noChangeArrowheads="1"/>
          </p:cNvPicPr>
          <p:nvPr/>
        </p:nvPicPr>
        <p:blipFill>
          <a:blip r:embed="rId6" cstate="print"/>
          <a:srcRect/>
          <a:stretch>
            <a:fillRect/>
          </a:stretch>
        </p:blipFill>
        <p:spPr bwMode="auto">
          <a:xfrm>
            <a:off x="5000628" y="3929066"/>
            <a:ext cx="3963860" cy="2972895"/>
          </a:xfrm>
          <a:prstGeom prst="rect">
            <a:avLst/>
          </a:prstGeom>
          <a:noFill/>
        </p:spPr>
      </p:pic>
      <p:pic>
        <p:nvPicPr>
          <p:cNvPr id="66562" name="Picture 2" descr="C:\Users\User\Desktop\Звіт керівника\434297718_7543605665706041_1288334317878179425_n.jpg"/>
          <p:cNvPicPr>
            <a:picLocks noChangeAspect="1" noChangeArrowheads="1"/>
          </p:cNvPicPr>
          <p:nvPr/>
        </p:nvPicPr>
        <p:blipFill>
          <a:blip r:embed="rId7" cstate="print"/>
          <a:srcRect/>
          <a:stretch>
            <a:fillRect/>
          </a:stretch>
        </p:blipFill>
        <p:spPr bwMode="auto">
          <a:xfrm>
            <a:off x="0" y="3782604"/>
            <a:ext cx="4209918" cy="3157439"/>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latin typeface="Times New Roman" pitchFamily="18" charset="0"/>
                <a:cs typeface="Times New Roman" pitchFamily="18" charset="0"/>
              </a:rPr>
              <a:t>Тиждень духовності</a:t>
            </a:r>
            <a:endParaRPr lang="ru-RU" dirty="0">
              <a:latin typeface="Times New Roman" pitchFamily="18" charset="0"/>
              <a:cs typeface="Times New Roman" pitchFamily="18" charset="0"/>
            </a:endParaRPr>
          </a:p>
        </p:txBody>
      </p:sp>
      <p:pic>
        <p:nvPicPr>
          <p:cNvPr id="13314" name="Picture 2" descr="C:\Users\User\Desktop\Звіт керівника\тижні\399646744_3218138531825373_6216087243127473529_n.jpg"/>
          <p:cNvPicPr>
            <a:picLocks noChangeAspect="1" noChangeArrowheads="1"/>
          </p:cNvPicPr>
          <p:nvPr/>
        </p:nvPicPr>
        <p:blipFill>
          <a:blip r:embed="rId2"/>
          <a:srcRect/>
          <a:stretch>
            <a:fillRect/>
          </a:stretch>
        </p:blipFill>
        <p:spPr bwMode="auto">
          <a:xfrm>
            <a:off x="357158" y="1857364"/>
            <a:ext cx="8124942" cy="457424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75"/>
            <a:ext cx="7386634" cy="1071570"/>
          </a:xfrm>
        </p:spPr>
        <p:txBody>
          <a:bodyPr/>
          <a:lstStyle/>
          <a:p>
            <a:r>
              <a:rPr lang="uk-UA" dirty="0" smtClean="0">
                <a:latin typeface="Times New Roman" pitchFamily="18" charset="0"/>
                <a:cs typeface="Times New Roman" pitchFamily="18" charset="0"/>
              </a:rPr>
              <a:t>Тиждень доброти</a:t>
            </a:r>
            <a:endParaRPr lang="ru-RU" dirty="0">
              <a:latin typeface="Times New Roman" pitchFamily="18" charset="0"/>
              <a:cs typeface="Times New Roman" pitchFamily="18" charset="0"/>
            </a:endParaRPr>
          </a:p>
        </p:txBody>
      </p:sp>
      <p:pic>
        <p:nvPicPr>
          <p:cNvPr id="14338" name="Picture 2" descr="C:\Users\User\Desktop\Звіт керівника\тижні\399637526_3218137598492133_1176146749153585595_n.jpg"/>
          <p:cNvPicPr>
            <a:picLocks noChangeAspect="1" noChangeArrowheads="1"/>
          </p:cNvPicPr>
          <p:nvPr/>
        </p:nvPicPr>
        <p:blipFill>
          <a:blip r:embed="rId2"/>
          <a:srcRect/>
          <a:stretch>
            <a:fillRect/>
          </a:stretch>
        </p:blipFill>
        <p:spPr bwMode="auto">
          <a:xfrm>
            <a:off x="4214810" y="0"/>
            <a:ext cx="5143500" cy="6858000"/>
          </a:xfrm>
          <a:prstGeom prst="rect">
            <a:avLst/>
          </a:prstGeom>
          <a:noFill/>
        </p:spPr>
      </p:pic>
      <p:pic>
        <p:nvPicPr>
          <p:cNvPr id="14339" name="Picture 3" descr="C:\Users\User\Desktop\Звіт керівника\тижні\427993298_1697161867360712_274406219779549697_n.jpg"/>
          <p:cNvPicPr>
            <a:picLocks noChangeAspect="1" noChangeArrowheads="1"/>
          </p:cNvPicPr>
          <p:nvPr/>
        </p:nvPicPr>
        <p:blipFill>
          <a:blip r:embed="rId3"/>
          <a:srcRect/>
          <a:stretch>
            <a:fillRect/>
          </a:stretch>
        </p:blipFill>
        <p:spPr bwMode="auto">
          <a:xfrm>
            <a:off x="214282" y="1142984"/>
            <a:ext cx="4068598" cy="501353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8695878" cy="706420"/>
          </a:xfrm>
        </p:spPr>
        <p:txBody>
          <a:bodyPr>
            <a:normAutofit fontScale="90000"/>
          </a:bodyPr>
          <a:lstStyle/>
          <a:p>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Кава</a:t>
            </a:r>
            <a:r>
              <a:rPr lang="ru-RU" dirty="0" smtClean="0">
                <a:latin typeface="Times New Roman" pitchFamily="18" charset="0"/>
                <a:cs typeface="Times New Roman" pitchFamily="18" charset="0"/>
              </a:rPr>
              <a:t> за </a:t>
            </a:r>
            <a:r>
              <a:rPr lang="ru-RU" dirty="0" err="1" smtClean="0">
                <a:latin typeface="Times New Roman" pitchFamily="18" charset="0"/>
                <a:cs typeface="Times New Roman" pitchFamily="18" charset="0"/>
              </a:rPr>
              <a:t>донат</a:t>
            </a:r>
            <a:r>
              <a:rPr lang="ru-RU" dirty="0" smtClean="0">
                <a:latin typeface="Times New Roman" pitchFamily="18" charset="0"/>
                <a:cs typeface="Times New Roman" pitchFamily="18" charset="0"/>
              </a:rPr>
              <a:t>" нам </a:t>
            </a:r>
            <a:r>
              <a:rPr lang="ru-RU" dirty="0" err="1" smtClean="0">
                <a:latin typeface="Times New Roman" pitchFamily="18" charset="0"/>
                <a:cs typeface="Times New Roman" pitchFamily="18" charset="0"/>
              </a:rPr>
              <a:t>вдалося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зібрати</a:t>
            </a:r>
            <a:r>
              <a:rPr lang="ru-RU" dirty="0" smtClean="0">
                <a:latin typeface="Times New Roman" pitchFamily="18" charset="0"/>
                <a:cs typeface="Times New Roman" pitchFamily="18" charset="0"/>
              </a:rPr>
              <a:t> 14 128 грн. </a:t>
            </a:r>
            <a:r>
              <a:rPr lang="ru-RU" dirty="0" smtClean="0"/>
              <a:t/>
            </a:r>
            <a:br>
              <a:rPr lang="ru-RU" dirty="0" smtClean="0"/>
            </a:br>
            <a:endParaRPr lang="ru-RU" dirty="0"/>
          </a:p>
        </p:txBody>
      </p:sp>
      <p:pic>
        <p:nvPicPr>
          <p:cNvPr id="15362" name="Picture 2" descr="C:\Users\User\Desktop\Звіт керівника\тижні\401840797_3218138731825353_2182380036332354332_n.jpg"/>
          <p:cNvPicPr>
            <a:picLocks noChangeAspect="1" noChangeArrowheads="1"/>
          </p:cNvPicPr>
          <p:nvPr/>
        </p:nvPicPr>
        <p:blipFill>
          <a:blip r:embed="rId2" cstate="print"/>
          <a:srcRect/>
          <a:stretch>
            <a:fillRect/>
          </a:stretch>
        </p:blipFill>
        <p:spPr bwMode="auto">
          <a:xfrm>
            <a:off x="153060" y="4581128"/>
            <a:ext cx="3426050" cy="1928826"/>
          </a:xfrm>
          <a:prstGeom prst="rect">
            <a:avLst/>
          </a:prstGeom>
          <a:noFill/>
        </p:spPr>
      </p:pic>
      <p:pic>
        <p:nvPicPr>
          <p:cNvPr id="15363" name="Picture 3" descr="C:\Users\User\Desktop\Звіт керівника\волонтери\420124154_3254750871497472_354881564294176203_n.jpg"/>
          <p:cNvPicPr>
            <a:picLocks noChangeAspect="1" noChangeArrowheads="1"/>
          </p:cNvPicPr>
          <p:nvPr/>
        </p:nvPicPr>
        <p:blipFill>
          <a:blip r:embed="rId3"/>
          <a:srcRect/>
          <a:stretch>
            <a:fillRect/>
          </a:stretch>
        </p:blipFill>
        <p:spPr bwMode="auto">
          <a:xfrm>
            <a:off x="-27012" y="990374"/>
            <a:ext cx="3786194" cy="2839646"/>
          </a:xfrm>
          <a:prstGeom prst="rect">
            <a:avLst/>
          </a:prstGeom>
          <a:noFill/>
        </p:spPr>
      </p:pic>
      <p:pic>
        <p:nvPicPr>
          <p:cNvPr id="15364" name="Picture 4" descr="C:\Users\User\Desktop\Звіт керівника\438738891_449157124301795_250281184355643778_n (1).jpg"/>
          <p:cNvPicPr>
            <a:picLocks noChangeAspect="1" noChangeArrowheads="1"/>
          </p:cNvPicPr>
          <p:nvPr/>
        </p:nvPicPr>
        <p:blipFill>
          <a:blip r:embed="rId4"/>
          <a:srcRect/>
          <a:stretch>
            <a:fillRect/>
          </a:stretch>
        </p:blipFill>
        <p:spPr bwMode="auto">
          <a:xfrm>
            <a:off x="3995936" y="1340768"/>
            <a:ext cx="3357568" cy="4476757"/>
          </a:xfrm>
          <a:prstGeom prst="rect">
            <a:avLst/>
          </a:prstGeom>
          <a:noFill/>
        </p:spPr>
      </p:pic>
      <p:pic>
        <p:nvPicPr>
          <p:cNvPr id="15365" name="Picture 5" descr="C:\Users\User\Desktop\Звіт керівника\438086962_449157170968457_5659336205158539815_n.jpg"/>
          <p:cNvPicPr>
            <a:picLocks noChangeAspect="1" noChangeArrowheads="1"/>
          </p:cNvPicPr>
          <p:nvPr/>
        </p:nvPicPr>
        <p:blipFill>
          <a:blip r:embed="rId5"/>
          <a:srcRect/>
          <a:stretch>
            <a:fillRect/>
          </a:stretch>
        </p:blipFill>
        <p:spPr bwMode="auto">
          <a:xfrm>
            <a:off x="6427998" y="3068960"/>
            <a:ext cx="2754306" cy="3672408"/>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3420" y="116632"/>
            <a:ext cx="7886700" cy="1325563"/>
          </a:xfrm>
        </p:spPr>
        <p:txBody>
          <a:bodyPr>
            <a:normAutofit/>
          </a:bodyPr>
          <a:lstStyle/>
          <a:p>
            <a:r>
              <a:rPr lang="uk-UA" sz="2400" dirty="0" smtClean="0">
                <a:latin typeface="Times New Roman" panose="02020603050405020304" pitchFamily="18" charset="0"/>
                <a:cs typeface="Times New Roman" panose="02020603050405020304" pitchFamily="18" charset="0"/>
              </a:rPr>
              <a:t>Команда юнаків та дівчат  9-10 класів призери  обласних військово-практичних змагань, які проходили на базі Львівського військового ліцею імені Героїв Крут</a:t>
            </a:r>
            <a:endParaRPr lang="ru-RU" sz="2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467544" y="1268760"/>
            <a:ext cx="8676456" cy="575106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Ліцей героїв </a:t>
            </a:r>
            <a:r>
              <a:rPr lang="uk-UA" dirty="0" err="1" smtClean="0"/>
              <a:t>Крут</a:t>
            </a:r>
            <a:endParaRPr lang="ru-RU" dirty="0"/>
          </a:p>
        </p:txBody>
      </p:sp>
      <p:pic>
        <p:nvPicPr>
          <p:cNvPr id="91138" name="Picture 2" descr="C:\Users\User\Desktop\Звіт керівника\438172844_3325943811044844_880117591790286362_n.jpg"/>
          <p:cNvPicPr>
            <a:picLocks noChangeAspect="1" noChangeArrowheads="1"/>
          </p:cNvPicPr>
          <p:nvPr/>
        </p:nvPicPr>
        <p:blipFill>
          <a:blip r:embed="rId2"/>
          <a:srcRect/>
          <a:stretch>
            <a:fillRect/>
          </a:stretch>
        </p:blipFill>
        <p:spPr bwMode="auto">
          <a:xfrm>
            <a:off x="642910" y="1571612"/>
            <a:ext cx="3536181" cy="4714908"/>
          </a:xfrm>
          <a:prstGeom prst="rect">
            <a:avLst/>
          </a:prstGeom>
          <a:noFill/>
        </p:spPr>
      </p:pic>
      <p:pic>
        <p:nvPicPr>
          <p:cNvPr id="91140" name="Picture 4" descr="C:\Users\User\Desktop\Звіт керівника\441503470_3325943704378188_2015834201667110114_n.jpg"/>
          <p:cNvPicPr>
            <a:picLocks noChangeAspect="1" noChangeArrowheads="1"/>
          </p:cNvPicPr>
          <p:nvPr/>
        </p:nvPicPr>
        <p:blipFill>
          <a:blip r:embed="rId3"/>
          <a:srcRect/>
          <a:stretch>
            <a:fillRect/>
          </a:stretch>
        </p:blipFill>
        <p:spPr bwMode="auto">
          <a:xfrm>
            <a:off x="151593" y="-24780"/>
            <a:ext cx="4897446" cy="6529928"/>
          </a:xfrm>
          <a:prstGeom prst="rect">
            <a:avLst/>
          </a:prstGeom>
          <a:noFill/>
        </p:spPr>
      </p:pic>
      <p:pic>
        <p:nvPicPr>
          <p:cNvPr id="4" name="Рисунок 3"/>
          <p:cNvPicPr>
            <a:picLocks noChangeAspect="1"/>
          </p:cNvPicPr>
          <p:nvPr/>
        </p:nvPicPr>
        <p:blipFill>
          <a:blip r:embed="rId4"/>
          <a:stretch>
            <a:fillRect/>
          </a:stretch>
        </p:blipFill>
        <p:spPr>
          <a:xfrm>
            <a:off x="4788024" y="24428"/>
            <a:ext cx="4863067" cy="648072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9330" name="Picture 2" descr="C:\Users\User\Desktop\Звіт керівника\438160082_3325943491044876_1122946647553154818_n.jpg"/>
          <p:cNvPicPr>
            <a:picLocks noGrp="1" noChangeAspect="1" noChangeArrowheads="1"/>
          </p:cNvPicPr>
          <p:nvPr>
            <p:ph idx="1"/>
          </p:nvPr>
        </p:nvPicPr>
        <p:blipFill>
          <a:blip r:embed="rId2"/>
          <a:srcRect/>
          <a:stretch>
            <a:fillRect/>
          </a:stretch>
        </p:blipFill>
        <p:spPr bwMode="auto">
          <a:xfrm>
            <a:off x="0" y="-99392"/>
            <a:ext cx="7469198" cy="5601898"/>
          </a:xfrm>
          <a:prstGeom prst="rect">
            <a:avLst/>
          </a:prstGeom>
          <a:noFill/>
        </p:spPr>
      </p:pic>
      <p:pic>
        <p:nvPicPr>
          <p:cNvPr id="3" name="Рисунок 2"/>
          <p:cNvPicPr>
            <a:picLocks noChangeAspect="1"/>
          </p:cNvPicPr>
          <p:nvPr/>
        </p:nvPicPr>
        <p:blipFill>
          <a:blip r:embed="rId3"/>
          <a:stretch>
            <a:fillRect/>
          </a:stretch>
        </p:blipFill>
        <p:spPr>
          <a:xfrm>
            <a:off x="3711993" y="3356992"/>
            <a:ext cx="5432007" cy="360914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48680"/>
            <a:ext cx="7886700" cy="563543"/>
          </a:xfrm>
        </p:spPr>
        <p:txBody>
          <a:bodyPr>
            <a:normAutofit fontScale="90000"/>
          </a:bodyPr>
          <a:lstStyle/>
          <a:p>
            <a:r>
              <a:rPr lang="ru-RU" dirty="0" smtClean="0"/>
              <a:t>ІІ </a:t>
            </a:r>
            <a:r>
              <a:rPr lang="ru-RU" dirty="0" err="1" smtClean="0"/>
              <a:t>місце</a:t>
            </a:r>
            <a:r>
              <a:rPr lang="ru-RU" dirty="0" smtClean="0"/>
              <a:t> </a:t>
            </a:r>
            <a:r>
              <a:rPr lang="ru-RU" dirty="0" err="1" smtClean="0"/>
              <a:t>рій</a:t>
            </a:r>
            <a:r>
              <a:rPr lang="ru-RU" dirty="0" smtClean="0"/>
              <a:t> «</a:t>
            </a:r>
            <a:r>
              <a:rPr lang="ru-RU" dirty="0" err="1" smtClean="0"/>
              <a:t>Характерники</a:t>
            </a:r>
            <a:r>
              <a:rPr lang="ru-RU" dirty="0" smtClean="0"/>
              <a:t>»</a:t>
            </a:r>
            <a:br>
              <a:rPr lang="ru-RU" dirty="0" smtClean="0"/>
            </a:br>
            <a:r>
              <a:rPr lang="ru-RU" dirty="0" err="1" smtClean="0"/>
              <a:t>Учні</a:t>
            </a:r>
            <a:r>
              <a:rPr lang="ru-RU" dirty="0" smtClean="0"/>
              <a:t> 4-их </a:t>
            </a:r>
            <a:r>
              <a:rPr lang="ru-RU" dirty="0" err="1" smtClean="0"/>
              <a:t>класів</a:t>
            </a:r>
            <a:r>
              <a:rPr lang="ru-RU" dirty="0" smtClean="0"/>
              <a:t/>
            </a:r>
            <a:br>
              <a:rPr lang="ru-RU" dirty="0" smtClean="0"/>
            </a:br>
            <a:r>
              <a:rPr lang="ru-RU" dirty="0" smtClean="0">
                <a:hlinkClick r:id="rId2"/>
              </a:rPr>
              <a:t>#</a:t>
            </a:r>
            <a:r>
              <a:rPr lang="ru-RU" dirty="0" err="1" smtClean="0">
                <a:hlinkClick r:id="rId2"/>
              </a:rPr>
              <a:t>Джура_Котигорошко</a:t>
            </a:r>
            <a:r>
              <a:rPr lang="ru-RU" dirty="0" smtClean="0">
                <a:hlinkClick r:id="rId2"/>
              </a:rPr>
              <a:t>_</a:t>
            </a:r>
            <a:endParaRPr lang="ru-RU" dirty="0"/>
          </a:p>
        </p:txBody>
      </p:sp>
      <p:pic>
        <p:nvPicPr>
          <p:cNvPr id="87043" name="Picture 3" descr="C:\Users\User\Desktop\Звіт керівника\438093167_3318086788497213_6381790760973755278_n (1).jpg"/>
          <p:cNvPicPr>
            <a:picLocks noChangeAspect="1" noChangeArrowheads="1"/>
          </p:cNvPicPr>
          <p:nvPr/>
        </p:nvPicPr>
        <p:blipFill>
          <a:blip r:embed="rId3"/>
          <a:srcRect/>
          <a:stretch>
            <a:fillRect/>
          </a:stretch>
        </p:blipFill>
        <p:spPr bwMode="auto">
          <a:xfrm>
            <a:off x="178579" y="2420888"/>
            <a:ext cx="4714908" cy="3143272"/>
          </a:xfrm>
          <a:prstGeom prst="rect">
            <a:avLst/>
          </a:prstGeom>
          <a:noFill/>
        </p:spPr>
      </p:pic>
      <p:pic>
        <p:nvPicPr>
          <p:cNvPr id="87044" name="Picture 4" descr="C:\Users\User\Desktop\Звіт керівника\438092462_3318088518497040_6011463922935550874_n.jpg"/>
          <p:cNvPicPr>
            <a:picLocks noChangeAspect="1" noChangeArrowheads="1"/>
          </p:cNvPicPr>
          <p:nvPr/>
        </p:nvPicPr>
        <p:blipFill>
          <a:blip r:embed="rId4"/>
          <a:srcRect/>
          <a:stretch>
            <a:fillRect/>
          </a:stretch>
        </p:blipFill>
        <p:spPr bwMode="auto">
          <a:xfrm>
            <a:off x="5072066" y="-357214"/>
            <a:ext cx="3860974" cy="6858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301068" cy="1325563"/>
          </a:xfrm>
        </p:spPr>
        <p:txBody>
          <a:bodyPr>
            <a:noAutofit/>
          </a:bodyPr>
          <a:lstStyle/>
          <a:p>
            <a:r>
              <a:rPr lang="ru-RU" sz="2400" dirty="0" err="1" smtClean="0">
                <a:latin typeface="Times New Roman" pitchFamily="18" charset="0"/>
                <a:cs typeface="Times New Roman" pitchFamily="18" charset="0"/>
              </a:rPr>
              <a:t>Рій</a:t>
            </a:r>
            <a:r>
              <a:rPr lang="ru-RU" sz="2400" dirty="0" smtClean="0">
                <a:latin typeface="Times New Roman" pitchFamily="18" charset="0"/>
                <a:cs typeface="Times New Roman" pitchFamily="18" charset="0"/>
              </a:rPr>
              <a:t> " </a:t>
            </a:r>
            <a:r>
              <a:rPr lang="ru-RU" sz="2400" dirty="0" err="1" smtClean="0">
                <a:latin typeface="Times New Roman" pitchFamily="18" charset="0"/>
                <a:cs typeface="Times New Roman" pitchFamily="18" charset="0"/>
              </a:rPr>
              <a:t>Заграва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hlinkClick r:id="rId2"/>
              </a:rPr>
              <a:t>Сокальська</a:t>
            </a:r>
            <a:r>
              <a:rPr lang="ru-RU" sz="2400" dirty="0" smtClean="0">
                <a:latin typeface="Times New Roman" pitchFamily="18" charset="0"/>
                <a:cs typeface="Times New Roman" pitchFamily="18" charset="0"/>
                <a:hlinkClick r:id="rId2"/>
              </a:rPr>
              <a:t> ЗШ №2</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переміг</a:t>
            </a:r>
            <a:r>
              <a:rPr lang="ru-RU" sz="2400" dirty="0" smtClean="0">
                <a:latin typeface="Times New Roman" pitchFamily="18" charset="0"/>
                <a:cs typeface="Times New Roman" pitchFamily="18" charset="0"/>
              </a:rPr>
              <a:t> у І </a:t>
            </a:r>
            <a:r>
              <a:rPr lang="ru-RU" sz="2400" dirty="0" err="1" smtClean="0">
                <a:latin typeface="Times New Roman" pitchFamily="18" charset="0"/>
                <a:cs typeface="Times New Roman" pitchFamily="18" charset="0"/>
              </a:rPr>
              <a:t>етапі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Всеукраїнської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дитячо-юнацької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військово-патріотичної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гри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Сокіл</a:t>
            </a:r>
            <a:r>
              <a:rPr lang="ru-RU" sz="2400" dirty="0" smtClean="0">
                <a:latin typeface="Times New Roman" pitchFamily="18" charset="0"/>
                <a:cs typeface="Times New Roman" pitchFamily="18" charset="0"/>
              </a:rPr>
              <a:t>"("</a:t>
            </a:r>
            <a:r>
              <a:rPr lang="ru-RU" sz="2400" dirty="0" err="1" smtClean="0">
                <a:latin typeface="Times New Roman" pitchFamily="18" charset="0"/>
                <a:cs typeface="Times New Roman" pitchFamily="18" charset="0"/>
              </a:rPr>
              <a:t>Джура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середньої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вікової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групи</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обласних</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змаганнях</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зайняли</a:t>
            </a:r>
            <a:r>
              <a:rPr lang="ru-RU" sz="2400" dirty="0" smtClean="0">
                <a:latin typeface="Times New Roman" pitchFamily="18" charset="0"/>
                <a:cs typeface="Times New Roman" pitchFamily="18" charset="0"/>
              </a:rPr>
              <a:t> 5-е </a:t>
            </a:r>
            <a:r>
              <a:rPr lang="ru-RU" sz="2400" dirty="0" err="1" smtClean="0">
                <a:latin typeface="Times New Roman" pitchFamily="18" charset="0"/>
                <a:cs typeface="Times New Roman" pitchFamily="18" charset="0"/>
              </a:rPr>
              <a:t>місце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серед</a:t>
            </a:r>
            <a:r>
              <a:rPr lang="ru-RU" sz="2400" dirty="0" smtClean="0">
                <a:latin typeface="Times New Roman" pitchFamily="18" charset="0"/>
                <a:cs typeface="Times New Roman" pitchFamily="18" charset="0"/>
              </a:rPr>
              <a:t> 25 команд.</a:t>
            </a:r>
            <a:endParaRPr lang="ru-RU" sz="2400" dirty="0">
              <a:latin typeface="Times New Roman" pitchFamily="18" charset="0"/>
              <a:cs typeface="Times New Roman" pitchFamily="18" charset="0"/>
            </a:endParaRPr>
          </a:p>
        </p:txBody>
      </p:sp>
      <p:pic>
        <p:nvPicPr>
          <p:cNvPr id="4" name="Picture 2" descr="C:\Users\User\Desktop\Звіт керівника\441497284_3328696817436210_5280330014392083099_n.jpg"/>
          <p:cNvPicPr>
            <a:picLocks noChangeAspect="1" noChangeArrowheads="1"/>
          </p:cNvPicPr>
          <p:nvPr/>
        </p:nvPicPr>
        <p:blipFill>
          <a:blip r:embed="rId3"/>
          <a:srcRect/>
          <a:stretch>
            <a:fillRect/>
          </a:stretch>
        </p:blipFill>
        <p:spPr bwMode="auto">
          <a:xfrm>
            <a:off x="785786" y="1500174"/>
            <a:ext cx="6715172" cy="5036379"/>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8066" name="Picture 2" descr="C:\Users\User\Desktop\Звіт керівника\438146131_3328696504102908_3043206062478522618_n (1).jpg"/>
          <p:cNvPicPr>
            <a:picLocks noGrp="1" noChangeAspect="1" noChangeArrowheads="1"/>
          </p:cNvPicPr>
          <p:nvPr>
            <p:ph idx="1"/>
          </p:nvPr>
        </p:nvPicPr>
        <p:blipFill>
          <a:blip r:embed="rId2"/>
          <a:srcRect/>
          <a:stretch>
            <a:fillRect/>
          </a:stretch>
        </p:blipFill>
        <p:spPr bwMode="auto">
          <a:xfrm>
            <a:off x="285720" y="142852"/>
            <a:ext cx="8572528" cy="642939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65127"/>
            <a:ext cx="9001156" cy="706419"/>
          </a:xfrm>
        </p:spPr>
        <p:txBody>
          <a:bodyPr>
            <a:noAutofit/>
          </a:bodyPr>
          <a:lstStyle/>
          <a:p>
            <a:r>
              <a:rPr lang="ru-RU" sz="2400" dirty="0" smtClean="0">
                <a:latin typeface="Times New Roman" pitchFamily="18" charset="0"/>
                <a:cs typeface="Times New Roman" pitchFamily="18" charset="0"/>
              </a:rPr>
              <a:t>"</a:t>
            </a:r>
            <a:r>
              <a:rPr lang="ru-RU" sz="2400" dirty="0" err="1" smtClean="0">
                <a:latin typeface="Times New Roman" pitchFamily="18" charset="0"/>
                <a:cs typeface="Times New Roman" pitchFamily="18" charset="0"/>
              </a:rPr>
              <a:t>Пліч</a:t>
            </a:r>
            <a:r>
              <a:rPr lang="ru-RU" sz="2400" dirty="0" smtClean="0">
                <a:latin typeface="Times New Roman" pitchFamily="18" charset="0"/>
                <a:cs typeface="Times New Roman" pitchFamily="18" charset="0"/>
              </a:rPr>
              <a:t>-о-</a:t>
            </a:r>
            <a:r>
              <a:rPr lang="ru-RU" sz="2400" dirty="0" err="1" smtClean="0">
                <a:latin typeface="Times New Roman" pitchFamily="18" charset="0"/>
                <a:cs typeface="Times New Roman" pitchFamily="18" charset="0"/>
              </a:rPr>
              <a:t>пліч</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Всеукраїнські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шкільні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ліги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із</a:t>
            </a:r>
            <a:r>
              <a:rPr lang="ru-RU" sz="2400" dirty="0" smtClean="0">
                <a:latin typeface="Times New Roman" pitchFamily="18" charset="0"/>
                <a:cs typeface="Times New Roman" pitchFamily="18" charset="0"/>
              </a:rPr>
              <a:t> спортивного </a:t>
            </a:r>
            <a:r>
              <a:rPr lang="ru-RU" sz="2400" dirty="0" err="1" smtClean="0">
                <a:latin typeface="Times New Roman" pitchFamily="18" charset="0"/>
                <a:cs typeface="Times New Roman" pitchFamily="18" charset="0"/>
              </a:rPr>
              <a:t>орієнтування</a:t>
            </a:r>
            <a:r>
              <a:rPr lang="ru-RU" sz="2400" dirty="0" smtClean="0">
                <a:latin typeface="Times New Roman" pitchFamily="18" charset="0"/>
                <a:cs typeface="Times New Roman" pitchFamily="18" charset="0"/>
              </a:rPr>
              <a:t> перемогла команда 6А </a:t>
            </a:r>
            <a:r>
              <a:rPr lang="ru-RU" sz="2400" dirty="0" err="1" smtClean="0">
                <a:latin typeface="Times New Roman" pitchFamily="18" charset="0"/>
                <a:cs typeface="Times New Roman" pitchFamily="18" charset="0"/>
              </a:rPr>
              <a:t>класу</a:t>
            </a:r>
            <a:r>
              <a:rPr lang="ru-RU" sz="2400" dirty="0" smtClean="0">
                <a:latin typeface="Times New Roman" pitchFamily="18" charset="0"/>
                <a:cs typeface="Times New Roman" pitchFamily="18" charset="0"/>
              </a:rPr>
              <a:t> . На </a:t>
            </a:r>
            <a:r>
              <a:rPr lang="ru-RU" sz="2400" dirty="0" err="1" smtClean="0">
                <a:latin typeface="Times New Roman" pitchFamily="18" charset="0"/>
                <a:cs typeface="Times New Roman" pitchFamily="18" charset="0"/>
              </a:rPr>
              <a:t>обласних</a:t>
            </a:r>
            <a:r>
              <a:rPr lang="ru-RU" sz="2400" dirty="0" smtClean="0">
                <a:latin typeface="Times New Roman" pitchFamily="18" charset="0"/>
                <a:cs typeface="Times New Roman" pitchFamily="18" charset="0"/>
              </a:rPr>
              <a:t> – 4 </a:t>
            </a:r>
            <a:r>
              <a:rPr lang="ru-RU" sz="2400" dirty="0" err="1" smtClean="0">
                <a:latin typeface="Times New Roman" pitchFamily="18" charset="0"/>
                <a:cs typeface="Times New Roman" pitchFamily="18" charset="0"/>
              </a:rPr>
              <a:t>місце</a:t>
            </a:r>
            <a:r>
              <a:rPr lang="ru-RU" sz="2400" dirty="0" smtClean="0">
                <a:latin typeface="Times New Roman" pitchFamily="18" charset="0"/>
                <a:cs typeface="Times New Roman" pitchFamily="18" charset="0"/>
              </a:rPr>
              <a:t>.</a:t>
            </a:r>
            <a:br>
              <a:rPr lang="ru-RU" sz="2400" dirty="0" smtClean="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stretch>
            <a:fillRect/>
          </a:stretch>
        </p:blipFill>
        <p:spPr>
          <a:xfrm>
            <a:off x="428596" y="4000504"/>
            <a:ext cx="3959975" cy="2643206"/>
          </a:xfrm>
          <a:prstGeom prst="rect">
            <a:avLst/>
          </a:prstGeom>
        </p:spPr>
      </p:pic>
      <p:pic>
        <p:nvPicPr>
          <p:cNvPr id="52225" name="Picture 1" descr="C:\Users\User\Desktop\Звіт керівника\436302493_857488963084859_8157042764474849511_n.jpg"/>
          <p:cNvPicPr>
            <a:picLocks noChangeAspect="1" noChangeArrowheads="1"/>
          </p:cNvPicPr>
          <p:nvPr/>
        </p:nvPicPr>
        <p:blipFill>
          <a:blip r:embed="rId3"/>
          <a:srcRect/>
          <a:stretch>
            <a:fillRect/>
          </a:stretch>
        </p:blipFill>
        <p:spPr bwMode="auto">
          <a:xfrm>
            <a:off x="500034" y="928670"/>
            <a:ext cx="3857652" cy="2893239"/>
          </a:xfrm>
          <a:prstGeom prst="rect">
            <a:avLst/>
          </a:prstGeom>
          <a:noFill/>
        </p:spPr>
      </p:pic>
      <p:pic>
        <p:nvPicPr>
          <p:cNvPr id="52226" name="Picture 2" descr="C:\Users\User\Desktop\Звіт керівника\436363670_771918115065532_3033703837304860992_n.jpg"/>
          <p:cNvPicPr>
            <a:picLocks noChangeAspect="1" noChangeArrowheads="1"/>
          </p:cNvPicPr>
          <p:nvPr/>
        </p:nvPicPr>
        <p:blipFill>
          <a:blip r:embed="rId4" cstate="print"/>
          <a:srcRect/>
          <a:stretch>
            <a:fillRect/>
          </a:stretch>
        </p:blipFill>
        <p:spPr bwMode="auto">
          <a:xfrm>
            <a:off x="4643437" y="857232"/>
            <a:ext cx="4281054" cy="2857520"/>
          </a:xfrm>
          <a:prstGeom prst="rect">
            <a:avLst/>
          </a:prstGeom>
          <a:noFill/>
        </p:spPr>
      </p:pic>
      <p:pic>
        <p:nvPicPr>
          <p:cNvPr id="52227" name="Picture 3" descr="C:\Users\User\Desktop\Звіт керівника\444192565_771917915065552_3485606502152697317_n.jpg"/>
          <p:cNvPicPr>
            <a:picLocks noChangeAspect="1" noChangeArrowheads="1"/>
          </p:cNvPicPr>
          <p:nvPr/>
        </p:nvPicPr>
        <p:blipFill>
          <a:blip r:embed="rId5" cstate="print"/>
          <a:srcRect/>
          <a:stretch>
            <a:fillRect/>
          </a:stretch>
        </p:blipFill>
        <p:spPr bwMode="auto">
          <a:xfrm>
            <a:off x="4390937" y="846388"/>
            <a:ext cx="4786054" cy="3194597"/>
          </a:xfrm>
          <a:prstGeom prst="rect">
            <a:avLst/>
          </a:prstGeom>
          <a:noFill/>
        </p:spPr>
      </p:pic>
      <p:pic>
        <p:nvPicPr>
          <p:cNvPr id="7" name="Picture 2" descr="C:\Users\User\Desktop\Звіт керівника\438164247_3328696640769561_1866060903190020582_n.jpg"/>
          <p:cNvPicPr>
            <a:picLocks noGrp="1" noChangeAspect="1" noChangeArrowheads="1"/>
          </p:cNvPicPr>
          <p:nvPr>
            <p:ph idx="1"/>
          </p:nvPr>
        </p:nvPicPr>
        <p:blipFill>
          <a:blip r:embed="rId6"/>
          <a:srcRect/>
          <a:stretch>
            <a:fillRect/>
          </a:stretch>
        </p:blipFill>
        <p:spPr bwMode="auto">
          <a:xfrm>
            <a:off x="4714876" y="3500438"/>
            <a:ext cx="4214842" cy="3161132"/>
          </a:xfrm>
          <a:prstGeom prst="rect">
            <a:avLst/>
          </a:prstGeom>
          <a:noFill/>
        </p:spPr>
      </p:pic>
    </p:spTree>
    <p:extLst>
      <p:ext uri="{BB962C8B-B14F-4D97-AF65-F5344CB8AC3E}">
        <p14:creationId xmlns:p14="http://schemas.microsoft.com/office/powerpoint/2010/main" val="1207098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2844" y="274638"/>
            <a:ext cx="9001156" cy="2082792"/>
          </a:xfrm>
        </p:spPr>
        <p:txBody>
          <a:bodyPr>
            <a:noAutofit/>
          </a:bodyPr>
          <a:lstStyle/>
          <a:p>
            <a:r>
              <a:rPr lang="uk-UA" sz="3200" b="0" dirty="0" smtClean="0">
                <a:latin typeface="Times New Roman" pitchFamily="18" charset="0"/>
                <a:cs typeface="Times New Roman" pitchFamily="18" charset="0"/>
              </a:rPr>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       </a:t>
            </a:r>
            <a:br>
              <a:rPr lang="uk-UA" sz="3200" b="0" dirty="0" smtClean="0">
                <a:latin typeface="Times New Roman" pitchFamily="18" charset="0"/>
                <a:cs typeface="Times New Roman" pitchFamily="18" charset="0"/>
              </a:rPr>
            </a:br>
            <a:r>
              <a:rPr lang="uk-UA" sz="3200" dirty="0" smtClean="0">
                <a:effectLst/>
                <a:latin typeface="Times New Roman" pitchFamily="18" charset="0"/>
                <a:cs typeface="Times New Roman" pitchFamily="18" charset="0"/>
              </a:rPr>
              <a:t>Класні керівники, практичний психолог здійснювали системну </a:t>
            </a:r>
            <a:r>
              <a:rPr lang="uk-UA" sz="3200" dirty="0" err="1" smtClean="0">
                <a:effectLst/>
                <a:latin typeface="Times New Roman" pitchFamily="18" charset="0"/>
                <a:cs typeface="Times New Roman" pitchFamily="18" charset="0"/>
              </a:rPr>
              <a:t>превентвну</a:t>
            </a:r>
            <a:r>
              <a:rPr lang="uk-UA" sz="3200" dirty="0" smtClean="0">
                <a:effectLst/>
                <a:latin typeface="Times New Roman" pitchFamily="18" charset="0"/>
                <a:cs typeface="Times New Roman" pitchFamily="18" charset="0"/>
              </a:rPr>
              <a:t> роботу  з виявлення, реагування та запобігання </a:t>
            </a:r>
            <a:r>
              <a:rPr lang="uk-UA" sz="3200" dirty="0" err="1" smtClean="0">
                <a:effectLst/>
                <a:latin typeface="Times New Roman" pitchFamily="18" charset="0"/>
                <a:cs typeface="Times New Roman" pitchFamily="18" charset="0"/>
              </a:rPr>
              <a:t>булінгу</a:t>
            </a:r>
            <a:r>
              <a:rPr lang="uk-UA" sz="3200" dirty="0" smtClean="0">
                <a:effectLst/>
                <a:latin typeface="Times New Roman" pitchFamily="18" charset="0"/>
                <a:cs typeface="Times New Roman" pitchFamily="18" charset="0"/>
              </a:rPr>
              <a:t>, іншим видам  насильства.</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      Велика увага приділялася  дітям, які опинилися у складних життєвих обставинах,  реалізувалися заходи із запобігання проявам порушень прав дитини. </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У 8-9 класах вивчався курс </a:t>
            </a:r>
            <a:r>
              <a:rPr lang="uk-UA" sz="3200" dirty="0" err="1" smtClean="0">
                <a:effectLst/>
                <a:latin typeface="Times New Roman" pitchFamily="18" charset="0"/>
                <a:cs typeface="Times New Roman" pitchFamily="18" charset="0"/>
              </a:rPr>
              <a:t>“Особиста</a:t>
            </a:r>
            <a:r>
              <a:rPr lang="uk-UA" sz="3200" dirty="0" smtClean="0">
                <a:effectLst/>
                <a:latin typeface="Times New Roman" pitchFamily="18" charset="0"/>
                <a:cs typeface="Times New Roman" pitchFamily="18" charset="0"/>
              </a:rPr>
              <a:t> гідність. Безпека життя. Громадянська </a:t>
            </a:r>
            <a:r>
              <a:rPr lang="uk-UA" sz="3200" dirty="0" err="1" smtClean="0">
                <a:effectLst/>
                <a:latin typeface="Times New Roman" pitchFamily="18" charset="0"/>
                <a:cs typeface="Times New Roman" pitchFamily="18" charset="0"/>
              </a:rPr>
              <a:t>позиція”</a:t>
            </a:r>
            <a:r>
              <a:rPr lang="uk-UA" sz="3200" dirty="0" smtClean="0">
                <a:effectLst/>
                <a:latin typeface="Times New Roman" pitchFamily="18" charset="0"/>
                <a:cs typeface="Times New Roman" pitchFamily="18" charset="0"/>
              </a:rPr>
              <a:t/>
            </a:r>
            <a:br>
              <a:rPr lang="uk-UA" sz="3200" dirty="0" smtClean="0">
                <a:effectLst/>
                <a:latin typeface="Times New Roman" pitchFamily="18" charset="0"/>
                <a:cs typeface="Times New Roman" pitchFamily="18" charset="0"/>
              </a:rPr>
            </a:br>
            <a:r>
              <a:rPr lang="uk-UA" sz="3200" dirty="0" smtClean="0">
                <a:effectLst/>
                <a:latin typeface="Times New Roman" pitchFamily="18" charset="0"/>
                <a:cs typeface="Times New Roman" pitchFamily="18" charset="0"/>
              </a:rPr>
              <a:t>          Постійно проводяться зустрічі з представниками ювенальної превенції та соціальних служб.</a:t>
            </a:r>
            <a:endParaRPr lang="ru-RU" sz="3200" dirty="0">
              <a:effectLst/>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7282" name="Picture 2" descr="C:\Users\User\Desktop\Звіт керівника\435927179_771925965064747_1123489782485885037_n.jpg"/>
          <p:cNvPicPr>
            <a:picLocks noGrp="1" noChangeAspect="1" noChangeArrowheads="1"/>
          </p:cNvPicPr>
          <p:nvPr>
            <p:ph idx="1"/>
          </p:nvPr>
        </p:nvPicPr>
        <p:blipFill>
          <a:blip r:embed="rId2"/>
          <a:srcRect/>
          <a:stretch>
            <a:fillRect/>
          </a:stretch>
        </p:blipFill>
        <p:spPr bwMode="auto">
          <a:xfrm>
            <a:off x="-428660" y="428604"/>
            <a:ext cx="8829599" cy="5893585"/>
          </a:xfrm>
          <a:prstGeom prst="rect">
            <a:avLst/>
          </a:prstGeom>
          <a:noFill/>
        </p:spPr>
      </p:pic>
      <p:pic>
        <p:nvPicPr>
          <p:cNvPr id="97283" name="Picture 3" descr="C:\Users\User\Desktop\Звіт керівника\436363670_771918115065532_3033703837304860992_n.jpg"/>
          <p:cNvPicPr>
            <a:picLocks noChangeAspect="1" noChangeArrowheads="1"/>
          </p:cNvPicPr>
          <p:nvPr/>
        </p:nvPicPr>
        <p:blipFill>
          <a:blip r:embed="rId3"/>
          <a:srcRect/>
          <a:stretch>
            <a:fillRect/>
          </a:stretch>
        </p:blipFill>
        <p:spPr bwMode="auto">
          <a:xfrm>
            <a:off x="0" y="377279"/>
            <a:ext cx="9144000" cy="6103441"/>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52"/>
            <a:ext cx="8958238" cy="1325563"/>
          </a:xfrm>
        </p:spPr>
        <p:txBody>
          <a:bodyPr>
            <a:normAutofit/>
          </a:bodyPr>
          <a:lstStyle/>
          <a:p>
            <a:r>
              <a:rPr lang="ru-RU" sz="2700" dirty="0" smtClean="0">
                <a:latin typeface="Times New Roman" pitchFamily="18" charset="0"/>
                <a:cs typeface="Times New Roman" pitchFamily="18" charset="0"/>
              </a:rPr>
              <a:t>У  </a:t>
            </a:r>
            <a:r>
              <a:rPr lang="ru-RU" sz="2700" dirty="0" err="1" smtClean="0">
                <a:latin typeface="Times New Roman" pitchFamily="18" charset="0"/>
                <a:cs typeface="Times New Roman" pitchFamily="18" charset="0"/>
              </a:rPr>
              <a:t>змаганнях</a:t>
            </a:r>
            <a:r>
              <a:rPr lang="ru-RU" sz="2700" dirty="0" smtClean="0">
                <a:latin typeface="Times New Roman" pitchFamily="18" charset="0"/>
                <a:cs typeface="Times New Roman" pitchFamily="18" charset="0"/>
              </a:rPr>
              <a:t> з волейболу </a:t>
            </a:r>
            <a:r>
              <a:rPr lang="ru-RU" sz="2700" dirty="0" err="1" smtClean="0">
                <a:latin typeface="Times New Roman" pitchFamily="18" charset="0"/>
                <a:cs typeface="Times New Roman" pitchFamily="18" charset="0"/>
              </a:rPr>
              <a:t>серед</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юнаків</a:t>
            </a:r>
            <a:r>
              <a:rPr lang="ru-RU" sz="2700" dirty="0" smtClean="0">
                <a:latin typeface="Times New Roman" pitchFamily="18" charset="0"/>
                <a:cs typeface="Times New Roman" pitchFamily="18" charset="0"/>
              </a:rPr>
              <a:t>  та  </a:t>
            </a:r>
            <a:r>
              <a:rPr lang="ru-RU" sz="2700" dirty="0" err="1" smtClean="0">
                <a:latin typeface="Times New Roman" pitchFamily="18" charset="0"/>
                <a:cs typeface="Times New Roman" pitchFamily="18" charset="0"/>
              </a:rPr>
              <a:t>дівчат</a:t>
            </a:r>
            <a:r>
              <a:rPr lang="ru-RU" sz="2700" dirty="0" smtClean="0">
                <a:latin typeface="Times New Roman" pitchFamily="18" charset="0"/>
                <a:cs typeface="Times New Roman" pitchFamily="18" charset="0"/>
              </a:rPr>
              <a:t> у  районному  </a:t>
            </a:r>
            <a:r>
              <a:rPr lang="ru-RU" sz="2700" dirty="0" err="1" smtClean="0">
                <a:latin typeface="Times New Roman" pitchFamily="18" charset="0"/>
                <a:cs typeface="Times New Roman" pitchFamily="18" charset="0"/>
              </a:rPr>
              <a:t>етапі</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Пліч</a:t>
            </a:r>
            <a:r>
              <a:rPr lang="ru-RU" sz="2700" dirty="0" smtClean="0">
                <a:latin typeface="Times New Roman" pitchFamily="18" charset="0"/>
                <a:cs typeface="Times New Roman" pitchFamily="18" charset="0"/>
              </a:rPr>
              <a:t>-о-</a:t>
            </a:r>
            <a:r>
              <a:rPr lang="ru-RU" sz="2700" dirty="0" err="1" smtClean="0">
                <a:latin typeface="Times New Roman" pitchFamily="18" charset="0"/>
                <a:cs typeface="Times New Roman" pitchFamily="18" charset="0"/>
              </a:rPr>
              <a:t>пліч</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Всеукраїнські</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шкільні</a:t>
            </a:r>
            <a:r>
              <a:rPr lang="ru-RU" sz="2700" dirty="0" smtClean="0">
                <a:latin typeface="Times New Roman" pitchFamily="18" charset="0"/>
                <a:cs typeface="Times New Roman" pitchFamily="18" charset="0"/>
              </a:rPr>
              <a:t> </a:t>
            </a:r>
            <a:r>
              <a:rPr lang="ru-RU" sz="2700" dirty="0" err="1" smtClean="0">
                <a:latin typeface="Times New Roman" pitchFamily="18" charset="0"/>
                <a:cs typeface="Times New Roman" pitchFamily="18" charset="0"/>
              </a:rPr>
              <a:t>ліги</a:t>
            </a:r>
            <a:r>
              <a:rPr lang="ru-RU" sz="2700" dirty="0" smtClean="0">
                <a:latin typeface="Times New Roman" pitchFamily="18" charset="0"/>
                <a:cs typeface="Times New Roman" pitchFamily="18" charset="0"/>
              </a:rPr>
              <a:t>"</a:t>
            </a:r>
            <a:r>
              <a:rPr lang="ru-RU" dirty="0" smtClean="0"/>
              <a:t/>
            </a:r>
            <a:br>
              <a:rPr lang="ru-RU" dirty="0" smtClean="0"/>
            </a:br>
            <a:r>
              <a:rPr lang="ru-RU" sz="2400" dirty="0" smtClean="0">
                <a:latin typeface="Times New Roman" pitchFamily="18" charset="0"/>
                <a:cs typeface="Times New Roman" pitchFamily="18" charset="0"/>
              </a:rPr>
              <a:t>юнаки – І </a:t>
            </a:r>
            <a:r>
              <a:rPr lang="ru-RU" sz="2400" dirty="0" err="1" smtClean="0">
                <a:latin typeface="Times New Roman" pitchFamily="18" charset="0"/>
                <a:cs typeface="Times New Roman" pitchFamily="18" charset="0"/>
              </a:rPr>
              <a:t>місце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дівчата</a:t>
            </a:r>
            <a:r>
              <a:rPr lang="ru-RU" sz="2400" dirty="0" smtClean="0">
                <a:latin typeface="Times New Roman" pitchFamily="18" charset="0"/>
                <a:cs typeface="Times New Roman" pitchFamily="18" charset="0"/>
              </a:rPr>
              <a:t> ІІ </a:t>
            </a:r>
            <a:r>
              <a:rPr lang="ru-RU" sz="2400" dirty="0" err="1" smtClean="0">
                <a:latin typeface="Times New Roman" pitchFamily="18" charset="0"/>
                <a:cs typeface="Times New Roman" pitchFamily="18" charset="0"/>
              </a:rPr>
              <a:t>місце</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stretch>
            <a:fillRect/>
          </a:stretch>
        </p:blipFill>
        <p:spPr>
          <a:xfrm>
            <a:off x="4071934" y="1500174"/>
            <a:ext cx="3862180" cy="5149574"/>
          </a:xfrm>
          <a:prstGeom prst="rect">
            <a:avLst/>
          </a:prstGeom>
        </p:spPr>
      </p:pic>
      <p:pic>
        <p:nvPicPr>
          <p:cNvPr id="51201" name="Picture 1" descr="C:\Users\User\Desktop\Звіт керівника\436233233_881576193771476_72242534609420048_n.jpg"/>
          <p:cNvPicPr>
            <a:picLocks noChangeAspect="1" noChangeArrowheads="1"/>
          </p:cNvPicPr>
          <p:nvPr/>
        </p:nvPicPr>
        <p:blipFill>
          <a:blip r:embed="rId3"/>
          <a:srcRect/>
          <a:stretch>
            <a:fillRect/>
          </a:stretch>
        </p:blipFill>
        <p:spPr bwMode="auto">
          <a:xfrm>
            <a:off x="403217" y="1785926"/>
            <a:ext cx="3268289" cy="4357718"/>
          </a:xfrm>
          <a:prstGeom prst="rect">
            <a:avLst/>
          </a:prstGeom>
          <a:noFill/>
        </p:spPr>
      </p:pic>
    </p:spTree>
    <p:extLst>
      <p:ext uri="{BB962C8B-B14F-4D97-AF65-F5344CB8AC3E}">
        <p14:creationId xmlns:p14="http://schemas.microsoft.com/office/powerpoint/2010/main" val="2516075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99392"/>
            <a:ext cx="5218044" cy="6957392"/>
          </a:xfrm>
        </p:spPr>
      </p:pic>
    </p:spTree>
    <p:extLst>
      <p:ext uri="{BB962C8B-B14F-4D97-AF65-F5344CB8AC3E}">
        <p14:creationId xmlns:p14="http://schemas.microsoft.com/office/powerpoint/2010/main" val="3629431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349229"/>
          </a:xfrm>
        </p:spPr>
        <p:txBody>
          <a:bodyPr>
            <a:normAutofit fontScale="90000"/>
          </a:bodyPr>
          <a:lstStyle/>
          <a:p>
            <a:r>
              <a:rPr lang="uk-UA" sz="2400" dirty="0" smtClean="0">
                <a:latin typeface="Times New Roman" pitchFamily="18" charset="0"/>
                <a:cs typeface="Times New Roman" pitchFamily="18" charset="0"/>
              </a:rPr>
              <a:t>Беремо участь у всіх заходах </a:t>
            </a:r>
            <a:r>
              <a:rPr lang="uk-UA" sz="2400" dirty="0" err="1" smtClean="0">
                <a:latin typeface="Times New Roman" pitchFamily="18" charset="0"/>
                <a:cs typeface="Times New Roman" pitchFamily="18" charset="0"/>
              </a:rPr>
              <a:t>Сокальської</a:t>
            </a:r>
            <a:r>
              <a:rPr lang="uk-UA" sz="2400" dirty="0" smtClean="0">
                <a:latin typeface="Times New Roman" pitchFamily="18" charset="0"/>
                <a:cs typeface="Times New Roman" pitchFamily="18" charset="0"/>
              </a:rPr>
              <a:t> міської ради</a:t>
            </a:r>
            <a:endParaRPr lang="ru-RU" sz="2400" dirty="0">
              <a:latin typeface="Times New Roman" pitchFamily="18" charset="0"/>
              <a:cs typeface="Times New Roman" pitchFamily="18" charset="0"/>
            </a:endParaRPr>
          </a:p>
        </p:txBody>
      </p:sp>
      <p:pic>
        <p:nvPicPr>
          <p:cNvPr id="90114" name="Picture 2" descr="C:\Users\User\Desktop\Звіт керівника\438169682_3334566390182586_7744591906076816012_n.jpg"/>
          <p:cNvPicPr>
            <a:picLocks noChangeAspect="1" noChangeArrowheads="1"/>
          </p:cNvPicPr>
          <p:nvPr/>
        </p:nvPicPr>
        <p:blipFill>
          <a:blip r:embed="rId2"/>
          <a:srcRect/>
          <a:stretch>
            <a:fillRect/>
          </a:stretch>
        </p:blipFill>
        <p:spPr bwMode="auto">
          <a:xfrm>
            <a:off x="500034" y="1357298"/>
            <a:ext cx="7744269" cy="4359933"/>
          </a:xfrm>
          <a:prstGeom prst="rect">
            <a:avLst/>
          </a:prstGeom>
          <a:noFill/>
        </p:spPr>
      </p:pic>
      <p:pic>
        <p:nvPicPr>
          <p:cNvPr id="90115" name="Picture 3" descr="C:\Users\User\Desktop\Звіт керівника\444484798_3334566860182539_5568459515215984011_n.jpg"/>
          <p:cNvPicPr>
            <a:picLocks noChangeAspect="1" noChangeArrowheads="1"/>
          </p:cNvPicPr>
          <p:nvPr/>
        </p:nvPicPr>
        <p:blipFill>
          <a:blip r:embed="rId3"/>
          <a:srcRect/>
          <a:stretch>
            <a:fillRect/>
          </a:stretch>
        </p:blipFill>
        <p:spPr bwMode="auto">
          <a:xfrm>
            <a:off x="0" y="381000"/>
            <a:ext cx="9144000" cy="6096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User\Desktop\Звіт керівника\444468863_3334566550182570_2773971397288402704_n.jpg"/>
          <p:cNvPicPr>
            <a:picLocks noGrp="1" noChangeAspect="1" noChangeArrowheads="1"/>
          </p:cNvPicPr>
          <p:nvPr>
            <p:ph idx="1"/>
          </p:nvPr>
        </p:nvPicPr>
        <p:blipFill>
          <a:blip r:embed="rId2"/>
          <a:srcRect/>
          <a:stretch>
            <a:fillRect/>
          </a:stretch>
        </p:blipFill>
        <p:spPr bwMode="auto">
          <a:xfrm>
            <a:off x="-108520" y="404664"/>
            <a:ext cx="9613449" cy="5412259"/>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5234" name="Picture 2" descr="C:\Users\User\Desktop\Звіт керівника\445463900_906202171308878_2770227158017925080_n (1).jpg"/>
          <p:cNvPicPr>
            <a:picLocks noGrp="1" noChangeAspect="1" noChangeArrowheads="1"/>
          </p:cNvPicPr>
          <p:nvPr>
            <p:ph idx="1"/>
          </p:nvPr>
        </p:nvPicPr>
        <p:blipFill>
          <a:blip r:embed="rId2"/>
          <a:srcRect/>
          <a:stretch>
            <a:fillRect/>
          </a:stretch>
        </p:blipFill>
        <p:spPr bwMode="auto">
          <a:xfrm>
            <a:off x="244562" y="0"/>
            <a:ext cx="8892480" cy="666936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0354" name="Picture 2" descr="C:\Users\User\Desktop\Звіт керівника\438160960_3334566926849199_7507811305647021766_n.jpg"/>
          <p:cNvPicPr>
            <a:picLocks noGrp="1" noChangeAspect="1" noChangeArrowheads="1"/>
          </p:cNvPicPr>
          <p:nvPr>
            <p:ph idx="1"/>
          </p:nvPr>
        </p:nvPicPr>
        <p:blipFill>
          <a:blip r:embed="rId2"/>
          <a:srcRect/>
          <a:stretch>
            <a:fillRect/>
          </a:stretch>
        </p:blipFill>
        <p:spPr bwMode="auto">
          <a:xfrm>
            <a:off x="1" y="260648"/>
            <a:ext cx="9612560" cy="5575474"/>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3186" name="Picture 2" descr="C:\Users\User\Desktop\Звіт керівника\442417011_3327833194189239_168352414218408656_n.jpg"/>
          <p:cNvPicPr>
            <a:picLocks noGrp="1" noChangeAspect="1" noChangeArrowheads="1"/>
          </p:cNvPicPr>
          <p:nvPr>
            <p:ph idx="1"/>
          </p:nvPr>
        </p:nvPicPr>
        <p:blipFill>
          <a:blip r:embed="rId2"/>
          <a:srcRect/>
          <a:stretch>
            <a:fillRect/>
          </a:stretch>
        </p:blipFill>
        <p:spPr bwMode="auto">
          <a:xfrm>
            <a:off x="107504" y="347697"/>
            <a:ext cx="9613449" cy="6033631"/>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471586"/>
          </a:xfrm>
        </p:spPr>
        <p:txBody>
          <a:bodyPr>
            <a:normAutofit fontScale="90000"/>
          </a:bodyPr>
          <a:lstStyle/>
          <a:p>
            <a:r>
              <a:rPr lang="uk-UA" dirty="0" smtClean="0">
                <a:latin typeface="Times New Roman" panose="02020603050405020304" pitchFamily="18" charset="0"/>
                <a:cs typeface="Times New Roman" panose="02020603050405020304" pitchFamily="18" charset="0"/>
              </a:rPr>
              <a:t>Великодні гаївки</a:t>
            </a:r>
            <a:endParaRPr lang="ru-RU" dirty="0">
              <a:latin typeface="Times New Roman" panose="02020603050405020304" pitchFamily="18" charset="0"/>
              <a:cs typeface="Times New Roman" panose="02020603050405020304" pitchFamily="18" charset="0"/>
            </a:endParaRPr>
          </a:p>
        </p:txBody>
      </p:sp>
      <p:pic>
        <p:nvPicPr>
          <p:cNvPr id="98306" name="Picture 2" descr="C:\Users\User\Desktop\Звіт керівника\438145043_3322049694767589_8951293109586786556_n.jpg"/>
          <p:cNvPicPr>
            <a:picLocks noGrp="1" noChangeAspect="1" noChangeArrowheads="1"/>
          </p:cNvPicPr>
          <p:nvPr>
            <p:ph idx="1"/>
          </p:nvPr>
        </p:nvPicPr>
        <p:blipFill>
          <a:blip r:embed="rId2"/>
          <a:srcRect/>
          <a:stretch>
            <a:fillRect/>
          </a:stretch>
        </p:blipFill>
        <p:spPr bwMode="auto">
          <a:xfrm>
            <a:off x="-25658" y="836712"/>
            <a:ext cx="9195316" cy="5176855"/>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214290"/>
            <a:ext cx="8286808" cy="923330"/>
          </a:xfrm>
          <a:prstGeom prst="rect">
            <a:avLst/>
          </a:prstGeom>
        </p:spPr>
        <p:txBody>
          <a:bodyPr wrap="square">
            <a:spAutoFit/>
          </a:bodyPr>
          <a:lstStyle/>
          <a:p>
            <a:r>
              <a:rPr lang="uk-UA" dirty="0" smtClean="0">
                <a:latin typeface="Times New Roman" pitchFamily="18" charset="0"/>
                <a:cs typeface="Times New Roman" pitchFamily="18" charset="0"/>
              </a:rPr>
              <a:t>Створено умови для  гурткової роботи .(охоплено 30% здобувачів освіти)</a:t>
            </a:r>
          </a:p>
          <a:p>
            <a:r>
              <a:rPr lang="uk-UA" dirty="0" smtClean="0">
                <a:latin typeface="Times New Roman" pitchFamily="18" charset="0"/>
                <a:cs typeface="Times New Roman" pitchFamily="18" charset="0"/>
              </a:rPr>
              <a:t>Танцювальний гурток. Налагоджено співпрацю з волонтерською з організацією з Америки  </a:t>
            </a:r>
            <a:r>
              <a:rPr lang="en-US" dirty="0" smtClean="0">
                <a:latin typeface="Times New Roman" pitchFamily="18" charset="0"/>
                <a:cs typeface="Times New Roman" pitchFamily="18" charset="0"/>
              </a:rPr>
              <a:t>Dance Fairies</a:t>
            </a:r>
            <a:r>
              <a:rPr lang="uk-UA" dirty="0" smtClean="0">
                <a:latin typeface="Times New Roman" pitchFamily="18" charset="0"/>
                <a:cs typeface="Times New Roman" pitchFamily="18" charset="0"/>
              </a:rPr>
              <a:t>, яка присилає нам танцювальні костюми.</a:t>
            </a:r>
            <a:endParaRPr lang="uk-UA" dirty="0">
              <a:latin typeface="Times New Roman" pitchFamily="18" charset="0"/>
              <a:cs typeface="Times New Roman" pitchFamily="18" charset="0"/>
            </a:endParaRPr>
          </a:p>
        </p:txBody>
      </p:sp>
      <p:pic>
        <p:nvPicPr>
          <p:cNvPr id="5124" name="Picture 4" descr="E:\меблі\IMG_20191104_142705.jpg"/>
          <p:cNvPicPr>
            <a:picLocks noChangeAspect="1" noChangeArrowheads="1"/>
          </p:cNvPicPr>
          <p:nvPr/>
        </p:nvPicPr>
        <p:blipFill>
          <a:blip r:embed="rId2" cstate="print"/>
          <a:srcRect/>
          <a:stretch>
            <a:fillRect/>
          </a:stretch>
        </p:blipFill>
        <p:spPr bwMode="auto">
          <a:xfrm>
            <a:off x="-14478000" y="-10858500"/>
            <a:ext cx="4800000" cy="3600000"/>
          </a:xfrm>
          <a:prstGeom prst="rect">
            <a:avLst/>
          </a:prstGeom>
          <a:noFill/>
        </p:spPr>
      </p:pic>
      <p:pic>
        <p:nvPicPr>
          <p:cNvPr id="2" name="Рисунок 1"/>
          <p:cNvPicPr>
            <a:picLocks noChangeAspect="1"/>
          </p:cNvPicPr>
          <p:nvPr/>
        </p:nvPicPr>
        <p:blipFill>
          <a:blip r:embed="rId3"/>
          <a:stretch>
            <a:fillRect/>
          </a:stretch>
        </p:blipFill>
        <p:spPr>
          <a:xfrm>
            <a:off x="179512" y="1084914"/>
            <a:ext cx="8784976" cy="565645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274638"/>
            <a:ext cx="9540552" cy="1143000"/>
          </a:xfrm>
        </p:spPr>
        <p:txBody>
          <a:bodyPr>
            <a:noAutofit/>
          </a:bodyPr>
          <a:lstStyle/>
          <a:p>
            <a:r>
              <a:rPr lang="uk-UA" sz="3200" b="0" dirty="0" smtClean="0">
                <a:latin typeface="Times New Roman" pitchFamily="18" charset="0"/>
                <a:cs typeface="Times New Roman" pitchFamily="18" charset="0"/>
              </a:rPr>
              <a:t>Створено умови для відпочинку учасників </a:t>
            </a:r>
            <a:br>
              <a:rPr lang="uk-UA" sz="3200" b="0" dirty="0" smtClean="0">
                <a:latin typeface="Times New Roman" pitchFamily="18" charset="0"/>
                <a:cs typeface="Times New Roman" pitchFamily="18" charset="0"/>
              </a:rPr>
            </a:br>
            <a:r>
              <a:rPr lang="uk-UA" sz="3200" b="0" dirty="0" smtClean="0">
                <a:latin typeface="Times New Roman" pitchFamily="18" charset="0"/>
                <a:cs typeface="Times New Roman" pitchFamily="18" charset="0"/>
              </a:rPr>
              <a:t>освітнього процесу на перервах та на групі продовженого дня.</a:t>
            </a:r>
            <a:endParaRPr lang="ru-RU" sz="3200" b="0" dirty="0">
              <a:latin typeface="Times New Roman" pitchFamily="18" charset="0"/>
              <a:cs typeface="Times New Roman" pitchFamily="18" charset="0"/>
            </a:endParaRPr>
          </a:p>
        </p:txBody>
      </p:sp>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4088" y="1340768"/>
            <a:ext cx="3617498" cy="4823332"/>
          </a:xfrm>
        </p:spPr>
      </p:pic>
      <p:pic>
        <p:nvPicPr>
          <p:cNvPr id="2" name="Рисунок 1"/>
          <p:cNvPicPr>
            <a:picLocks noChangeAspect="1"/>
          </p:cNvPicPr>
          <p:nvPr/>
        </p:nvPicPr>
        <p:blipFill>
          <a:blip r:embed="rId3"/>
          <a:stretch>
            <a:fillRect/>
          </a:stretch>
        </p:blipFill>
        <p:spPr>
          <a:xfrm>
            <a:off x="2123728" y="2842663"/>
            <a:ext cx="2999492" cy="4005419"/>
          </a:xfrm>
          <a:prstGeom prst="rect">
            <a:avLst/>
          </a:prstGeom>
        </p:spPr>
      </p:pic>
      <p:pic>
        <p:nvPicPr>
          <p:cNvPr id="7170" name="Picture 2" descr="E:\меблі\IMG_20191108_130240.jpg"/>
          <p:cNvPicPr>
            <a:picLocks noChangeAspect="1" noChangeArrowheads="1"/>
          </p:cNvPicPr>
          <p:nvPr/>
        </p:nvPicPr>
        <p:blipFill>
          <a:blip r:embed="rId4" cstate="print"/>
          <a:srcRect/>
          <a:stretch>
            <a:fillRect/>
          </a:stretch>
        </p:blipFill>
        <p:spPr bwMode="auto">
          <a:xfrm>
            <a:off x="295282" y="1556792"/>
            <a:ext cx="3428991" cy="2571743"/>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Місце для вмісту 4"/>
          <p:cNvPicPr>
            <a:picLocks noGrp="1" noChangeAspect="1"/>
          </p:cNvPicPr>
          <p:nvPr>
            <p:ph idx="1"/>
          </p:nvPr>
        </p:nvPicPr>
        <p:blipFill>
          <a:blip r:embed="rId2"/>
          <a:stretch>
            <a:fillRect/>
          </a:stretch>
        </p:blipFill>
        <p:spPr>
          <a:xfrm>
            <a:off x="251520" y="260648"/>
            <a:ext cx="8712968" cy="6480720"/>
          </a:xfrm>
          <a:prstGeom prst="rect">
            <a:avLst/>
          </a:prstGeom>
        </p:spPr>
      </p:pic>
    </p:spTree>
    <p:extLst>
      <p:ext uri="{BB962C8B-B14F-4D97-AF65-F5344CB8AC3E}">
        <p14:creationId xmlns:p14="http://schemas.microsoft.com/office/powerpoint/2010/main" val="718670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7212" y="116632"/>
            <a:ext cx="7886700" cy="1325563"/>
          </a:xfrm>
        </p:spPr>
        <p:txBody>
          <a:bodyPr/>
          <a:lstStyle/>
          <a:p>
            <a:r>
              <a:rPr lang="uk-UA" dirty="0" smtClean="0">
                <a:latin typeface="Times New Roman" panose="02020603050405020304" pitchFamily="18" charset="0"/>
                <a:cs typeface="Times New Roman" panose="02020603050405020304" pitchFamily="18" charset="0"/>
              </a:rPr>
              <a:t>Туристичні гуртки</a:t>
            </a:r>
            <a:endParaRPr lang="ru-RU" dirty="0">
              <a:latin typeface="Times New Roman" panose="02020603050405020304" pitchFamily="18" charset="0"/>
              <a:cs typeface="Times New Roman" panose="02020603050405020304" pitchFamily="18" charset="0"/>
            </a:endParaRPr>
          </a:p>
        </p:txBody>
      </p:sp>
      <p:pic>
        <p:nvPicPr>
          <p:cNvPr id="96258" name="Picture 2" descr="C:\Users\User\Desktop\Звіт керівника\434200791_7543587962374478_8933155918729921486_n.jpg"/>
          <p:cNvPicPr>
            <a:picLocks noGrp="1" noChangeAspect="1" noChangeArrowheads="1"/>
          </p:cNvPicPr>
          <p:nvPr>
            <p:ph idx="1"/>
          </p:nvPr>
        </p:nvPicPr>
        <p:blipFill>
          <a:blip r:embed="rId2" cstate="print"/>
          <a:srcRect/>
          <a:stretch>
            <a:fillRect/>
          </a:stretch>
        </p:blipFill>
        <p:spPr bwMode="auto">
          <a:xfrm>
            <a:off x="357158" y="1857364"/>
            <a:ext cx="3263504" cy="4351338"/>
          </a:xfrm>
          <a:prstGeom prst="rect">
            <a:avLst/>
          </a:prstGeom>
          <a:noFill/>
        </p:spPr>
      </p:pic>
      <p:pic>
        <p:nvPicPr>
          <p:cNvPr id="96259" name="Picture 3" descr="C:\Users\User\Desktop\Звіт керівника\434215783_7543588945707713_8379885181092382183_n.jpg"/>
          <p:cNvPicPr>
            <a:picLocks noChangeAspect="1" noChangeArrowheads="1"/>
          </p:cNvPicPr>
          <p:nvPr/>
        </p:nvPicPr>
        <p:blipFill>
          <a:blip r:embed="rId3" cstate="print"/>
          <a:srcRect/>
          <a:stretch>
            <a:fillRect/>
          </a:stretch>
        </p:blipFill>
        <p:spPr bwMode="auto">
          <a:xfrm>
            <a:off x="4500562" y="1285860"/>
            <a:ext cx="3375428" cy="450057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505917"/>
            <a:ext cx="7886700" cy="1325563"/>
          </a:xfrm>
        </p:spPr>
        <p:txBody>
          <a:bodyPr/>
          <a:lstStyle/>
          <a:p>
            <a:r>
              <a:rPr lang="uk-UA" dirty="0" smtClean="0">
                <a:latin typeface="Times New Roman" panose="02020603050405020304" pitchFamily="18" charset="0"/>
                <a:cs typeface="Times New Roman" panose="02020603050405020304" pitchFamily="18" charset="0"/>
              </a:rPr>
              <a:t/>
            </a:r>
            <a:br>
              <a:rPr lang="uk-UA" dirty="0" smtClean="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 Відповідно до рекомендацій </a:t>
            </a:r>
            <a:endParaRPr lang="ru-RU" dirty="0">
              <a:latin typeface="Times New Roman" panose="02020603050405020304" pitchFamily="18" charset="0"/>
              <a:cs typeface="Times New Roman" panose="02020603050405020304" pitchFamily="18" charset="0"/>
            </a:endParaRPr>
          </a:p>
        </p:txBody>
      </p:sp>
      <p:sp>
        <p:nvSpPr>
          <p:cNvPr id="5" name="Прямокутник 4"/>
          <p:cNvSpPr/>
          <p:nvPr/>
        </p:nvSpPr>
        <p:spPr>
          <a:xfrm>
            <a:off x="1115616" y="1556792"/>
            <a:ext cx="7272808" cy="2862322"/>
          </a:xfrm>
          <a:prstGeom prst="rect">
            <a:avLst/>
          </a:prstGeom>
        </p:spPr>
        <p:txBody>
          <a:bodyPr wrap="square">
            <a:spAutoFit/>
          </a:bodyPr>
          <a:lstStyle/>
          <a:p>
            <a:r>
              <a:rPr lang="ru-RU" sz="3600" b="1" dirty="0" smtClean="0">
                <a:solidFill>
                  <a:srgbClr val="1D1D1B"/>
                </a:solidFill>
                <a:latin typeface="Times New Roman" panose="02020603050405020304" pitchFamily="18" charset="0"/>
                <a:cs typeface="Times New Roman" panose="02020603050405020304" pitchFamily="18" charset="0"/>
              </a:rPr>
              <a:t>    </a:t>
            </a:r>
            <a:r>
              <a:rPr lang="ru-RU" sz="3600" b="1" dirty="0" err="1" smtClean="0">
                <a:solidFill>
                  <a:srgbClr val="1D1D1B"/>
                </a:solidFill>
                <a:latin typeface="Times New Roman" panose="02020603050405020304" pitchFamily="18" charset="0"/>
                <a:cs typeface="Times New Roman" panose="02020603050405020304" pitchFamily="18" charset="0"/>
              </a:rPr>
              <a:t>Управління</a:t>
            </a:r>
            <a:r>
              <a:rPr lang="ru-RU" sz="3600" b="1" dirty="0" smtClean="0">
                <a:solidFill>
                  <a:srgbClr val="1D1D1B"/>
                </a:solidFill>
                <a:latin typeface="Times New Roman" panose="02020603050405020304" pitchFamily="18" charset="0"/>
                <a:cs typeface="Times New Roman" panose="02020603050405020304" pitchFamily="18" charset="0"/>
              </a:rPr>
              <a:t> </a:t>
            </a:r>
            <a:r>
              <a:rPr lang="ru-RU" sz="3600" b="1" dirty="0" err="1">
                <a:solidFill>
                  <a:srgbClr val="1D1D1B"/>
                </a:solidFill>
                <a:latin typeface="Times New Roman" panose="02020603050405020304" pitchFamily="18" charset="0"/>
                <a:cs typeface="Times New Roman" panose="02020603050405020304" pitchFamily="18" charset="0"/>
              </a:rPr>
              <a:t>Державної</a:t>
            </a:r>
            <a:r>
              <a:rPr lang="ru-RU" sz="3600" b="1" dirty="0">
                <a:solidFill>
                  <a:srgbClr val="1D1D1B"/>
                </a:solidFill>
                <a:latin typeface="Times New Roman" panose="02020603050405020304" pitchFamily="18" charset="0"/>
                <a:cs typeface="Times New Roman" panose="02020603050405020304" pitchFamily="18" charset="0"/>
              </a:rPr>
              <a:t> </a:t>
            </a:r>
            <a:r>
              <a:rPr lang="ru-RU" sz="3600" b="1" dirty="0" err="1">
                <a:solidFill>
                  <a:srgbClr val="1D1D1B"/>
                </a:solidFill>
                <a:latin typeface="Times New Roman" panose="02020603050405020304" pitchFamily="18" charset="0"/>
                <a:cs typeface="Times New Roman" panose="02020603050405020304" pitchFamily="18" charset="0"/>
              </a:rPr>
              <a:t>служби</a:t>
            </a:r>
            <a:r>
              <a:rPr lang="ru-RU" sz="3600" b="1" dirty="0">
                <a:solidFill>
                  <a:srgbClr val="1D1D1B"/>
                </a:solidFill>
                <a:latin typeface="Times New Roman" panose="02020603050405020304" pitchFamily="18" charset="0"/>
                <a:cs typeface="Times New Roman" panose="02020603050405020304" pitchFamily="18" charset="0"/>
              </a:rPr>
              <a:t> </a:t>
            </a:r>
            <a:r>
              <a:rPr lang="ru-RU" sz="3600" b="1" dirty="0" err="1">
                <a:solidFill>
                  <a:srgbClr val="1D1D1B"/>
                </a:solidFill>
                <a:latin typeface="Times New Roman" panose="02020603050405020304" pitchFamily="18" charset="0"/>
                <a:cs typeface="Times New Roman" panose="02020603050405020304" pitchFamily="18" charset="0"/>
              </a:rPr>
              <a:t>якості</a:t>
            </a:r>
            <a:r>
              <a:rPr lang="ru-RU" sz="3600" b="1" dirty="0">
                <a:solidFill>
                  <a:srgbClr val="1D1D1B"/>
                </a:solidFill>
                <a:latin typeface="Times New Roman" panose="02020603050405020304" pitchFamily="18" charset="0"/>
                <a:cs typeface="Times New Roman" panose="02020603050405020304" pitchFamily="18" charset="0"/>
              </a:rPr>
              <a:t> </a:t>
            </a:r>
            <a:r>
              <a:rPr lang="ru-RU" sz="3600" b="1" dirty="0" err="1">
                <a:solidFill>
                  <a:srgbClr val="1D1D1B"/>
                </a:solidFill>
                <a:latin typeface="Times New Roman" panose="02020603050405020304" pitchFamily="18" charset="0"/>
                <a:cs typeface="Times New Roman" panose="02020603050405020304" pitchFamily="18" charset="0"/>
              </a:rPr>
              <a:t>освіти</a:t>
            </a:r>
            <a:r>
              <a:rPr lang="ru-RU" sz="3600" b="1" dirty="0">
                <a:solidFill>
                  <a:srgbClr val="1D1D1B"/>
                </a:solidFill>
                <a:latin typeface="Times New Roman" panose="02020603050405020304" pitchFamily="18" charset="0"/>
                <a:cs typeface="Times New Roman" panose="02020603050405020304" pitchFamily="18" charset="0"/>
              </a:rPr>
              <a:t> у </a:t>
            </a:r>
            <a:r>
              <a:rPr lang="ru-RU" sz="3600" b="1" dirty="0" err="1">
                <a:solidFill>
                  <a:srgbClr val="1D1D1B"/>
                </a:solidFill>
                <a:latin typeface="Times New Roman" panose="02020603050405020304" pitchFamily="18" charset="0"/>
                <a:cs typeface="Times New Roman" panose="02020603050405020304" pitchFamily="18" charset="0"/>
              </a:rPr>
              <a:t>Львівській</a:t>
            </a:r>
            <a:r>
              <a:rPr lang="ru-RU" sz="3600" b="1" dirty="0">
                <a:solidFill>
                  <a:srgbClr val="1D1D1B"/>
                </a:solidFill>
                <a:latin typeface="Times New Roman" panose="02020603050405020304" pitchFamily="18" charset="0"/>
                <a:cs typeface="Times New Roman" panose="02020603050405020304" pitchFamily="18" charset="0"/>
              </a:rPr>
              <a:t> </a:t>
            </a:r>
            <a:r>
              <a:rPr lang="ru-RU" sz="3600" b="1" dirty="0" err="1" smtClean="0">
                <a:solidFill>
                  <a:srgbClr val="1D1D1B"/>
                </a:solidFill>
                <a:latin typeface="Times New Roman" panose="02020603050405020304" pitchFamily="18" charset="0"/>
                <a:cs typeface="Times New Roman" panose="02020603050405020304" pitchFamily="18" charset="0"/>
              </a:rPr>
              <a:t>області</a:t>
            </a:r>
            <a:r>
              <a:rPr lang="ru-RU" sz="3600" b="1" dirty="0" smtClean="0">
                <a:solidFill>
                  <a:srgbClr val="1D1D1B"/>
                </a:solidFill>
                <a:latin typeface="Times New Roman" panose="02020603050405020304" pitchFamily="18" charset="0"/>
                <a:cs typeface="Times New Roman" panose="02020603050405020304" pitchFamily="18" charset="0"/>
              </a:rPr>
              <a:t>  </a:t>
            </a:r>
          </a:p>
          <a:p>
            <a:r>
              <a:rPr lang="ru-RU" sz="3600" dirty="0" smtClean="0">
                <a:solidFill>
                  <a:srgbClr val="1D1D1B"/>
                </a:solidFill>
                <a:latin typeface="Times New Roman" panose="02020603050405020304" pitchFamily="18" charset="0"/>
                <a:cs typeface="Times New Roman" panose="02020603050405020304" pitchFamily="18" charset="0"/>
              </a:rPr>
              <a:t>у </a:t>
            </a:r>
            <a:r>
              <a:rPr lang="ru-RU" sz="3600" dirty="0" err="1" smtClean="0">
                <a:solidFill>
                  <a:srgbClr val="1D1D1B"/>
                </a:solidFill>
                <a:latin typeface="Times New Roman" panose="02020603050405020304" pitchFamily="18" charset="0"/>
                <a:cs typeface="Times New Roman" panose="02020603050405020304" pitchFamily="18" charset="0"/>
              </a:rPr>
              <a:t>закладі</a:t>
            </a:r>
            <a:r>
              <a:rPr lang="ru-RU" sz="3600" dirty="0" smtClean="0">
                <a:solidFill>
                  <a:srgbClr val="1D1D1B"/>
                </a:solidFill>
                <a:latin typeface="Times New Roman" panose="02020603050405020304" pitchFamily="18" charset="0"/>
                <a:cs typeface="Times New Roman" panose="02020603050405020304" pitchFamily="18" charset="0"/>
              </a:rPr>
              <a:t> </a:t>
            </a:r>
            <a:r>
              <a:rPr lang="ru-RU" sz="3600" dirty="0" err="1" smtClean="0">
                <a:solidFill>
                  <a:srgbClr val="1D1D1B"/>
                </a:solidFill>
                <a:latin typeface="Times New Roman" panose="02020603050405020304" pitchFamily="18" charset="0"/>
                <a:cs typeface="Times New Roman" panose="02020603050405020304" pitchFamily="18" charset="0"/>
              </a:rPr>
              <a:t>щорічно</a:t>
            </a:r>
            <a:r>
              <a:rPr lang="ru-RU" sz="3600" dirty="0" smtClean="0">
                <a:solidFill>
                  <a:srgbClr val="1D1D1B"/>
                </a:solidFill>
                <a:latin typeface="Times New Roman" panose="02020603050405020304" pitchFamily="18" charset="0"/>
                <a:cs typeface="Times New Roman" panose="02020603050405020304" pitchFamily="18" charset="0"/>
              </a:rPr>
              <a:t> проводимо </a:t>
            </a:r>
            <a:r>
              <a:rPr lang="ru-RU" sz="3600" dirty="0" err="1" smtClean="0">
                <a:solidFill>
                  <a:srgbClr val="1D1D1B"/>
                </a:solidFill>
                <a:latin typeface="Times New Roman" panose="02020603050405020304" pitchFamily="18" charset="0"/>
                <a:cs typeface="Times New Roman" panose="02020603050405020304" pitchFamily="18" charset="0"/>
              </a:rPr>
              <a:t>самооцінювання</a:t>
            </a:r>
            <a:r>
              <a:rPr lang="ru-RU" sz="3600" dirty="0" smtClean="0">
                <a:solidFill>
                  <a:srgbClr val="1D1D1B"/>
                </a:solidFill>
                <a:latin typeface="Times New Roman" panose="02020603050405020304" pitchFamily="18" charset="0"/>
                <a:cs typeface="Times New Roman" panose="02020603050405020304" pitchFamily="18" charset="0"/>
              </a:rPr>
              <a:t> </a:t>
            </a:r>
            <a:r>
              <a:rPr lang="ru-RU" sz="3600" dirty="0" err="1" smtClean="0">
                <a:solidFill>
                  <a:srgbClr val="1D1D1B"/>
                </a:solidFill>
                <a:latin typeface="Times New Roman" panose="02020603050405020304" pitchFamily="18" charset="0"/>
                <a:cs typeface="Times New Roman" panose="02020603050405020304" pitchFamily="18" charset="0"/>
              </a:rPr>
              <a:t>освітньої</a:t>
            </a:r>
            <a:r>
              <a:rPr lang="ru-RU" sz="3600" dirty="0" smtClean="0">
                <a:solidFill>
                  <a:srgbClr val="1D1D1B"/>
                </a:solidFill>
                <a:latin typeface="Times New Roman" panose="02020603050405020304" pitchFamily="18" charset="0"/>
                <a:cs typeface="Times New Roman" panose="02020603050405020304" pitchFamily="18" charset="0"/>
              </a:rPr>
              <a:t> та </a:t>
            </a:r>
            <a:r>
              <a:rPr lang="ru-RU" sz="3600" dirty="0" err="1" smtClean="0">
                <a:solidFill>
                  <a:srgbClr val="1D1D1B"/>
                </a:solidFill>
                <a:latin typeface="Times New Roman" panose="02020603050405020304" pitchFamily="18" charset="0"/>
                <a:cs typeface="Times New Roman" panose="02020603050405020304" pitchFamily="18" charset="0"/>
              </a:rPr>
              <a:t>управлінської</a:t>
            </a:r>
            <a:r>
              <a:rPr lang="ru-RU" sz="3600" dirty="0" smtClean="0">
                <a:solidFill>
                  <a:srgbClr val="1D1D1B"/>
                </a:solidFill>
                <a:latin typeface="Times New Roman" panose="02020603050405020304" pitchFamily="18" charset="0"/>
                <a:cs typeface="Times New Roman" panose="02020603050405020304" pitchFamily="18" charset="0"/>
              </a:rPr>
              <a:t> </a:t>
            </a:r>
            <a:r>
              <a:rPr lang="ru-RU" sz="3600" dirty="0" err="1" smtClean="0">
                <a:solidFill>
                  <a:srgbClr val="1D1D1B"/>
                </a:solidFill>
                <a:latin typeface="Times New Roman" panose="02020603050405020304" pitchFamily="18" charset="0"/>
                <a:cs typeface="Times New Roman" panose="02020603050405020304" pitchFamily="18" charset="0"/>
              </a:rPr>
              <a:t>діяльності</a:t>
            </a:r>
            <a:r>
              <a:rPr lang="ru-RU" sz="3600" dirty="0" smtClean="0">
                <a:solidFill>
                  <a:srgbClr val="1D1D1B"/>
                </a:solidFill>
                <a:latin typeface="Times New Roman" panose="02020603050405020304" pitchFamily="18" charset="0"/>
                <a:cs typeface="Times New Roman" panose="02020603050405020304" pitchFamily="18" charset="0"/>
              </a:rPr>
              <a:t>.</a:t>
            </a:r>
            <a:endParaRPr lang="ru-RU" sz="3600" b="1" i="0" dirty="0">
              <a:solidFill>
                <a:srgbClr val="1D1D1B"/>
              </a:solidFill>
              <a:effectLst/>
              <a:latin typeface="Times New Roman" panose="02020603050405020304" pitchFamily="18" charset="0"/>
              <a:cs typeface="Times New Roman" panose="02020603050405020304" pitchFamily="18" charset="0"/>
            </a:endParaRPr>
          </a:p>
        </p:txBody>
      </p:sp>
      <p:sp>
        <p:nvSpPr>
          <p:cNvPr id="3" name="Місце для вмісту 2"/>
          <p:cNvSpPr>
            <a:spLocks noGrp="1"/>
          </p:cNvSpPr>
          <p:nvPr>
            <p:ph idx="1"/>
          </p:nvPr>
        </p:nvSpPr>
        <p:spPr/>
        <p:txBody>
          <a:bodyPr/>
          <a:lstStyle/>
          <a:p>
            <a:endParaRPr lang="ru-RU" dirty="0"/>
          </a:p>
        </p:txBody>
      </p:sp>
    </p:spTree>
    <p:extLst>
      <p:ext uri="{BB962C8B-B14F-4D97-AF65-F5344CB8AC3E}">
        <p14:creationId xmlns:p14="http://schemas.microsoft.com/office/powerpoint/2010/main" val="2998211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275" y="1162843"/>
            <a:ext cx="7886700" cy="1325563"/>
          </a:xfrm>
        </p:spPr>
        <p:txBody>
          <a:bodyPr>
            <a:normAutofit fontScale="90000"/>
          </a:bodyPr>
          <a:lstStyle/>
          <a:p>
            <a:pPr>
              <a:lnSpc>
                <a:spcPct val="107000"/>
              </a:lnSpc>
            </a:pPr>
            <a:r>
              <a:rPr lang="uk-UA" sz="2700" b="1" dirty="0" smtClean="0">
                <a:latin typeface="Times New Roman" panose="02020603050405020304" pitchFamily="18" charset="0"/>
                <a:cs typeface="Times New Roman" panose="02020603050405020304" pitchFamily="18" charset="0"/>
              </a:rPr>
              <a:t>Здійснено</a:t>
            </a:r>
            <a:r>
              <a:rPr lang="uk-UA" sz="27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700" b="1"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самооцінювання</a:t>
            </a:r>
            <a:r>
              <a:rPr lang="uk-UA" sz="27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за напрямами </a:t>
            </a:r>
            <a:br>
              <a:rPr lang="uk-UA" sz="2700" b="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br>
            <a:r>
              <a:rPr lang="uk-UA" sz="2700" b="1" dirty="0">
                <a:latin typeface="Times New Roman" panose="02020603050405020304" pitchFamily="18" charset="0"/>
                <a:cs typeface="Times New Roman" panose="02020603050405020304" pitchFamily="18" charset="0"/>
              </a:rPr>
              <a:t>«Система </a:t>
            </a:r>
            <a:r>
              <a:rPr lang="uk-UA" sz="2700" b="1" dirty="0" smtClean="0">
                <a:latin typeface="Times New Roman" panose="02020603050405020304" pitchFamily="18" charset="0"/>
                <a:cs typeface="Times New Roman" panose="02020603050405020304" pitchFamily="18" charset="0"/>
              </a:rPr>
              <a:t>оцінювання результатів навчання учнів </a:t>
            </a:r>
            <a:r>
              <a:rPr lang="uk-UA" sz="2700" b="1" dirty="0" err="1">
                <a:latin typeface="Times New Roman" panose="02020603050405020304" pitchFamily="18" charset="0"/>
                <a:cs typeface="Times New Roman" panose="02020603050405020304" pitchFamily="18" charset="0"/>
              </a:rPr>
              <a:t>учнів</a:t>
            </a:r>
            <a:r>
              <a:rPr lang="uk-UA" sz="2700" b="1" dirty="0" smtClean="0">
                <a:latin typeface="Times New Roman" panose="02020603050405020304" pitchFamily="18" charset="0"/>
                <a:cs typeface="Times New Roman" panose="02020603050405020304" pitchFamily="18" charset="0"/>
              </a:rPr>
              <a:t>» та</a:t>
            </a:r>
            <a:r>
              <a:rPr lang="uk-UA" sz="2700" b="1" dirty="0" smtClean="0">
                <a:solidFill>
                  <a:srgbClr val="333333"/>
                </a:solidFill>
                <a:latin typeface="Times New Roman" panose="02020603050405020304" pitchFamily="18" charset="0"/>
                <a:cs typeface="Times New Roman" panose="02020603050405020304" pitchFamily="18" charset="0"/>
              </a:rPr>
              <a:t>  </a:t>
            </a:r>
            <a:r>
              <a:rPr lang="uk-UA" sz="2700" b="1" dirty="0" smtClean="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«Педагогічна </a:t>
            </a:r>
            <a:r>
              <a:rPr lang="uk-UA" sz="2700" b="1"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діяльність педагогічних працівників закладу освіти»</a:t>
            </a:r>
            <a:r>
              <a:rPr lang="ru-RU" sz="1600" dirty="0">
                <a:latin typeface="Calibri" panose="020F0502020204030204" pitchFamily="34" charset="0"/>
                <a:ea typeface="Calibri" panose="020F0502020204030204" pitchFamily="34" charset="0"/>
                <a:cs typeface="Times New Roman" panose="02020603050405020304" pitchFamily="18" charset="0"/>
              </a:rPr>
              <a:t/>
            </a:r>
            <a:br>
              <a:rPr lang="ru-RU" sz="1600" dirty="0">
                <a:latin typeface="Calibri" panose="020F0502020204030204" pitchFamily="34" charset="0"/>
                <a:ea typeface="Calibri" panose="020F0502020204030204" pitchFamily="34" charset="0"/>
                <a:cs typeface="Times New Roman" panose="02020603050405020304" pitchFamily="18" charset="0"/>
              </a:rPr>
            </a:br>
            <a:r>
              <a:rPr lang="uk-UA"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Calibri" panose="020F0502020204030204" pitchFamily="34" charset="0"/>
                <a:ea typeface="Calibri" panose="020F0502020204030204" pitchFamily="34" charset="0"/>
                <a:cs typeface="Times New Roman" panose="02020603050405020304" pitchFamily="18" charset="0"/>
              </a:rPr>
              <a:t/>
            </a:r>
            <a:br>
              <a:rPr lang="ru-RU" sz="1600" dirty="0">
                <a:latin typeface="Calibri" panose="020F0502020204030204" pitchFamily="34" charset="0"/>
                <a:ea typeface="Calibri" panose="020F0502020204030204" pitchFamily="34" charset="0"/>
                <a:cs typeface="Times New Roman" panose="02020603050405020304" pitchFamily="18" charset="0"/>
              </a:rPr>
            </a:br>
            <a:endParaRPr lang="ru-RU" dirty="0"/>
          </a:p>
        </p:txBody>
      </p:sp>
      <p:graphicFrame>
        <p:nvGraphicFramePr>
          <p:cNvPr id="4" name="Місце для вмісту 3"/>
          <p:cNvGraphicFramePr>
            <a:graphicFrameLocks noGrp="1"/>
          </p:cNvGraphicFramePr>
          <p:nvPr>
            <p:ph idx="1"/>
            <p:extLst>
              <p:ext uri="{D42A27DB-BD31-4B8C-83A1-F6EECF244321}">
                <p14:modId xmlns:p14="http://schemas.microsoft.com/office/powerpoint/2010/main" val="4275711124"/>
              </p:ext>
            </p:extLst>
          </p:nvPr>
        </p:nvGraphicFramePr>
        <p:xfrm>
          <a:off x="179512" y="1849213"/>
          <a:ext cx="8496945" cy="4760480"/>
        </p:xfrm>
        <a:graphic>
          <a:graphicData uri="http://schemas.openxmlformats.org/drawingml/2006/table">
            <a:tbl>
              <a:tblPr/>
              <a:tblGrid>
                <a:gridCol w="50732">
                  <a:extLst>
                    <a:ext uri="{9D8B030D-6E8A-4147-A177-3AD203B41FA5}">
                      <a16:colId xmlns:a16="http://schemas.microsoft.com/office/drawing/2014/main" val="2788920145"/>
                    </a:ext>
                  </a:extLst>
                </a:gridCol>
                <a:gridCol w="2041386">
                  <a:extLst>
                    <a:ext uri="{9D8B030D-6E8A-4147-A177-3AD203B41FA5}">
                      <a16:colId xmlns:a16="http://schemas.microsoft.com/office/drawing/2014/main" val="931093600"/>
                    </a:ext>
                  </a:extLst>
                </a:gridCol>
                <a:gridCol w="888645">
                  <a:extLst>
                    <a:ext uri="{9D8B030D-6E8A-4147-A177-3AD203B41FA5}">
                      <a16:colId xmlns:a16="http://schemas.microsoft.com/office/drawing/2014/main" val="833633177"/>
                    </a:ext>
                  </a:extLst>
                </a:gridCol>
                <a:gridCol w="813698">
                  <a:extLst>
                    <a:ext uri="{9D8B030D-6E8A-4147-A177-3AD203B41FA5}">
                      <a16:colId xmlns:a16="http://schemas.microsoft.com/office/drawing/2014/main" val="3670044203"/>
                    </a:ext>
                  </a:extLst>
                </a:gridCol>
                <a:gridCol w="571017">
                  <a:extLst>
                    <a:ext uri="{9D8B030D-6E8A-4147-A177-3AD203B41FA5}">
                      <a16:colId xmlns:a16="http://schemas.microsoft.com/office/drawing/2014/main" val="1956128238"/>
                    </a:ext>
                  </a:extLst>
                </a:gridCol>
                <a:gridCol w="588861">
                  <a:extLst>
                    <a:ext uri="{9D8B030D-6E8A-4147-A177-3AD203B41FA5}">
                      <a16:colId xmlns:a16="http://schemas.microsoft.com/office/drawing/2014/main" val="830019755"/>
                    </a:ext>
                  </a:extLst>
                </a:gridCol>
                <a:gridCol w="442538">
                  <a:extLst>
                    <a:ext uri="{9D8B030D-6E8A-4147-A177-3AD203B41FA5}">
                      <a16:colId xmlns:a16="http://schemas.microsoft.com/office/drawing/2014/main" val="2606172191"/>
                    </a:ext>
                  </a:extLst>
                </a:gridCol>
                <a:gridCol w="75731">
                  <a:extLst>
                    <a:ext uri="{9D8B030D-6E8A-4147-A177-3AD203B41FA5}">
                      <a16:colId xmlns:a16="http://schemas.microsoft.com/office/drawing/2014/main" val="1472187398"/>
                    </a:ext>
                  </a:extLst>
                </a:gridCol>
                <a:gridCol w="688771">
                  <a:extLst>
                    <a:ext uri="{9D8B030D-6E8A-4147-A177-3AD203B41FA5}">
                      <a16:colId xmlns:a16="http://schemas.microsoft.com/office/drawing/2014/main" val="2090516517"/>
                    </a:ext>
                  </a:extLst>
                </a:gridCol>
                <a:gridCol w="242682">
                  <a:extLst>
                    <a:ext uri="{9D8B030D-6E8A-4147-A177-3AD203B41FA5}">
                      <a16:colId xmlns:a16="http://schemas.microsoft.com/office/drawing/2014/main" val="1069024461"/>
                    </a:ext>
                  </a:extLst>
                </a:gridCol>
                <a:gridCol w="50732">
                  <a:extLst>
                    <a:ext uri="{9D8B030D-6E8A-4147-A177-3AD203B41FA5}">
                      <a16:colId xmlns:a16="http://schemas.microsoft.com/office/drawing/2014/main" val="1840765660"/>
                    </a:ext>
                  </a:extLst>
                </a:gridCol>
                <a:gridCol w="802992">
                  <a:extLst>
                    <a:ext uri="{9D8B030D-6E8A-4147-A177-3AD203B41FA5}">
                      <a16:colId xmlns:a16="http://schemas.microsoft.com/office/drawing/2014/main" val="3864630438"/>
                    </a:ext>
                  </a:extLst>
                </a:gridCol>
                <a:gridCol w="99928">
                  <a:extLst>
                    <a:ext uri="{9D8B030D-6E8A-4147-A177-3AD203B41FA5}">
                      <a16:colId xmlns:a16="http://schemas.microsoft.com/office/drawing/2014/main" val="3540941355"/>
                    </a:ext>
                  </a:extLst>
                </a:gridCol>
                <a:gridCol w="674513">
                  <a:extLst>
                    <a:ext uri="{9D8B030D-6E8A-4147-A177-3AD203B41FA5}">
                      <a16:colId xmlns:a16="http://schemas.microsoft.com/office/drawing/2014/main" val="3526658810"/>
                    </a:ext>
                  </a:extLst>
                </a:gridCol>
                <a:gridCol w="392710">
                  <a:extLst>
                    <a:ext uri="{9D8B030D-6E8A-4147-A177-3AD203B41FA5}">
                      <a16:colId xmlns:a16="http://schemas.microsoft.com/office/drawing/2014/main" val="2064058168"/>
                    </a:ext>
                  </a:extLst>
                </a:gridCol>
                <a:gridCol w="72009">
                  <a:extLst>
                    <a:ext uri="{9D8B030D-6E8A-4147-A177-3AD203B41FA5}">
                      <a16:colId xmlns:a16="http://schemas.microsoft.com/office/drawing/2014/main" val="3630951939"/>
                    </a:ext>
                  </a:extLst>
                </a:gridCol>
              </a:tblGrid>
              <a:tr h="606547">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dirty="0">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dirty="0">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1461866130"/>
                  </a:ext>
                </a:extLst>
              </a:tr>
              <a:tr h="376754">
                <a:tc gridSpan="8">
                  <a:txBody>
                    <a:bodyPr/>
                    <a:lstStyle/>
                    <a:p>
                      <a:pPr algn="l" rtl="0" fontAlgn="t"/>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Назва</a:t>
                      </a:r>
                      <a:r>
                        <a:rPr lang="ru-RU" sz="2000" b="0" i="0" u="none" strike="noStrike" dirty="0">
                          <a:solidFill>
                            <a:srgbClr val="FFFFFF"/>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форми</a:t>
                      </a:r>
                      <a:endParaRPr lang="ru-RU" sz="20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84A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rtl="0" fontAlgn="t"/>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Завантажено</a:t>
                      </a:r>
                      <a:endParaRPr lang="ru-RU" sz="20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84AF"/>
                    </a:solidFill>
                  </a:tcPr>
                </a:tc>
                <a:tc hMerge="1">
                  <a:txBody>
                    <a:bodyPr/>
                    <a:lstStyle/>
                    <a:p>
                      <a:endParaRPr lang="ru-RU"/>
                    </a:p>
                  </a:txBody>
                  <a:tcPr/>
                </a:tc>
                <a:tc hMerge="1">
                  <a:txBody>
                    <a:bodyPr/>
                    <a:lstStyle/>
                    <a:p>
                      <a:endParaRPr lang="ru-RU"/>
                    </a:p>
                  </a:txBody>
                  <a:tcPr/>
                </a:tc>
                <a:tc>
                  <a:txBody>
                    <a:bodyPr/>
                    <a:lstStyle/>
                    <a:p>
                      <a:pPr algn="l" rtl="0" fontAlgn="t"/>
                      <a:r>
                        <a:rPr lang="ru-RU" sz="2000" b="0" i="0" u="none" strike="noStrike">
                          <a:solidFill>
                            <a:srgbClr val="FFFFFF"/>
                          </a:solidFill>
                          <a:effectLst/>
                          <a:latin typeface="Times New Roman" panose="02020603050405020304" pitchFamily="18" charset="0"/>
                          <a:cs typeface="Times New Roman" panose="02020603050405020304" pitchFamily="18" charset="0"/>
                        </a:rPr>
                        <a:t>Розпочато</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84AF"/>
                    </a:solidFill>
                  </a:tcPr>
                </a:tc>
                <a:tc gridSpan="3">
                  <a:txBody>
                    <a:bodyPr/>
                    <a:lstStyle/>
                    <a:p>
                      <a:pPr algn="l" rtl="0" fontAlgn="t"/>
                      <a:r>
                        <a:rPr lang="ru-RU" sz="2000" b="0" i="0" u="none" strike="noStrike">
                          <a:solidFill>
                            <a:srgbClr val="FFFFFF"/>
                          </a:solidFill>
                          <a:effectLst/>
                          <a:latin typeface="Times New Roman" panose="02020603050405020304" pitchFamily="18" charset="0"/>
                          <a:cs typeface="Times New Roman" panose="02020603050405020304" pitchFamily="18" charset="0"/>
                        </a:rPr>
                        <a:t>Заповнено</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84AF"/>
                    </a:solidFill>
                  </a:tcPr>
                </a:tc>
                <a:tc hMerge="1">
                  <a:txBody>
                    <a:bodyPr/>
                    <a:lstStyle/>
                    <a:p>
                      <a:endParaRPr lang="ru-RU"/>
                    </a:p>
                  </a:txBody>
                  <a:tcPr/>
                </a:tc>
                <a:tc hMerge="1">
                  <a:txBody>
                    <a:bodyPr/>
                    <a:lstStyle/>
                    <a:p>
                      <a:endParaRPr lang="ru-RU"/>
                    </a:p>
                  </a:txBody>
                  <a:tcPr/>
                </a:tc>
                <a:tc>
                  <a:txBody>
                    <a:bodyPr/>
                    <a:lstStyle/>
                    <a:p>
                      <a:pPr algn="ctr" rtl="0" fontAlgn="t"/>
                      <a:endParaRPr lang="ru-RU"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53586043"/>
                  </a:ext>
                </a:extLst>
              </a:tr>
              <a:tr h="881760">
                <a:tc gridSpan="8">
                  <a:txBody>
                    <a:bodyPr/>
                    <a:lstStyle/>
                    <a:p>
                      <a:pPr algn="l"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Н.2,3.Опитувальник заступника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керівника</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керівника</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ЗО, де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відсутня</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посада заступника/</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завідувача</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філії</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t"/>
                      <a:endParaRPr lang="ru-RU"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30800715"/>
                  </a:ext>
                </a:extLst>
              </a:tr>
              <a:tr h="376754">
                <a:tc gridSpan="8">
                  <a:txBody>
                    <a:bodyPr/>
                    <a:lstStyle/>
                    <a:p>
                      <a:pPr algn="l" rtl="0" fontAlgn="ct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Напрям</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2 і 3.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Спостереження</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за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проведенням</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навчального</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заняття</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t"/>
                      <a:endParaRPr lang="ru-RU"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02426614"/>
                  </a:ext>
                </a:extLst>
              </a:tr>
              <a:tr h="376754">
                <a:tc gridSpan="8">
                  <a:txBody>
                    <a:bodyPr/>
                    <a:lstStyle/>
                    <a:p>
                      <a:pPr algn="l" rtl="0" fontAlgn="ctr"/>
                      <a:r>
                        <a:rPr lang="ru-RU" sz="2000" b="1" i="0" u="none" strike="noStrike" dirty="0" err="1">
                          <a:solidFill>
                            <a:srgbClr val="000000"/>
                          </a:solidFill>
                          <a:effectLst/>
                          <a:latin typeface="Times New Roman" panose="02020603050405020304" pitchFamily="18" charset="0"/>
                          <a:cs typeface="Times New Roman" panose="02020603050405020304" pitchFamily="18" charset="0"/>
                        </a:rPr>
                        <a:t>Напрям</a:t>
                      </a:r>
                      <a:r>
                        <a:rPr lang="ru-RU" sz="2000" b="1" i="0" u="none" strike="noStrike" dirty="0">
                          <a:solidFill>
                            <a:srgbClr val="000000"/>
                          </a:solidFill>
                          <a:effectLst/>
                          <a:latin typeface="Times New Roman" panose="02020603050405020304" pitchFamily="18" charset="0"/>
                          <a:cs typeface="Times New Roman" panose="02020603050405020304" pitchFamily="18" charset="0"/>
                        </a:rPr>
                        <a:t> 2 і 3. Анкета для </a:t>
                      </a:r>
                      <a:r>
                        <a:rPr lang="ru-RU" sz="2000" b="1" i="0" u="none" strike="noStrike" dirty="0" err="1">
                          <a:solidFill>
                            <a:srgbClr val="000000"/>
                          </a:solidFill>
                          <a:effectLst/>
                          <a:latin typeface="Times New Roman" panose="02020603050405020304" pitchFamily="18" charset="0"/>
                          <a:cs typeface="Times New Roman" panose="02020603050405020304" pitchFamily="18" charset="0"/>
                        </a:rPr>
                        <a:t>батьків</a:t>
                      </a:r>
                      <a:endParaRPr lang="ru-RU"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rtl="0" fontAlgn="ctr"/>
                      <a:r>
                        <a:rPr lang="ru-RU" sz="2000" b="1"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2000" b="1" i="0" u="none" strike="noStrike" dirty="0">
                          <a:solidFill>
                            <a:srgbClr val="000000"/>
                          </a:solidFill>
                          <a:effectLst/>
                          <a:latin typeface="Times New Roman" panose="02020603050405020304" pitchFamily="18" charset="0"/>
                          <a:cs typeface="Times New Roman" panose="02020603050405020304" pitchFamily="18"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2000" b="1" i="0" u="none" strike="noStrike" dirty="0" smtClean="0">
                          <a:solidFill>
                            <a:srgbClr val="000000"/>
                          </a:solidFill>
                          <a:effectLst/>
                          <a:latin typeface="Times New Roman" panose="02020603050405020304" pitchFamily="18" charset="0"/>
                          <a:cs typeface="Times New Roman" panose="02020603050405020304" pitchFamily="18" charset="0"/>
                        </a:rPr>
                        <a:t>67    16%</a:t>
                      </a:r>
                      <a:endParaRPr lang="ru-RU"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t"/>
                      <a:endParaRPr lang="ru-RU"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7511909"/>
                  </a:ext>
                </a:extLst>
              </a:tr>
              <a:tr h="376754">
                <a:tc gridSpan="8">
                  <a:txBody>
                    <a:bodyPr/>
                    <a:lstStyle/>
                    <a:p>
                      <a:pPr algn="l" rtl="0" fontAlgn="ct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Напрям</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2 і 3. Анкета для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педагогічних</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працівників</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2000" b="0" i="0" u="none" strike="noStrike" dirty="0" smtClean="0">
                          <a:solidFill>
                            <a:srgbClr val="000000"/>
                          </a:solidFill>
                          <a:effectLst/>
                          <a:latin typeface="Times New Roman" panose="02020603050405020304" pitchFamily="18" charset="0"/>
                          <a:cs typeface="Times New Roman" panose="02020603050405020304" pitchFamily="18" charset="0"/>
                        </a:rPr>
                        <a:t>38     90%</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t"/>
                      <a:endParaRPr lang="ru-RU"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96564696"/>
                  </a:ext>
                </a:extLst>
              </a:tr>
              <a:tr h="376754">
                <a:tc gridSpan="8">
                  <a:txBody>
                    <a:bodyPr/>
                    <a:lstStyle/>
                    <a:p>
                      <a:pPr algn="l" rtl="0" fontAlgn="ctr"/>
                      <a:r>
                        <a:rPr lang="ru-RU" sz="2000" b="1" i="0" u="none" strike="noStrike">
                          <a:solidFill>
                            <a:srgbClr val="000000"/>
                          </a:solidFill>
                          <a:effectLst/>
                          <a:latin typeface="Times New Roman" panose="02020603050405020304" pitchFamily="18" charset="0"/>
                          <a:cs typeface="Times New Roman" panose="02020603050405020304" pitchFamily="18" charset="0"/>
                        </a:rPr>
                        <a:t>Напрям 2 і 3. Анкета для учня/учениці (віком 14 років і старші)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rtl="0" fontAlgn="ctr"/>
                      <a:r>
                        <a:rPr lang="ru-RU" sz="2000" b="1" i="0" u="none" strike="noStrike">
                          <a:solidFill>
                            <a:srgbClr val="000000"/>
                          </a:solidFill>
                          <a:effectLst/>
                          <a:latin typeface="Times New Roman" panose="02020603050405020304" pitchFamily="18" charset="0"/>
                          <a:cs typeface="Times New Roman" panose="02020603050405020304" pitchFamily="18"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2000" b="1" i="0" u="none" strike="noStrike" dirty="0">
                          <a:solidFill>
                            <a:srgbClr val="000000"/>
                          </a:solidFill>
                          <a:effectLst/>
                          <a:latin typeface="Times New Roman" panose="02020603050405020304" pitchFamily="18" charset="0"/>
                          <a:cs typeface="Times New Roman" panose="02020603050405020304" pitchFamily="18"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2000" b="1" i="0" u="none" strike="noStrike" dirty="0" smtClean="0">
                          <a:solidFill>
                            <a:srgbClr val="000000"/>
                          </a:solidFill>
                          <a:effectLst/>
                          <a:latin typeface="Times New Roman" panose="02020603050405020304" pitchFamily="18" charset="0"/>
                          <a:cs typeface="Times New Roman" panose="02020603050405020304" pitchFamily="18" charset="0"/>
                        </a:rPr>
                        <a:t>81    67%</a:t>
                      </a:r>
                      <a:endParaRPr lang="ru-RU"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t"/>
                      <a:endParaRPr lang="ru-RU"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29483853"/>
                  </a:ext>
                </a:extLst>
              </a:tr>
              <a:tr h="376754">
                <a:tc gridSpan="8">
                  <a:txBody>
                    <a:bodyPr/>
                    <a:lstStyle/>
                    <a:p>
                      <a:pPr algn="l"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Напрям 2 і 3. Форма вивчення документації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t"/>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55425567"/>
                  </a:ext>
                </a:extLst>
              </a:tr>
            </a:tbl>
          </a:graphicData>
        </a:graphic>
      </p:graphicFrame>
    </p:spTree>
    <p:extLst>
      <p:ext uri="{BB962C8B-B14F-4D97-AF65-F5344CB8AC3E}">
        <p14:creationId xmlns:p14="http://schemas.microsoft.com/office/powerpoint/2010/main" val="383683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ісце для вмісту 3"/>
          <p:cNvGraphicFramePr>
            <a:graphicFrameLocks noGrp="1"/>
          </p:cNvGraphicFramePr>
          <p:nvPr>
            <p:ph idx="1"/>
            <p:extLst>
              <p:ext uri="{D42A27DB-BD31-4B8C-83A1-F6EECF244321}">
                <p14:modId xmlns:p14="http://schemas.microsoft.com/office/powerpoint/2010/main" val="2383031499"/>
              </p:ext>
            </p:extLst>
          </p:nvPr>
        </p:nvGraphicFramePr>
        <p:xfrm>
          <a:off x="467544" y="116632"/>
          <a:ext cx="8352928" cy="6714877"/>
        </p:xfrm>
        <a:graphic>
          <a:graphicData uri="http://schemas.openxmlformats.org/drawingml/2006/table">
            <a:tbl>
              <a:tblPr/>
              <a:tblGrid>
                <a:gridCol w="75227">
                  <a:extLst>
                    <a:ext uri="{9D8B030D-6E8A-4147-A177-3AD203B41FA5}">
                      <a16:colId xmlns:a16="http://schemas.microsoft.com/office/drawing/2014/main" val="791695315"/>
                    </a:ext>
                  </a:extLst>
                </a:gridCol>
                <a:gridCol w="1989232">
                  <a:extLst>
                    <a:ext uri="{9D8B030D-6E8A-4147-A177-3AD203B41FA5}">
                      <a16:colId xmlns:a16="http://schemas.microsoft.com/office/drawing/2014/main" val="263970021"/>
                    </a:ext>
                  </a:extLst>
                </a:gridCol>
                <a:gridCol w="1409851">
                  <a:extLst>
                    <a:ext uri="{9D8B030D-6E8A-4147-A177-3AD203B41FA5}">
                      <a16:colId xmlns:a16="http://schemas.microsoft.com/office/drawing/2014/main" val="2491479584"/>
                    </a:ext>
                  </a:extLst>
                </a:gridCol>
                <a:gridCol w="565585">
                  <a:extLst>
                    <a:ext uri="{9D8B030D-6E8A-4147-A177-3AD203B41FA5}">
                      <a16:colId xmlns:a16="http://schemas.microsoft.com/office/drawing/2014/main" val="4198410294"/>
                    </a:ext>
                  </a:extLst>
                </a:gridCol>
                <a:gridCol w="264555">
                  <a:extLst>
                    <a:ext uri="{9D8B030D-6E8A-4147-A177-3AD203B41FA5}">
                      <a16:colId xmlns:a16="http://schemas.microsoft.com/office/drawing/2014/main" val="2745186132"/>
                    </a:ext>
                  </a:extLst>
                </a:gridCol>
                <a:gridCol w="785818">
                  <a:extLst>
                    <a:ext uri="{9D8B030D-6E8A-4147-A177-3AD203B41FA5}">
                      <a16:colId xmlns:a16="http://schemas.microsoft.com/office/drawing/2014/main" val="2440052014"/>
                    </a:ext>
                  </a:extLst>
                </a:gridCol>
                <a:gridCol w="228517">
                  <a:extLst>
                    <a:ext uri="{9D8B030D-6E8A-4147-A177-3AD203B41FA5}">
                      <a16:colId xmlns:a16="http://schemas.microsoft.com/office/drawing/2014/main" val="732256519"/>
                    </a:ext>
                  </a:extLst>
                </a:gridCol>
                <a:gridCol w="49876">
                  <a:extLst>
                    <a:ext uri="{9D8B030D-6E8A-4147-A177-3AD203B41FA5}">
                      <a16:colId xmlns:a16="http://schemas.microsoft.com/office/drawing/2014/main" val="3895731158"/>
                    </a:ext>
                  </a:extLst>
                </a:gridCol>
                <a:gridCol w="852777">
                  <a:extLst>
                    <a:ext uri="{9D8B030D-6E8A-4147-A177-3AD203B41FA5}">
                      <a16:colId xmlns:a16="http://schemas.microsoft.com/office/drawing/2014/main" val="3210827245"/>
                    </a:ext>
                  </a:extLst>
                </a:gridCol>
                <a:gridCol w="77030">
                  <a:extLst>
                    <a:ext uri="{9D8B030D-6E8A-4147-A177-3AD203B41FA5}">
                      <a16:colId xmlns:a16="http://schemas.microsoft.com/office/drawing/2014/main" val="1625215870"/>
                    </a:ext>
                  </a:extLst>
                </a:gridCol>
                <a:gridCol w="49876">
                  <a:extLst>
                    <a:ext uri="{9D8B030D-6E8A-4147-A177-3AD203B41FA5}">
                      <a16:colId xmlns:a16="http://schemas.microsoft.com/office/drawing/2014/main" val="1584271223"/>
                    </a:ext>
                  </a:extLst>
                </a:gridCol>
                <a:gridCol w="792449">
                  <a:extLst>
                    <a:ext uri="{9D8B030D-6E8A-4147-A177-3AD203B41FA5}">
                      <a16:colId xmlns:a16="http://schemas.microsoft.com/office/drawing/2014/main" val="1133523293"/>
                    </a:ext>
                  </a:extLst>
                </a:gridCol>
                <a:gridCol w="292613">
                  <a:extLst>
                    <a:ext uri="{9D8B030D-6E8A-4147-A177-3AD203B41FA5}">
                      <a16:colId xmlns:a16="http://schemas.microsoft.com/office/drawing/2014/main" val="690529874"/>
                    </a:ext>
                  </a:extLst>
                </a:gridCol>
                <a:gridCol w="468139">
                  <a:extLst>
                    <a:ext uri="{9D8B030D-6E8A-4147-A177-3AD203B41FA5}">
                      <a16:colId xmlns:a16="http://schemas.microsoft.com/office/drawing/2014/main" val="912274546"/>
                    </a:ext>
                  </a:extLst>
                </a:gridCol>
                <a:gridCol w="49876">
                  <a:extLst>
                    <a:ext uri="{9D8B030D-6E8A-4147-A177-3AD203B41FA5}">
                      <a16:colId xmlns:a16="http://schemas.microsoft.com/office/drawing/2014/main" val="1722047167"/>
                    </a:ext>
                  </a:extLst>
                </a:gridCol>
                <a:gridCol w="401507">
                  <a:extLst>
                    <a:ext uri="{9D8B030D-6E8A-4147-A177-3AD203B41FA5}">
                      <a16:colId xmlns:a16="http://schemas.microsoft.com/office/drawing/2014/main" val="3649464891"/>
                    </a:ext>
                  </a:extLst>
                </a:gridCol>
              </a:tblGrid>
              <a:tr h="324773">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1,0 − 1,65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3">
                  <a:txBody>
                    <a:bodyPr/>
                    <a:lstStyle/>
                    <a:p>
                      <a:pPr algn="ctr"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1,66 − 2,65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ru-RU"/>
                    </a:p>
                  </a:txBody>
                  <a:tcPr/>
                </a:tc>
                <a:tc hMerge="1">
                  <a:txBody>
                    <a:bodyPr/>
                    <a:lstStyle/>
                    <a:p>
                      <a:endParaRPr lang="ru-RU"/>
                    </a:p>
                  </a:txBody>
                  <a:tcPr/>
                </a:tc>
                <a:tc gridSpan="5">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2,66 − 3,59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6">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3,60 − 4,0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19065409"/>
                  </a:ext>
                </a:extLst>
              </a:tr>
              <a:tr h="639705">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низький</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рівень</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рівень</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що</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вимагає</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покращення</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5">
                  <a:txBody>
                    <a:bodyPr/>
                    <a:lstStyle/>
                    <a:p>
                      <a:pPr algn="ctr" rtl="0" fontAlgn="ct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достатній</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6">
                  <a:txBody>
                    <a:bodyPr/>
                    <a:lstStyle/>
                    <a:p>
                      <a:pPr algn="ctr" rtl="0" fontAlgn="ct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високий</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046572310"/>
                  </a:ext>
                </a:extLst>
              </a:tr>
              <a:tr h="523553">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dirty="0">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ru-RU" sz="1100" b="0" i="0" u="none" strike="noStrike">
                        <a:solidFill>
                          <a:srgbClr val="000000"/>
                        </a:solidFill>
                        <a:effectLst/>
                        <a:latin typeface="Calibri" panose="020F050202020403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34902"/>
                  </a:ext>
                </a:extLst>
              </a:tr>
              <a:tr h="662305">
                <a:tc gridSpan="3">
                  <a:txBody>
                    <a:bodyPr/>
                    <a:lstStyle/>
                    <a:p>
                      <a:pPr algn="l" rtl="0" fontAlgn="ctr"/>
                      <a:r>
                        <a:rPr lang="ru-RU" sz="1800" b="0" i="0" u="none" strike="noStrike" dirty="0">
                          <a:solidFill>
                            <a:srgbClr val="FFFFFF"/>
                          </a:solidFill>
                          <a:effectLst/>
                          <a:latin typeface="Times New Roman" panose="02020603050405020304" pitchFamily="18" charset="0"/>
                          <a:cs typeface="Times New Roman" panose="02020603050405020304" pitchFamily="18" charset="0"/>
                        </a:rPr>
                        <a:t>НАПРЯМ 2. Система </a:t>
                      </a:r>
                      <a:r>
                        <a:rPr lang="ru-RU" sz="1800" b="0" i="0" u="none" strike="noStrike" dirty="0" err="1">
                          <a:solidFill>
                            <a:srgbClr val="FFFFFF"/>
                          </a:solidFill>
                          <a:effectLst/>
                          <a:latin typeface="Times New Roman" panose="02020603050405020304" pitchFamily="18" charset="0"/>
                          <a:cs typeface="Times New Roman" panose="02020603050405020304" pitchFamily="18" charset="0"/>
                        </a:rPr>
                        <a:t>оцінювання</a:t>
                      </a:r>
                      <a:r>
                        <a:rPr lang="ru-RU" sz="1800" b="0" i="0" u="none" strike="noStrike" dirty="0">
                          <a:solidFill>
                            <a:srgbClr val="FFFFFF"/>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FFFFFF"/>
                          </a:solidFill>
                          <a:effectLst/>
                          <a:latin typeface="Times New Roman" panose="02020603050405020304" pitchFamily="18" charset="0"/>
                          <a:cs typeface="Times New Roman" panose="02020603050405020304" pitchFamily="18" charset="0"/>
                        </a:rPr>
                        <a:t>результатів</a:t>
                      </a:r>
                      <a:r>
                        <a:rPr lang="ru-RU" sz="1800" b="0" i="0" u="none" strike="noStrike" dirty="0">
                          <a:solidFill>
                            <a:srgbClr val="FFFFFF"/>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FFFFFF"/>
                          </a:solidFill>
                          <a:effectLst/>
                          <a:latin typeface="Times New Roman" panose="02020603050405020304" pitchFamily="18" charset="0"/>
                          <a:cs typeface="Times New Roman" panose="02020603050405020304" pitchFamily="18" charset="0"/>
                        </a:rPr>
                        <a:t>навчання</a:t>
                      </a:r>
                      <a:r>
                        <a:rPr lang="ru-RU" sz="1800" b="0" i="0" u="none" strike="noStrike" dirty="0">
                          <a:solidFill>
                            <a:srgbClr val="FFFFFF"/>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FFFFFF"/>
                          </a:solidFill>
                          <a:effectLst/>
                          <a:latin typeface="Times New Roman" panose="02020603050405020304" pitchFamily="18" charset="0"/>
                          <a:cs typeface="Times New Roman" panose="02020603050405020304" pitchFamily="18" charset="0"/>
                        </a:rPr>
                        <a:t>учнів</a:t>
                      </a:r>
                      <a:endParaRPr lang="ru-RU" sz="18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84AF"/>
                    </a:solidFill>
                  </a:tcPr>
                </a:tc>
                <a:tc hMerge="1">
                  <a:txBody>
                    <a:bodyPr/>
                    <a:lstStyle/>
                    <a:p>
                      <a:endParaRPr lang="ru-RU"/>
                    </a:p>
                  </a:txBody>
                  <a:tcPr/>
                </a:tc>
                <a:tc hMerge="1">
                  <a:txBody>
                    <a:bodyPr/>
                    <a:lstStyle/>
                    <a:p>
                      <a:endParaRPr lang="ru-RU"/>
                    </a:p>
                  </a:txBody>
                  <a:tcPr/>
                </a:tc>
                <a:tc>
                  <a:txBody>
                    <a:bodyPr/>
                    <a:lstStyle/>
                    <a:p>
                      <a:pPr algn="ctr" rtl="0" fontAlgn="ctr"/>
                      <a:r>
                        <a:rPr lang="ru-RU" sz="1000" b="0" i="0" u="none" strike="noStrike">
                          <a:solidFill>
                            <a:srgbClr val="000000"/>
                          </a:solidFill>
                          <a:effectLst/>
                          <a:latin typeface="Arial" panose="020B0604020202020204" pitchFamily="34" charset="0"/>
                        </a:rPr>
                        <a:t>Рівень(число)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ru-RU" sz="1000" b="0" i="0" u="none" strike="noStrike">
                          <a:solidFill>
                            <a:srgbClr val="000000"/>
                          </a:solidFill>
                          <a:effectLst/>
                          <a:latin typeface="Arial" panose="020B0604020202020204" pitchFamily="34" charset="0"/>
                        </a:rPr>
                        <a:t>Високий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gridSpan="3">
                  <a:txBody>
                    <a:bodyPr/>
                    <a:lstStyle/>
                    <a:p>
                      <a:pPr algn="ctr" rtl="0" fontAlgn="ctr"/>
                      <a:r>
                        <a:rPr lang="ru-RU" sz="1000" b="0" i="0" u="none" strike="noStrike">
                          <a:solidFill>
                            <a:srgbClr val="000000"/>
                          </a:solidFill>
                          <a:effectLst/>
                          <a:latin typeface="Arial" panose="020B0604020202020204" pitchFamily="34" charset="0"/>
                        </a:rPr>
                        <a:t>Достатній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4">
                  <a:txBody>
                    <a:bodyPr/>
                    <a:lstStyle/>
                    <a:p>
                      <a:pPr algn="ctr" rtl="0" fontAlgn="ctr"/>
                      <a:endParaRPr lang="ru-RU"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ctr" rtl="0" fontAlgn="ctr"/>
                      <a:r>
                        <a:rPr lang="ru-RU" sz="1000" b="0" i="0" u="none" strike="noStrike" dirty="0" err="1">
                          <a:solidFill>
                            <a:srgbClr val="000000"/>
                          </a:solidFill>
                          <a:effectLst/>
                          <a:latin typeface="Arial" panose="020B0604020202020204" pitchFamily="34" charset="0"/>
                        </a:rPr>
                        <a:t>Низький</a:t>
                      </a:r>
                      <a:endParaRPr lang="ru-RU" sz="1000" b="0"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85429661"/>
                  </a:ext>
                </a:extLst>
              </a:tr>
              <a:tr h="1427034">
                <a:tc gridSpan="3">
                  <a:txBody>
                    <a:bodyPr/>
                    <a:lstStyle/>
                    <a:p>
                      <a:pPr algn="l" rtl="0" fontAlgn="ct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Вимога</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2.1.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Наявність</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системи</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оцінювання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результатів</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навчання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учнів</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яка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забезпечує</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справедливе</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неупереджене</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об'єктивне</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та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доброчесне</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оцінювання</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1600" b="1" i="0" u="none" strike="noStrike" dirty="0">
                          <a:solidFill>
                            <a:srgbClr val="000000"/>
                          </a:solidFill>
                          <a:effectLst/>
                          <a:latin typeface="Arial" panose="020B0604020202020204" pitchFamily="34" charset="0"/>
                        </a:rPr>
                        <a:t>3,537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gridSpan="3">
                  <a:txBody>
                    <a:bodyPr/>
                    <a:lstStyle/>
                    <a:p>
                      <a:pPr algn="l" rtl="0" fontAlgn="t"/>
                      <a:r>
                        <a:rPr lang="ru-RU" sz="1000" b="0" i="0" u="none" strike="noStrike">
                          <a:solidFill>
                            <a:srgbClr val="000000"/>
                          </a:solidFill>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hMerge="1">
                  <a:txBody>
                    <a:bodyPr/>
                    <a:lstStyle/>
                    <a:p>
                      <a:endParaRPr lang="ru-RU"/>
                    </a:p>
                  </a:txBody>
                  <a:tcPr/>
                </a:tc>
                <a:tc hMerge="1">
                  <a:txBody>
                    <a:bodyPr/>
                    <a:lstStyle/>
                    <a:p>
                      <a:endParaRPr lang="ru-RU"/>
                    </a:p>
                  </a:txBody>
                  <a:tcPr/>
                </a:tc>
                <a:tc gridSpan="4">
                  <a:txBody>
                    <a:bodyPr/>
                    <a:lstStyle/>
                    <a:p>
                      <a:pPr algn="l" rtl="0" fontAlgn="t"/>
                      <a:endParaRPr lang="ru-RU" sz="1000" b="0" i="0" u="none" strike="noStrike" dirty="0">
                        <a:solidFill>
                          <a:srgbClr val="000000"/>
                        </a:solidFill>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rtl="0" fontAlgn="t"/>
                      <a:r>
                        <a:rPr lang="ru-RU" sz="1000" b="0" i="0" u="none" strike="noStrike" dirty="0">
                          <a:solidFill>
                            <a:srgbClr val="000000"/>
                          </a:solidFill>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754107108"/>
                  </a:ext>
                </a:extLst>
              </a:tr>
              <a:tr h="1427034">
                <a:tc gridSpan="3">
                  <a:txBody>
                    <a:bodyPr/>
                    <a:lstStyle/>
                    <a:p>
                      <a:pPr algn="l" rtl="0" fontAlgn="ct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Вимога</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2.2.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Систематичне</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відстеження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результатів</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навчання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кожного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учня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та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надання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йому</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(за потреби)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підтримки</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в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освітньому</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процесі</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1600" b="1" i="0" u="none" strike="noStrike" dirty="0">
                          <a:solidFill>
                            <a:srgbClr val="000000"/>
                          </a:solidFill>
                          <a:effectLst/>
                          <a:latin typeface="Arial" panose="020B0604020202020204" pitchFamily="34" charset="0"/>
                        </a:rPr>
                        <a:t>3,596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ru-RU" sz="1000" b="0"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ru-RU"/>
                    </a:p>
                  </a:txBody>
                  <a:tcPr/>
                </a:tc>
                <a:tc gridSpan="3">
                  <a:txBody>
                    <a:bodyPr/>
                    <a:lstStyle/>
                    <a:p>
                      <a:pPr algn="l" rtl="0" fontAlgn="t"/>
                      <a:r>
                        <a:rPr lang="ru-RU" sz="1000" b="0" i="0" u="none" strike="noStrike">
                          <a:solidFill>
                            <a:srgbClr val="000000"/>
                          </a:solidFill>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4">
                  <a:txBody>
                    <a:bodyPr/>
                    <a:lstStyle/>
                    <a:p>
                      <a:pPr algn="l" rtl="0" fontAlgn="t"/>
                      <a:endParaRPr lang="ru-RU" sz="1000" b="0" i="0" u="none" strike="noStrike">
                        <a:solidFill>
                          <a:srgbClr val="000000"/>
                        </a:solidFill>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rtl="0" fontAlgn="t"/>
                      <a:r>
                        <a:rPr lang="ru-RU" sz="1000" b="0" i="0" u="none" strike="noStrike">
                          <a:solidFill>
                            <a:srgbClr val="000000"/>
                          </a:solidFill>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95963836"/>
                  </a:ext>
                </a:extLst>
              </a:tr>
              <a:tr h="1710473">
                <a:tc gridSpan="3">
                  <a:txBody>
                    <a:bodyPr/>
                    <a:lstStyle/>
                    <a:p>
                      <a:pPr algn="l" rtl="0" fontAlgn="ct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Вимога</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2.3.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Спрямованість</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системи</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оцінювання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результатів</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навчання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учнів</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на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формування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в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учнів</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відповідальності</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за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результати</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свого</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навчання</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здатності</a:t>
                      </a:r>
                      <a:r>
                        <a:rPr lang="ru-RU" sz="1800" b="0" i="0" u="none" strike="noStrike" dirty="0">
                          <a:solidFill>
                            <a:srgbClr val="000000"/>
                          </a:solidFill>
                          <a:effectLst/>
                          <a:latin typeface="Times New Roman" panose="02020603050405020304" pitchFamily="18" charset="0"/>
                          <a:cs typeface="Times New Roman" panose="02020603050405020304" pitchFamily="18" charset="0"/>
                        </a:rPr>
                        <a:t> до </a:t>
                      </a:r>
                      <a:r>
                        <a:rPr lang="ru-RU" sz="1800" b="0" i="0" u="none" strike="noStrike" dirty="0" err="1">
                          <a:solidFill>
                            <a:srgbClr val="000000"/>
                          </a:solidFill>
                          <a:effectLst/>
                          <a:latin typeface="Times New Roman" panose="02020603050405020304" pitchFamily="18" charset="0"/>
                          <a:cs typeface="Times New Roman" panose="02020603050405020304" pitchFamily="18" charset="0"/>
                        </a:rPr>
                        <a:t>самооцінювання</a:t>
                      </a:r>
                      <a:endParaRPr lang="ru-RU"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rtl="0" fontAlgn="ctr"/>
                      <a:r>
                        <a:rPr lang="ru-RU" sz="1600" b="1" i="0" u="none" strike="noStrike" dirty="0" smtClean="0">
                          <a:solidFill>
                            <a:srgbClr val="000000"/>
                          </a:solidFill>
                          <a:effectLst/>
                          <a:latin typeface="Arial" panose="020B0604020202020204" pitchFamily="34" charset="0"/>
                        </a:rPr>
                        <a:t>2,519</a:t>
                      </a:r>
                      <a:endParaRPr lang="ru-RU" sz="16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ru-RU" sz="10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gridSpan="3">
                  <a:txBody>
                    <a:bodyPr/>
                    <a:lstStyle/>
                    <a:p>
                      <a:pPr algn="l" rtl="0" fontAlgn="t"/>
                      <a:r>
                        <a:rPr lang="ru-RU" sz="1000" b="0" i="0" u="none" strike="noStrike">
                          <a:solidFill>
                            <a:srgbClr val="000000"/>
                          </a:solidFill>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4">
                  <a:txBody>
                    <a:bodyPr/>
                    <a:lstStyle/>
                    <a:p>
                      <a:pPr algn="l" rtl="0" fontAlgn="t"/>
                      <a:endParaRPr lang="ru-RU" sz="1000" b="0" i="0" u="none" strike="noStrike" dirty="0">
                        <a:solidFill>
                          <a:srgbClr val="000000"/>
                        </a:solidFill>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00"/>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algn="l" rtl="0" fontAlgn="t"/>
                      <a:r>
                        <a:rPr lang="ru-RU" sz="1000" b="0" i="0" u="none" strike="noStrike" dirty="0">
                          <a:solidFill>
                            <a:srgbClr val="000000"/>
                          </a:solidFill>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63881538"/>
                  </a:ext>
                </a:extLst>
              </a:tr>
            </a:tbl>
          </a:graphicData>
        </a:graphic>
      </p:graphicFrame>
    </p:spTree>
    <p:extLst>
      <p:ext uri="{BB962C8B-B14F-4D97-AF65-F5344CB8AC3E}">
        <p14:creationId xmlns:p14="http://schemas.microsoft.com/office/powerpoint/2010/main" val="1595753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160493" y="1484784"/>
            <a:ext cx="11028764" cy="4320480"/>
          </a:xfrm>
          <a:prstGeom prst="rect">
            <a:avLst/>
          </a:prstGeom>
        </p:spPr>
      </p:pic>
    </p:spTree>
    <p:extLst>
      <p:ext uri="{BB962C8B-B14F-4D97-AF65-F5344CB8AC3E}">
        <p14:creationId xmlns:p14="http://schemas.microsoft.com/office/powerpoint/2010/main" val="8027926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7094"/>
            <a:ext cx="7975798" cy="687610"/>
          </a:xfrm>
        </p:spPr>
        <p:txBody>
          <a:bodyPr>
            <a:normAutofit/>
          </a:bodyPr>
          <a:lstStyle/>
          <a:p>
            <a:pPr algn="ctr"/>
            <a:r>
              <a:rPr lang="uk-UA" sz="3200" b="1" dirty="0" smtClean="0"/>
              <a:t>Здобувачі освіти</a:t>
            </a:r>
            <a:endParaRPr lang="ru-RU" sz="3200" b="1" dirty="0"/>
          </a:p>
        </p:txBody>
      </p:sp>
      <p:pic>
        <p:nvPicPr>
          <p:cNvPr id="4" name="Місце для вмісту 3"/>
          <p:cNvPicPr>
            <a:picLocks noGrp="1" noChangeAspect="1"/>
          </p:cNvPicPr>
          <p:nvPr>
            <p:ph idx="1"/>
          </p:nvPr>
        </p:nvPicPr>
        <p:blipFill>
          <a:blip r:embed="rId2"/>
          <a:stretch>
            <a:fillRect/>
          </a:stretch>
        </p:blipFill>
        <p:spPr>
          <a:xfrm>
            <a:off x="31676" y="764704"/>
            <a:ext cx="9004820" cy="5184576"/>
          </a:xfrm>
          <a:prstGeom prst="rect">
            <a:avLst/>
          </a:prstGeom>
        </p:spPr>
      </p:pic>
    </p:spTree>
    <p:extLst>
      <p:ext uri="{BB962C8B-B14F-4D97-AF65-F5344CB8AC3E}">
        <p14:creationId xmlns:p14="http://schemas.microsoft.com/office/powerpoint/2010/main" val="3340946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stretch>
            <a:fillRect/>
          </a:stretch>
        </p:blipFill>
        <p:spPr>
          <a:xfrm>
            <a:off x="0" y="836712"/>
            <a:ext cx="8964488" cy="4896544"/>
          </a:xfrm>
          <a:prstGeom prst="rect">
            <a:avLst/>
          </a:prstGeom>
        </p:spPr>
      </p:pic>
    </p:spTree>
    <p:extLst>
      <p:ext uri="{BB962C8B-B14F-4D97-AF65-F5344CB8AC3E}">
        <p14:creationId xmlns:p14="http://schemas.microsoft.com/office/powerpoint/2010/main" val="3325878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5536" y="548680"/>
            <a:ext cx="8451921" cy="5400600"/>
          </a:xfrm>
          <a:prstGeom prst="rect">
            <a:avLst/>
          </a:prstGeom>
        </p:spPr>
      </p:pic>
    </p:spTree>
    <p:extLst>
      <p:ext uri="{BB962C8B-B14F-4D97-AF65-F5344CB8AC3E}">
        <p14:creationId xmlns:p14="http://schemas.microsoft.com/office/powerpoint/2010/main" val="1152174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908720"/>
            <a:ext cx="9073661" cy="4680519"/>
          </a:xfrm>
          <a:prstGeom prst="rect">
            <a:avLst/>
          </a:prstGeom>
        </p:spPr>
      </p:pic>
    </p:spTree>
    <p:extLst>
      <p:ext uri="{BB962C8B-B14F-4D97-AF65-F5344CB8AC3E}">
        <p14:creationId xmlns:p14="http://schemas.microsoft.com/office/powerpoint/2010/main" val="134667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37729" y="8981"/>
            <a:ext cx="8786874" cy="1485947"/>
          </a:xfrm>
        </p:spPr>
        <p:txBody>
          <a:bodyPr>
            <a:normAutofit fontScale="40000" lnSpcReduction="20000"/>
          </a:bodyPr>
          <a:lstStyle/>
          <a:p>
            <a:pPr>
              <a:buNone/>
            </a:pPr>
            <a:r>
              <a:rPr lang="uk-UA" sz="9600" dirty="0" smtClean="0">
                <a:latin typeface="Times New Roman" pitchFamily="18" charset="0"/>
                <a:cs typeface="Times New Roman" pitchFamily="18" charset="0"/>
              </a:rPr>
              <a:t>Було створено безпечні умови для здійснення освітнього процесу при оголошенні повітряної тривоги:</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73" y="1465237"/>
            <a:ext cx="4285140" cy="571352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348" y="1494928"/>
            <a:ext cx="4181351" cy="557513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Батьки</a:t>
            </a:r>
            <a:endParaRPr lang="ru-RU" dirty="0"/>
          </a:p>
        </p:txBody>
      </p:sp>
      <p:pic>
        <p:nvPicPr>
          <p:cNvPr id="4" name="Рисунок 3"/>
          <p:cNvPicPr>
            <a:picLocks noChangeAspect="1"/>
          </p:cNvPicPr>
          <p:nvPr/>
        </p:nvPicPr>
        <p:blipFill>
          <a:blip r:embed="rId2"/>
          <a:stretch>
            <a:fillRect/>
          </a:stretch>
        </p:blipFill>
        <p:spPr>
          <a:xfrm>
            <a:off x="-111984" y="1692946"/>
            <a:ext cx="8627334" cy="4114575"/>
          </a:xfrm>
          <a:prstGeom prst="rect">
            <a:avLst/>
          </a:prstGeom>
        </p:spPr>
      </p:pic>
    </p:spTree>
    <p:extLst>
      <p:ext uri="{BB962C8B-B14F-4D97-AF65-F5344CB8AC3E}">
        <p14:creationId xmlns:p14="http://schemas.microsoft.com/office/powerpoint/2010/main" val="187044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Місце для вмісту 3"/>
          <p:cNvGraphicFramePr>
            <a:graphicFrameLocks noGrp="1"/>
          </p:cNvGraphicFramePr>
          <p:nvPr>
            <p:ph idx="1"/>
            <p:extLst>
              <p:ext uri="{D42A27DB-BD31-4B8C-83A1-F6EECF244321}">
                <p14:modId xmlns:p14="http://schemas.microsoft.com/office/powerpoint/2010/main" val="1862315887"/>
              </p:ext>
            </p:extLst>
          </p:nvPr>
        </p:nvGraphicFramePr>
        <p:xfrm>
          <a:off x="251521" y="332656"/>
          <a:ext cx="8797847" cy="5229225"/>
        </p:xfrm>
        <a:graphic>
          <a:graphicData uri="http://schemas.openxmlformats.org/drawingml/2006/table">
            <a:tbl>
              <a:tblPr/>
              <a:tblGrid>
                <a:gridCol w="4464495">
                  <a:extLst>
                    <a:ext uri="{9D8B030D-6E8A-4147-A177-3AD203B41FA5}">
                      <a16:colId xmlns:a16="http://schemas.microsoft.com/office/drawing/2014/main" val="962472369"/>
                    </a:ext>
                  </a:extLst>
                </a:gridCol>
                <a:gridCol w="1080120">
                  <a:extLst>
                    <a:ext uri="{9D8B030D-6E8A-4147-A177-3AD203B41FA5}">
                      <a16:colId xmlns:a16="http://schemas.microsoft.com/office/drawing/2014/main" val="2824528651"/>
                    </a:ext>
                  </a:extLst>
                </a:gridCol>
                <a:gridCol w="864096">
                  <a:extLst>
                    <a:ext uri="{9D8B030D-6E8A-4147-A177-3AD203B41FA5}">
                      <a16:colId xmlns:a16="http://schemas.microsoft.com/office/drawing/2014/main" val="828624009"/>
                    </a:ext>
                  </a:extLst>
                </a:gridCol>
                <a:gridCol w="1008112">
                  <a:extLst>
                    <a:ext uri="{9D8B030D-6E8A-4147-A177-3AD203B41FA5}">
                      <a16:colId xmlns:a16="http://schemas.microsoft.com/office/drawing/2014/main" val="3636162995"/>
                    </a:ext>
                  </a:extLst>
                </a:gridCol>
                <a:gridCol w="576064">
                  <a:extLst>
                    <a:ext uri="{9D8B030D-6E8A-4147-A177-3AD203B41FA5}">
                      <a16:colId xmlns:a16="http://schemas.microsoft.com/office/drawing/2014/main" val="43979455"/>
                    </a:ext>
                  </a:extLst>
                </a:gridCol>
                <a:gridCol w="804960">
                  <a:extLst>
                    <a:ext uri="{9D8B030D-6E8A-4147-A177-3AD203B41FA5}">
                      <a16:colId xmlns:a16="http://schemas.microsoft.com/office/drawing/2014/main" val="1334299323"/>
                    </a:ext>
                  </a:extLst>
                </a:gridCol>
              </a:tblGrid>
              <a:tr h="393065">
                <a:tc>
                  <a:txBody>
                    <a:bodyPr/>
                    <a:lstStyle/>
                    <a:p>
                      <a:pPr algn="l" rtl="0" fontAlgn="ctr"/>
                      <a:r>
                        <a:rPr lang="ru-RU" sz="2000" b="0" i="0" u="none" strike="noStrike" dirty="0">
                          <a:solidFill>
                            <a:srgbClr val="FFFFFF"/>
                          </a:solidFill>
                          <a:effectLst/>
                          <a:latin typeface="Times New Roman" panose="02020603050405020304" pitchFamily="18" charset="0"/>
                          <a:cs typeface="Times New Roman" panose="02020603050405020304" pitchFamily="18" charset="0"/>
                        </a:rPr>
                        <a:t>НАПРЯМ 3. </a:t>
                      </a:r>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Педагогічна</a:t>
                      </a:r>
                      <a:r>
                        <a:rPr lang="ru-RU" sz="2000" b="0" i="0" u="none" strike="noStrike" dirty="0">
                          <a:solidFill>
                            <a:srgbClr val="FFFFFF"/>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діяльність</a:t>
                      </a:r>
                      <a:r>
                        <a:rPr lang="ru-RU" sz="2000" b="0" i="0" u="none" strike="noStrike" dirty="0">
                          <a:solidFill>
                            <a:srgbClr val="FFFFFF"/>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педагогічних</a:t>
                      </a:r>
                      <a:r>
                        <a:rPr lang="ru-RU" sz="2000" b="0" i="0" u="none" strike="noStrike" dirty="0">
                          <a:solidFill>
                            <a:srgbClr val="FFFFFF"/>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працівників</a:t>
                      </a:r>
                      <a:r>
                        <a:rPr lang="ru-RU" sz="2000" b="0" i="0" u="none" strike="noStrike" dirty="0">
                          <a:solidFill>
                            <a:srgbClr val="FFFFFF"/>
                          </a:solidFill>
                          <a:effectLst/>
                          <a:latin typeface="Times New Roman" panose="02020603050405020304" pitchFamily="18" charset="0"/>
                          <a:cs typeface="Times New Roman" panose="02020603050405020304" pitchFamily="18" charset="0"/>
                        </a:rPr>
                        <a:t> закладу </a:t>
                      </a:r>
                      <a:r>
                        <a:rPr lang="ru-RU" sz="2000" b="0" i="0" u="none" strike="noStrike" dirty="0" err="1">
                          <a:solidFill>
                            <a:srgbClr val="FFFFFF"/>
                          </a:solidFill>
                          <a:effectLst/>
                          <a:latin typeface="Times New Roman" panose="02020603050405020304" pitchFamily="18" charset="0"/>
                          <a:cs typeface="Times New Roman" panose="02020603050405020304" pitchFamily="18" charset="0"/>
                        </a:rPr>
                        <a:t>освіти</a:t>
                      </a:r>
                      <a:endParaRPr lang="ru-RU" sz="20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84AF"/>
                    </a:solidFill>
                  </a:tcPr>
                </a:tc>
                <a:tc>
                  <a:txBody>
                    <a:bodyPr/>
                    <a:lstStyle/>
                    <a:p>
                      <a:pPr algn="ctr" rtl="0" fontAlgn="ctr"/>
                      <a:r>
                        <a:rPr lang="ru-RU" sz="2000" b="0" i="0" u="none" strike="noStrike" dirty="0" err="1" smtClean="0">
                          <a:solidFill>
                            <a:srgbClr val="000000"/>
                          </a:solidFill>
                          <a:effectLst/>
                          <a:latin typeface="Times New Roman" panose="02020603050405020304" pitchFamily="18" charset="0"/>
                          <a:cs typeface="Times New Roman" panose="02020603050405020304" pitchFamily="18" charset="0"/>
                        </a:rPr>
                        <a:t>Рівень</a:t>
                      </a:r>
                      <a:endParaRPr lang="ru-RU" sz="2000" b="0" i="0" u="none" strike="noStrike" dirty="0" smtClean="0">
                        <a:solidFill>
                          <a:srgbClr val="000000"/>
                        </a:solidFill>
                        <a:effectLst/>
                        <a:latin typeface="Times New Roman" panose="02020603050405020304" pitchFamily="18" charset="0"/>
                        <a:cs typeface="Times New Roman" panose="02020603050405020304" pitchFamily="18" charset="0"/>
                      </a:endParaRPr>
                    </a:p>
                    <a:p>
                      <a:pPr algn="ctr" rtl="0" fontAlgn="ctr"/>
                      <a:r>
                        <a:rPr lang="ru-RU" sz="2000" b="0" i="0" u="none" strike="noStrike" dirty="0" smtClean="0">
                          <a:solidFill>
                            <a:srgbClr val="000000"/>
                          </a:solidFill>
                          <a:effectLst/>
                          <a:latin typeface="Times New Roman" panose="02020603050405020304" pitchFamily="18" charset="0"/>
                          <a:cs typeface="Times New Roman" panose="02020603050405020304" pitchFamily="18" charset="0"/>
                        </a:rPr>
                        <a:t>(</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число)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dirty="0" err="1" smtClean="0">
                          <a:solidFill>
                            <a:srgbClr val="000000"/>
                          </a:solidFill>
                          <a:effectLst/>
                          <a:latin typeface="Times New Roman" panose="02020603050405020304" pitchFamily="18" charset="0"/>
                          <a:cs typeface="Times New Roman" panose="02020603050405020304" pitchFamily="18" charset="0"/>
                        </a:rPr>
                        <a:t>Висо</a:t>
                      </a:r>
                      <a:r>
                        <a:rPr lang="ru-RU" sz="2000" b="0" i="0" u="none" strike="noStrike" dirty="0" smtClean="0">
                          <a:solidFill>
                            <a:srgbClr val="000000"/>
                          </a:solidFill>
                          <a:effectLst/>
                          <a:latin typeface="Times New Roman" panose="02020603050405020304" pitchFamily="18" charset="0"/>
                          <a:cs typeface="Times New Roman" panose="02020603050405020304" pitchFamily="18" charset="0"/>
                        </a:rPr>
                        <a:t>-</a:t>
                      </a:r>
                    </a:p>
                    <a:p>
                      <a:pPr algn="ctr" rtl="0" fontAlgn="ctr"/>
                      <a:r>
                        <a:rPr lang="ru-RU" sz="2000" b="0" i="0" u="none" strike="noStrike" dirty="0" smtClean="0">
                          <a:solidFill>
                            <a:srgbClr val="000000"/>
                          </a:solidFill>
                          <a:effectLst/>
                          <a:latin typeface="Times New Roman" panose="02020603050405020304" pitchFamily="18" charset="0"/>
                          <a:cs typeface="Times New Roman" panose="02020603050405020304" pitchFamily="18" charset="0"/>
                        </a:rPr>
                        <a:t>кий</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dirty="0" err="1" smtClean="0">
                          <a:solidFill>
                            <a:srgbClr val="000000"/>
                          </a:solidFill>
                          <a:effectLst/>
                          <a:latin typeface="Times New Roman" panose="02020603050405020304" pitchFamily="18" charset="0"/>
                          <a:cs typeface="Times New Roman" panose="02020603050405020304" pitchFamily="18" charset="0"/>
                        </a:rPr>
                        <a:t>Достат</a:t>
                      </a:r>
                      <a:r>
                        <a:rPr lang="ru-RU" sz="2000" b="0" i="0" u="none" strike="noStrike" dirty="0" smtClean="0">
                          <a:solidFill>
                            <a:srgbClr val="000000"/>
                          </a:solidFill>
                          <a:effectLst/>
                          <a:latin typeface="Times New Roman" panose="02020603050405020304" pitchFamily="18" charset="0"/>
                          <a:cs typeface="Times New Roman" panose="02020603050405020304" pitchFamily="18" charset="0"/>
                        </a:rPr>
                        <a:t>-</a:t>
                      </a:r>
                    </a:p>
                    <a:p>
                      <a:pPr algn="ctr" rtl="0" fontAlgn="ctr"/>
                      <a:r>
                        <a:rPr lang="ru-RU" sz="2000" b="0" i="0" u="none" strike="noStrike" dirty="0" err="1" smtClean="0">
                          <a:solidFill>
                            <a:srgbClr val="000000"/>
                          </a:solidFill>
                          <a:effectLst/>
                          <a:latin typeface="Times New Roman" panose="02020603050405020304" pitchFamily="18" charset="0"/>
                          <a:cs typeface="Times New Roman" panose="02020603050405020304" pitchFamily="18" charset="0"/>
                        </a:rPr>
                        <a:t>ній</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ВП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Низький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166144"/>
                  </a:ext>
                </a:extLst>
              </a:tr>
              <a:tr h="850265">
                <a:tc>
                  <a:txBody>
                    <a:bodyPr/>
                    <a:lstStyle/>
                    <a:p>
                      <a:pPr algn="l" rtl="0" fontAlgn="ct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Вимога</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3.1.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Ефективність</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планування</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педагогічними</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працівниками</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своєї</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діяльності</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використання</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сучасних</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освітніх</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підходів</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до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організації</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освітнього</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процесу</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з метою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формування</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ключових</a:t>
                      </a:r>
                      <a:r>
                        <a:rPr lang="ru-RU" sz="2000" b="0" i="0" u="none" strike="noStrike" dirty="0">
                          <a:solidFill>
                            <a:srgbClr val="000000"/>
                          </a:solidFill>
                          <a:effectLst/>
                          <a:latin typeface="Times New Roman" panose="02020603050405020304" pitchFamily="18" charset="0"/>
                          <a:cs typeface="Times New Roman" panose="02020603050405020304" pitchFamily="18" charset="0"/>
                        </a:rPr>
                        <a:t> компетентностей </a:t>
                      </a:r>
                      <a:r>
                        <a:rPr lang="ru-RU" sz="2000" b="0" i="0" u="none" strike="noStrike" dirty="0" err="1">
                          <a:solidFill>
                            <a:srgbClr val="000000"/>
                          </a:solidFill>
                          <a:effectLst/>
                          <a:latin typeface="Times New Roman" panose="02020603050405020304" pitchFamily="18" charset="0"/>
                          <a:cs typeface="Times New Roman" panose="02020603050405020304" pitchFamily="18" charset="0"/>
                        </a:rPr>
                        <a:t>учнів</a:t>
                      </a:r>
                      <a:endParaRPr lang="ru-RU"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3,461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54470"/>
                  </a:ext>
                </a:extLst>
              </a:tr>
              <a:tr h="750570">
                <a:tc>
                  <a:txBody>
                    <a:bodyPr/>
                    <a:lstStyle/>
                    <a:p>
                      <a:pPr algn="l"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Вимога 3.2. Постійне підвищення професійного рівня і педагогічної майстерності педагогічних працівників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3,278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l" rtl="0" fontAlgn="t"/>
                      <a:r>
                        <a:rPr lang="ru-RU" sz="20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904903"/>
                  </a:ext>
                </a:extLst>
              </a:tr>
              <a:tr h="735965">
                <a:tc>
                  <a:txBody>
                    <a:bodyPr/>
                    <a:lstStyle/>
                    <a:p>
                      <a:pPr algn="l"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Вимога 3.3. Налагодження співпраці з учнями, їх батьками, працівниками закладу освіти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3,227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583201"/>
                  </a:ext>
                </a:extLst>
              </a:tr>
              <a:tr h="774065">
                <a:tc>
                  <a:txBody>
                    <a:bodyPr/>
                    <a:lstStyle/>
                    <a:p>
                      <a:pPr algn="l"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Вимога 3.4. Організація педагогічної діяльності на засадах академічної доброчесності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3,833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0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rtl="0" fontAlgn="t"/>
                      <a:r>
                        <a:rPr lang="ru-RU" sz="20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2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433783"/>
                  </a:ext>
                </a:extLst>
              </a:tr>
            </a:tbl>
          </a:graphicData>
        </a:graphic>
      </p:graphicFrame>
    </p:spTree>
    <p:extLst>
      <p:ext uri="{BB962C8B-B14F-4D97-AF65-F5344CB8AC3E}">
        <p14:creationId xmlns:p14="http://schemas.microsoft.com/office/powerpoint/2010/main" val="732068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196752" y="548680"/>
            <a:ext cx="12961439" cy="509475"/>
          </a:xfrm>
          <a:prstGeom prst="rect">
            <a:avLst/>
          </a:prstGeom>
        </p:spPr>
      </p:pic>
      <p:pic>
        <p:nvPicPr>
          <p:cNvPr id="4" name="Рисунок 3"/>
          <p:cNvPicPr>
            <a:picLocks noChangeAspect="1"/>
          </p:cNvPicPr>
          <p:nvPr/>
        </p:nvPicPr>
        <p:blipFill>
          <a:blip r:embed="rId3"/>
          <a:stretch>
            <a:fillRect/>
          </a:stretch>
        </p:blipFill>
        <p:spPr>
          <a:xfrm>
            <a:off x="-377388" y="1268760"/>
            <a:ext cx="9365684" cy="4608512"/>
          </a:xfrm>
          <a:prstGeom prst="rect">
            <a:avLst/>
          </a:prstGeom>
        </p:spPr>
      </p:pic>
    </p:spTree>
    <p:extLst>
      <p:ext uri="{BB962C8B-B14F-4D97-AF65-F5344CB8AC3E}">
        <p14:creationId xmlns:p14="http://schemas.microsoft.com/office/powerpoint/2010/main" val="2404512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Місце для вмісту 3"/>
          <p:cNvPicPr>
            <a:picLocks noGrp="1" noChangeAspect="1"/>
          </p:cNvPicPr>
          <p:nvPr>
            <p:ph idx="1"/>
          </p:nvPr>
        </p:nvPicPr>
        <p:blipFill>
          <a:blip r:embed="rId3"/>
          <a:stretch>
            <a:fillRect/>
          </a:stretch>
        </p:blipFill>
        <p:spPr>
          <a:xfrm>
            <a:off x="-180528" y="0"/>
            <a:ext cx="10091067" cy="7563365"/>
          </a:xfrm>
          <a:prstGeom prst="rect">
            <a:avLst/>
          </a:prstGeom>
        </p:spPr>
      </p:pic>
    </p:spTree>
    <p:extLst>
      <p:ext uri="{BB962C8B-B14F-4D97-AF65-F5344CB8AC3E}">
        <p14:creationId xmlns:p14="http://schemas.microsoft.com/office/powerpoint/2010/main" val="23319873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196752"/>
            <a:ext cx="9099026" cy="5789255"/>
          </a:xfrm>
          <a:prstGeom prst="rect">
            <a:avLst/>
          </a:prstGeom>
        </p:spPr>
      </p:pic>
    </p:spTree>
    <p:extLst>
      <p:ext uri="{BB962C8B-B14F-4D97-AF65-F5344CB8AC3E}">
        <p14:creationId xmlns:p14="http://schemas.microsoft.com/office/powerpoint/2010/main" val="71040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4" y="295977"/>
            <a:ext cx="4731990" cy="630932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95977"/>
            <a:ext cx="4644516" cy="6192688"/>
          </a:xfrm>
          <a:prstGeom prst="rect">
            <a:avLst/>
          </a:prstGeom>
        </p:spPr>
      </p:pic>
    </p:spTree>
    <p:extLst>
      <p:ext uri="{BB962C8B-B14F-4D97-AF65-F5344CB8AC3E}">
        <p14:creationId xmlns:p14="http://schemas.microsoft.com/office/powerpoint/2010/main" val="4031900168"/>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3553</TotalTime>
  <Words>1256</Words>
  <Application>Microsoft Office PowerPoint</Application>
  <PresentationFormat>Екран (4:3)</PresentationFormat>
  <Paragraphs>313</Paragraphs>
  <Slides>84</Slides>
  <Notes>5</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84</vt:i4>
      </vt:variant>
    </vt:vector>
  </HeadingPairs>
  <TitlesOfParts>
    <vt:vector size="91" baseType="lpstr">
      <vt:lpstr>Arial</vt:lpstr>
      <vt:lpstr>Calibri</vt:lpstr>
      <vt:lpstr>Calibri Light</vt:lpstr>
      <vt:lpstr>inherit</vt:lpstr>
      <vt:lpstr>Segoe UI Historic</vt:lpstr>
      <vt:lpstr>Times New Roman</vt:lpstr>
      <vt:lpstr>Тема Office</vt:lpstr>
      <vt:lpstr>  Звіт керівника  Сокальської ЗШ І-ІІІ ст.№2  Кравцової  Любові Володимирівни  за 2023/2024 навчальний рік   </vt:lpstr>
      <vt:lpstr>Презентація PowerPoint</vt:lpstr>
      <vt:lpstr>  Освітню діяльність здійснював висококваліфікований педагогічний колектив -45 вчителів, 70% - вчителі вищої категорії,  3 вчителі методисти, 12 старших вчителів. </vt:lpstr>
      <vt:lpstr>   Освітнє середовище безпечне, сприяє збереженню психологічного та фізичного здоров’я усіх учасників освітнього процесу, спрямоване  на надання якісних освітніх послуг та позитивну мотивацію до освітньої діяльності.  Створено здоров’язберігаючий простір,  який мотивує до активності (ігрові майданчики для учнів початкової школи і для учнів старших класів, тенісні столи в рекреаціях)</vt:lpstr>
      <vt:lpstr>Освітнє середовище безпечне, сприяє збереженню психологічного та фізичного здоров’я усіх учасників освітнього процесу, спрямоване  на надання якісних освітніх послуг та позитивну мотивацію до освітньої діяльності.  Створено здоров’язберігаючий простір,  який мотивує до активності (ігрові майданчики для учнів початкової школи ідля учнів старших класів, тенісні столи в рекреаціях, лавки в коридорах ) </vt:lpstr>
      <vt:lpstr>               Класні керівники, практичний психолог здійснювали системну превентвну роботу  з виявлення, реагування та запобігання булінгу, іншим видам  насильства.       Велика увага приділялася  дітям, які опинилися у складних життєвих обставинах,  реалізувалися заходи із запобігання проявам порушень прав дитини.  У 8-9 класах вивчався курс “Особиста гідність. Безпека життя. Громадянська позиція”           Постійно проводяться зустрічі з представниками ювенальної превенції та соціальних служб.</vt:lpstr>
      <vt:lpstr>Створено умови для відпочинку учасників  освітнього процесу на перервах та на групі продовженого дня.</vt:lpstr>
      <vt:lpstr>Презентація PowerPoint</vt:lpstr>
      <vt:lpstr>Презентація PowerPoint</vt:lpstr>
      <vt:lpstr>Презентація PowerPoint</vt:lpstr>
      <vt:lpstr>Здійснено    ремонт  сходів</vt:lpstr>
      <vt:lpstr>Створено умови для дітей з особливими освітніми потребами. Обладнано ресурсну  кімнату. Функціонує 4 інклюзивних класи. Створюємо умови для індивідуального навчання.</vt:lpstr>
      <vt:lpstr>В  кабінеті хореографії здійснено ремонт, підлогу застелено ліноліумом для танцювальних залів</vt:lpstr>
      <vt:lpstr> Організовано гаряче харчування. Безкоштовно харчуються 86 здобувачів освіти: сироти-3, ВПО -13, малозабезпечені -11, учасники АТО-12, діти з особливими освітніми потребами -4, учасники війни – 43. Середня  вартість обіду 25 гривень. Меню розробляє технолог відділу освіти і затверджує Червоноградське Головне управління держспоживслужби. Харчоблок забезпечений необхідним устаткуванням  для організації здорового харчування.</vt:lpstr>
      <vt:lpstr>езпечений</vt:lpstr>
      <vt:lpstr>Швидко реагуючи на зміни до Санітарного регламенту для закладів освіти встановлено дверцята в кабінки у вбиральнях .  </vt:lpstr>
      <vt:lpstr> </vt:lpstr>
      <vt:lpstr>                                  ТВОРЧИЙ ВЧИТЕЛЬ – ТВОРЧИЙ УЧЕНЬ                 Всі педагогічні працівники використовують інформаційно-комунікаційні технології в освітньому процесі, створюють освітні ресурси (електронні презентації ,   відеоматеріали , методичні   розробки, ведуть свої  блоги).   Бицька Н.В., Сулима Н.Я.,  Баландюк З.З., Мигасюк В.І., Парфенюк І.В., Каменецька І.Д., беруть активну участь у формуванні освітнього простору  бібліотеки авторських розробок на освітній платформі для вчителів “На урок” (про що свідчать численні грамоти, сертифікати, дипломи, подяки).  Вчитель-методист англійської мови Гарасан  С.І., старший вчитель географії Бицька Н.В. входять у “фантастичну п’ятірку”      найактивніших дописувачів</vt:lpstr>
      <vt:lpstr>                            </vt:lpstr>
      <vt:lpstr> Царинська М. О. – вчитель історії -  підготувала своїх учнів до конкурсів всеукраїнського рівня. Нагороджена грамотою та подякою Департаменту  освіти і науки Львівської ОДА </vt:lpstr>
      <vt:lpstr>Презентація PowerPoint</vt:lpstr>
      <vt:lpstr>Презентація PowerPoint</vt:lpstr>
      <vt:lpstr>Презентація PowerPoint</vt:lpstr>
      <vt:lpstr>Презентація PowerPoint</vt:lpstr>
      <vt:lpstr>Презентація PowerPoint</vt:lpstr>
      <vt:lpstr>                                                                                                                                                                                                                                                 </vt:lpstr>
      <vt:lpstr>Упродовж двох днів у школі проходила інтерактивна виставка   для здобувачами освіти 9,10.11 класів  по  збереженню ментального здоровя, цей  тренінг проходив в рамках реалізації проєкту «Mental Trek». </vt:lpstr>
      <vt:lpstr>Презентація PowerPoint</vt:lpstr>
      <vt:lpstr>Презентація PowerPoint</vt:lpstr>
      <vt:lpstr>На високому равні здійснюється національно-патріотичне виховання. Свято Шевченка</vt:lpstr>
      <vt:lpstr>Презентація PowerPoint</vt:lpstr>
      <vt:lpstr>Радіолінійка: Читання поезії Т.Шевченка</vt:lpstr>
      <vt:lpstr>Лесина феєрія</vt:lpstr>
      <vt:lpstr>Презентація PowerPoint</vt:lpstr>
      <vt:lpstr>Презентація PowerPoint</vt:lpstr>
      <vt:lpstr>#Героям_Небесної_Сотні. Герої Крут </vt:lpstr>
      <vt:lpstr>Презентація PowerPoint</vt:lpstr>
      <vt:lpstr>Вшанування пам’яті </vt:lpstr>
      <vt:lpstr>Зустрічі з нашими випускниками : Максим Левицький, Ілля Власов</vt:lpstr>
      <vt:lpstr>Презентація PowerPoint</vt:lpstr>
      <vt:lpstr>Презентація PowerPoint</vt:lpstr>
      <vt:lpstr>Презентація PowerPoint</vt:lpstr>
      <vt:lpstr> </vt:lpstr>
      <vt:lpstr>Презентація PowerPoint</vt:lpstr>
      <vt:lpstr>День_української_хустки</vt:lpstr>
      <vt:lpstr>Презентація PowerPoint</vt:lpstr>
      <vt:lpstr>Стильні_дні    День  у  стилі    кантрі  (з ініціативи самоврядування) </vt:lpstr>
      <vt:lpstr>Джинсовий тиждень</vt:lpstr>
      <vt:lpstr>Презентація PowerPoint</vt:lpstr>
      <vt:lpstr>Тиждень духовності</vt:lpstr>
      <vt:lpstr>Тиждень доброти</vt:lpstr>
      <vt:lpstr>"Кава за донат" нам вдалося  зібрати 14 128 грн.  </vt:lpstr>
      <vt:lpstr>Команда юнаків та дівчат  9-10 класів призери  обласних військово-практичних змагань, які проходили на базі Львівського військового ліцею імені Героїв Крут</vt:lpstr>
      <vt:lpstr>Ліцей героїв Крут</vt:lpstr>
      <vt:lpstr>Презентація PowerPoint</vt:lpstr>
      <vt:lpstr>ІІ місце рій «Характерники» Учні 4-их класів #Джура_Котигорошко_</vt:lpstr>
      <vt:lpstr>Рій " Заграва" Сокальська ЗШ №2 переміг у І етапі Всеукраїнської  дитячо-юнацької  військово-патріотичної гри "Сокіл"("Джура") середньої  вікової   групи. На обласних змаганнях зайняли 5-е місце серед 25 команд.</vt:lpstr>
      <vt:lpstr>Презентація PowerPoint</vt:lpstr>
      <vt:lpstr>"Пліч-о-пліч Всеукраїнські   шкільні   ліги» із спортивного орієнтування перемогла команда 6А класу . На обласних – 4 місце. </vt:lpstr>
      <vt:lpstr>Презентація PowerPoint</vt:lpstr>
      <vt:lpstr>У  змаганнях з волейболу серед юнаків  та  дівчат у  районному  етапі  "Пліч-о-пліч Всеукраїнські шкільні ліги" юнаки – І місце, дівчата ІІ місце.</vt:lpstr>
      <vt:lpstr>Презентація PowerPoint</vt:lpstr>
      <vt:lpstr>Беремо участь у всіх заходах Сокальської міської ради</vt:lpstr>
      <vt:lpstr>Презентація PowerPoint</vt:lpstr>
      <vt:lpstr>Презентація PowerPoint</vt:lpstr>
      <vt:lpstr>Презентація PowerPoint</vt:lpstr>
      <vt:lpstr>Презентація PowerPoint</vt:lpstr>
      <vt:lpstr>Великодні гаївки</vt:lpstr>
      <vt:lpstr>Презентація PowerPoint</vt:lpstr>
      <vt:lpstr>Презентація PowerPoint</vt:lpstr>
      <vt:lpstr>Туристичні гуртки</vt:lpstr>
      <vt:lpstr>   Відповідно до рекомендацій </vt:lpstr>
      <vt:lpstr>Здійснено самооцінювання за напрямами  «Система оцінювання результатів навчання учнів учнів» та  «Педагогічна діяльність педагогічних працівників закладу освіти»   </vt:lpstr>
      <vt:lpstr>Презентація PowerPoint</vt:lpstr>
      <vt:lpstr>Презентація PowerPoint</vt:lpstr>
      <vt:lpstr>Здобувачі освіти</vt:lpstr>
      <vt:lpstr>Презентація PowerPoint</vt:lpstr>
      <vt:lpstr>Презентація PowerPoint</vt:lpstr>
      <vt:lpstr>Презентація PowerPoint</vt:lpstr>
      <vt:lpstr>Батьки</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Перспективний план розвитку Сокальської ЗШ І-ІІІ ст.№2</dc:title>
  <dc:creator>User</dc:creator>
  <cp:lastModifiedBy>Пользователь Windows</cp:lastModifiedBy>
  <cp:revision>381</cp:revision>
  <cp:lastPrinted>2024-06-05T14:19:50Z</cp:lastPrinted>
  <dcterms:created xsi:type="dcterms:W3CDTF">2021-06-05T15:47:13Z</dcterms:created>
  <dcterms:modified xsi:type="dcterms:W3CDTF">2024-07-15T11:15:29Z</dcterms:modified>
</cp:coreProperties>
</file>